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58" r:id="rId3"/>
    <p:sldId id="260" r:id="rId4"/>
    <p:sldId id="282" r:id="rId5"/>
    <p:sldId id="257" r:id="rId6"/>
    <p:sldId id="259" r:id="rId7"/>
    <p:sldId id="262" r:id="rId8"/>
    <p:sldId id="263" r:id="rId9"/>
    <p:sldId id="264" r:id="rId10"/>
    <p:sldId id="261"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3" r:id="rId27"/>
    <p:sldId id="280" r:id="rId28"/>
    <p:sldId id="281" r:id="rId29"/>
    <p:sldId id="286" r:id="rId30"/>
    <p:sldId id="284" r:id="rId31"/>
    <p:sldId id="285" r:id="rId32"/>
    <p:sldId id="288" r:id="rId33"/>
    <p:sldId id="287"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A0FB98-CBCD-406F-BF90-ED07F143C333}" type="datetimeFigureOut">
              <a:rPr lang="lv-LV" smtClean="0"/>
              <a:pPr/>
              <a:t>2010.05.05.</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F54C4-1D1D-4CD7-8E1F-9DF834BEFD4E}"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7006C7-073E-4C38-9AC5-E2D17F274934}" type="datetime1">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E945F-F293-456E-80B0-AD000B7962D0}" type="datetime1">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035D0-2D5E-4930-85E2-58A0475B3098}" type="datetime1">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AD13-88B7-4C97-9B48-8325FFCC1612}" type="datetime1">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3E8AE5-9582-4B29-9CE9-A95A4E6C05A0}" type="datetime1">
              <a:rPr lang="en-US" smtClean="0"/>
              <a:pPr/>
              <a:t>5/5/2010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31D16-9E83-41C0-8CAD-33AC3AB80E18}" type="datetime1">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379BF-48E8-4A0E-9514-BE1636CBD42A}" type="datetime1">
              <a:rPr lang="en-US" smtClean="0"/>
              <a:pPr/>
              <a:t>5/5/2010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5E6298-9DDD-4450-8046-9E9AFB8C3327}" type="datetime1">
              <a:rPr lang="en-US" smtClean="0"/>
              <a:pPr/>
              <a:t>5/5/2010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0458D-F536-48F1-BF15-5CAF600BEBF7}" type="datetime1">
              <a:rPr lang="en-US" smtClean="0"/>
              <a:pPr/>
              <a:t>5/5/2010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F0032-FE68-43B4-BC31-46E523C06B3E}" type="datetime1">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2E2D67-00B4-4989-98D3-AB1B82168722}" type="datetime1">
              <a:rPr lang="en-US" smtClean="0"/>
              <a:pPr/>
              <a:t>5/5/2010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18B9B-8128-4D7D-BB28-C1EE2825F787}" type="datetime1">
              <a:rPr lang="en-US" smtClean="0"/>
              <a:pPr/>
              <a:t>5/5/2010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ikumi.lv/" TargetMode="External"/><Relationship Id="rId2" Type="http://schemas.openxmlformats.org/officeDocument/2006/relationships/hyperlink" Target="http://eur-lex.europa.eu/" TargetMode="External"/><Relationship Id="rId1" Type="http://schemas.openxmlformats.org/officeDocument/2006/relationships/slideLayout" Target="../slideLayouts/slideLayout2.xml"/><Relationship Id="rId6" Type="http://schemas.openxmlformats.org/officeDocument/2006/relationships/hyperlink" Target="http://www.tm.gov.lv/lv/sadarbiba/tikls.html" TargetMode="External"/><Relationship Id="rId5" Type="http://schemas.openxmlformats.org/officeDocument/2006/relationships/hyperlink" Target="http://ec.europa.eu/civiljustice/index_lv.htm" TargetMode="External"/><Relationship Id="rId4" Type="http://schemas.openxmlformats.org/officeDocument/2006/relationships/hyperlink" Target="http://ec.europa.eu/justice_home/judicialatlascivil/html/index_lv.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lv-LV" sz="4800" dirty="0" smtClean="0">
                <a:effectLst>
                  <a:outerShdw blurRad="38100" dist="38100" dir="2700000" algn="tl">
                    <a:srgbClr val="000000">
                      <a:alpha val="43137"/>
                    </a:srgbClr>
                  </a:outerShdw>
                </a:effectLst>
              </a:rPr>
              <a:t>Eiropas procedūra maza apmēra prasībām </a:t>
            </a:r>
            <a:endParaRPr lang="lv-LV"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276600" y="4495800"/>
            <a:ext cx="4495800" cy="1143000"/>
          </a:xfrm>
        </p:spPr>
        <p:txBody>
          <a:bodyPr>
            <a:normAutofit fontScale="85000" lnSpcReduction="20000"/>
          </a:bodyPr>
          <a:lstStyle/>
          <a:p>
            <a:endParaRPr lang="lv-LV" dirty="0" smtClean="0"/>
          </a:p>
          <a:p>
            <a:r>
              <a:rPr lang="lv-LV" dirty="0" smtClean="0"/>
              <a:t>Anita </a:t>
            </a:r>
            <a:r>
              <a:rPr lang="lv-LV" dirty="0" err="1" smtClean="0"/>
              <a:t>Zikmane</a:t>
            </a:r>
            <a:r>
              <a:rPr lang="lv-LV" dirty="0" smtClean="0"/>
              <a:t> </a:t>
            </a:r>
          </a:p>
          <a:p>
            <a:r>
              <a:rPr lang="lv-LV" sz="2000" dirty="0" smtClean="0"/>
              <a:t>2010.gada 29.marts – 1.aprīlis</a:t>
            </a:r>
            <a:endParaRPr lang="lv-LV"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Regulas piemērošanas joma I</a:t>
            </a:r>
            <a:endParaRPr lang="lv-LV" dirty="0"/>
          </a:p>
        </p:txBody>
      </p:sp>
      <p:sp>
        <p:nvSpPr>
          <p:cNvPr id="3" name="Content Placeholder 2"/>
          <p:cNvSpPr>
            <a:spLocks noGrp="1"/>
          </p:cNvSpPr>
          <p:nvPr>
            <p:ph idx="1"/>
          </p:nvPr>
        </p:nvSpPr>
        <p:spPr/>
        <p:txBody>
          <a:bodyPr/>
          <a:lstStyle/>
          <a:p>
            <a:pPr>
              <a:buNone/>
            </a:pPr>
            <a:r>
              <a:rPr lang="lv-LV" b="1" dirty="0" smtClean="0"/>
              <a:t>Eiropas maza apmēra prasība:</a:t>
            </a:r>
          </a:p>
          <a:p>
            <a:pPr>
              <a:buFont typeface="Wingdings" pitchFamily="2" charset="2"/>
              <a:buChar char="ü"/>
            </a:pPr>
            <a:r>
              <a:rPr lang="lv-LV" u="sng" dirty="0" smtClean="0"/>
              <a:t>lieta ar pārrobežu raksturu</a:t>
            </a:r>
            <a:r>
              <a:rPr lang="lv-LV" dirty="0" smtClean="0"/>
              <a:t>: ja vismaz vienai iesaistītajai pusei pastāvīgā dzīvesvieta nav tiesas dalībvalstī</a:t>
            </a:r>
          </a:p>
          <a:p>
            <a:pPr>
              <a:buFont typeface="Wingdings" pitchFamily="2" charset="2"/>
              <a:buChar char="ü"/>
            </a:pPr>
            <a:r>
              <a:rPr lang="lv-LV" u="sng" dirty="0" smtClean="0"/>
              <a:t>prasības summa</a:t>
            </a:r>
            <a:r>
              <a:rPr lang="lv-LV" dirty="0" smtClean="0"/>
              <a:t>:  nav lielāka par 2000 eiro, neņemot vērā procentus, izdevumus, izmaksātās summas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Regulas piemērošanas joma II</a:t>
            </a:r>
            <a:endParaRPr lang="lv-LV" dirty="0"/>
          </a:p>
        </p:txBody>
      </p:sp>
      <p:sp>
        <p:nvSpPr>
          <p:cNvPr id="3" name="Content Placeholder 2"/>
          <p:cNvSpPr>
            <a:spLocks noGrp="1"/>
          </p:cNvSpPr>
          <p:nvPr>
            <p:ph idx="1"/>
          </p:nvPr>
        </p:nvSpPr>
        <p:spPr/>
        <p:txBody>
          <a:bodyPr/>
          <a:lstStyle/>
          <a:p>
            <a:pPr>
              <a:buNone/>
            </a:pPr>
            <a:r>
              <a:rPr lang="lv-LV" b="1" dirty="0" smtClean="0"/>
              <a:t>Regulu nepiemēro </a:t>
            </a:r>
            <a:r>
              <a:rPr lang="lv-LV" dirty="0" smtClean="0"/>
              <a:t>(2.pants):</a:t>
            </a:r>
          </a:p>
          <a:p>
            <a:pPr>
              <a:buFont typeface="Wingdings" pitchFamily="2" charset="2"/>
              <a:buChar char="§"/>
            </a:pPr>
            <a:r>
              <a:rPr lang="lv-LV" dirty="0" smtClean="0"/>
              <a:t>nodokļu, muitas, administratīvajās lietās</a:t>
            </a:r>
          </a:p>
          <a:p>
            <a:pPr>
              <a:buFont typeface="Wingdings" pitchFamily="2" charset="2"/>
              <a:buChar char="§"/>
            </a:pPr>
            <a:r>
              <a:rPr lang="lv-LV" dirty="0" smtClean="0"/>
              <a:t>valstu atbildības par darbību vai bezdarbību, īstenojot valsts varu, lietās </a:t>
            </a:r>
          </a:p>
          <a:p>
            <a:pPr>
              <a:buFont typeface="Wingdings" pitchFamily="2" charset="2"/>
              <a:buChar char="§"/>
            </a:pPr>
            <a:r>
              <a:rPr lang="lv-LV" dirty="0" smtClean="0"/>
              <a:t>uzturēšanas prasībām, sociālo nodrošinājumu, darba tiesībām, mantojuma lietās</a:t>
            </a:r>
          </a:p>
          <a:p>
            <a:pPr>
              <a:buFont typeface="Wingdings" pitchFamily="2" charset="2"/>
              <a:buChar char="§"/>
            </a:pPr>
            <a:r>
              <a:rPr lang="lv-LV" dirty="0" smtClean="0"/>
              <a:t>lietās par īres tiesībām, izņemot naudas prasījumiem </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Regulas piemērošanas principi </a:t>
            </a:r>
            <a:endParaRPr lang="lv-LV" dirty="0"/>
          </a:p>
        </p:txBody>
      </p:sp>
      <p:sp>
        <p:nvSpPr>
          <p:cNvPr id="3" name="Content Placeholder 2"/>
          <p:cNvSpPr>
            <a:spLocks noGrp="1"/>
          </p:cNvSpPr>
          <p:nvPr>
            <p:ph idx="1"/>
          </p:nvPr>
        </p:nvSpPr>
        <p:spPr/>
        <p:txBody>
          <a:bodyPr>
            <a:noAutofit/>
          </a:bodyPr>
          <a:lstStyle/>
          <a:p>
            <a:pPr>
              <a:buNone/>
            </a:pPr>
            <a:r>
              <a:rPr lang="lv-LV" sz="2200" b="1" dirty="0" smtClean="0"/>
              <a:t>12.pants</a:t>
            </a:r>
            <a:r>
              <a:rPr lang="lv-LV" sz="2200" dirty="0" smtClean="0"/>
              <a:t>: </a:t>
            </a:r>
          </a:p>
          <a:p>
            <a:pPr>
              <a:buFont typeface="Wingdings" pitchFamily="2" charset="2"/>
              <a:buChar char="§"/>
            </a:pPr>
            <a:r>
              <a:rPr lang="lv-LV" sz="2200" dirty="0" smtClean="0"/>
              <a:t>Neprasot prasības juridisko vērtējumu</a:t>
            </a:r>
          </a:p>
          <a:p>
            <a:pPr>
              <a:buFont typeface="Wingdings" pitchFamily="2" charset="2"/>
              <a:buChar char="§"/>
            </a:pPr>
            <a:r>
              <a:rPr lang="lv-LV" sz="2200" dirty="0" smtClean="0"/>
              <a:t>Izskaidrojot procesuālās tiesības un informējot par procesuālajiem jautājumiem</a:t>
            </a:r>
          </a:p>
          <a:p>
            <a:pPr>
              <a:buFont typeface="Wingdings" pitchFamily="2" charset="2"/>
              <a:buChar char="§"/>
            </a:pPr>
            <a:r>
              <a:rPr lang="lv-LV" sz="2200" dirty="0" smtClean="0"/>
              <a:t>Cenšoties puses samierināt</a:t>
            </a:r>
          </a:p>
          <a:p>
            <a:pPr marL="342900" lvl="1" indent="-342900">
              <a:buNone/>
            </a:pPr>
            <a:endParaRPr lang="lv-LV" sz="2200" dirty="0" smtClean="0"/>
          </a:p>
          <a:p>
            <a:pPr marL="342900" lvl="1" indent="-342900">
              <a:buNone/>
            </a:pPr>
            <a:r>
              <a:rPr lang="lv-LV" sz="2200" b="1" dirty="0" smtClean="0"/>
              <a:t>8.pants:</a:t>
            </a:r>
          </a:p>
          <a:p>
            <a:pPr marL="342900" lvl="1" indent="-342900">
              <a:buNone/>
            </a:pPr>
            <a:r>
              <a:rPr lang="lv-LV" sz="2200" dirty="0" smtClean="0"/>
              <a:t>Izskatot lietu tiesas sēdē izmanto pieejamos tehniskos saziņas līdzekļus</a:t>
            </a:r>
          </a:p>
          <a:p>
            <a:pPr>
              <a:buNone/>
            </a:pPr>
            <a:endParaRPr lang="lv-LV" sz="2200" dirty="0" smtClean="0"/>
          </a:p>
          <a:p>
            <a:pPr>
              <a:buNone/>
            </a:pPr>
            <a:r>
              <a:rPr lang="lv-LV" sz="2200" b="1" dirty="0" smtClean="0"/>
              <a:t>Tiesu iestādes (2.pants): </a:t>
            </a:r>
            <a:r>
              <a:rPr lang="lv-LV" sz="2200" dirty="0" smtClean="0"/>
              <a:t>Saskaņā ar nacionālo regulējumu noteiktas tiesu iestādes civiltiesisko un komerciālo strīdu izšķiršanai (izņemot šķīrējtiesas)</a:t>
            </a:r>
            <a:endParaRPr lang="lv-LV"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Prasības iesniegšana</a:t>
            </a:r>
            <a:endParaRPr lang="lv-LV"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lv-LV" dirty="0" smtClean="0"/>
              <a:t>Pieteikuma standarta forma (4.panta pirmā daļa) - veidlapa A</a:t>
            </a:r>
          </a:p>
          <a:p>
            <a:pPr>
              <a:buFont typeface="Wingdings" pitchFamily="2" charset="2"/>
              <a:buChar char="§"/>
            </a:pPr>
            <a:r>
              <a:rPr lang="lv-LV" dirty="0" smtClean="0"/>
              <a:t>Pieteikuma iesniegšanas veids (4.panta otrā daļa) – atkarība no dalībvalsts akceptētā iesniegšanas veida (Latvijā: iesniedzot tieši vai nosūtot pa pastu)</a:t>
            </a:r>
          </a:p>
          <a:p>
            <a:pPr>
              <a:buFont typeface="Wingdings" pitchFamily="2" charset="2"/>
              <a:buChar char="§"/>
            </a:pPr>
            <a:r>
              <a:rPr lang="lv-LV" dirty="0" smtClean="0"/>
              <a:t>Pieteikuma un citu iesniedzamo procesuālo dokumentu valoda (6.pants) – viena no valodām, kuru izmanto tiesa (Latvijā: latviešu valodā)</a:t>
            </a:r>
          </a:p>
          <a:p>
            <a:pPr>
              <a:buFont typeface="Wingdings" pitchFamily="2" charset="2"/>
              <a:buChar char="§"/>
            </a:pPr>
            <a:r>
              <a:rPr lang="lv-LV" dirty="0" smtClean="0"/>
              <a:t>Advokāta pārstāvība nav obligāta (10.pants)</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Prasības pieņemšana</a:t>
            </a:r>
            <a:endParaRPr lang="lv-LV" dirty="0"/>
          </a:p>
        </p:txBody>
      </p:sp>
      <p:sp>
        <p:nvSpPr>
          <p:cNvPr id="3" name="Content Placeholder 2"/>
          <p:cNvSpPr>
            <a:spLocks noGrp="1"/>
          </p:cNvSpPr>
          <p:nvPr>
            <p:ph idx="1"/>
          </p:nvPr>
        </p:nvSpPr>
        <p:spPr/>
        <p:txBody>
          <a:bodyPr/>
          <a:lstStyle/>
          <a:p>
            <a:pPr>
              <a:buFont typeface="Wingdings" pitchFamily="2" charset="2"/>
              <a:buChar char="§"/>
            </a:pPr>
            <a:r>
              <a:rPr lang="lv-LV" dirty="0" smtClean="0"/>
              <a:t>CPL 131.panta otrā daļa</a:t>
            </a:r>
          </a:p>
          <a:p>
            <a:pPr>
              <a:buFont typeface="Wingdings" pitchFamily="2" charset="2"/>
              <a:buChar char="§"/>
            </a:pPr>
            <a:r>
              <a:rPr lang="lv-LV" dirty="0" smtClean="0"/>
              <a:t>Prasības pieteikuma labošana vai papildināšana – tiesa izmanto standarta formu – veidlapu B</a:t>
            </a:r>
          </a:p>
          <a:p>
            <a:pPr>
              <a:buFont typeface="Wingdings" pitchFamily="2" charset="2"/>
              <a:buChar char="§"/>
            </a:pPr>
            <a:r>
              <a:rPr lang="lv-LV" dirty="0" smtClean="0"/>
              <a:t>Prasības pieteikuma noraidīšana: prasība klaji nepamatota; pieteikums nepieņemams; pieteikums nav labots vai papildināts tiesas noteiktā termiņā</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Lietas izskatīšana I</a:t>
            </a:r>
            <a:endParaRPr lang="lv-LV" dirty="0"/>
          </a:p>
        </p:txBody>
      </p:sp>
      <p:sp>
        <p:nvSpPr>
          <p:cNvPr id="3" name="Content Placeholder 2"/>
          <p:cNvSpPr>
            <a:spLocks noGrp="1"/>
          </p:cNvSpPr>
          <p:nvPr>
            <p:ph idx="1"/>
          </p:nvPr>
        </p:nvSpPr>
        <p:spPr/>
        <p:txBody>
          <a:bodyPr>
            <a:normAutofit fontScale="70000" lnSpcReduction="20000"/>
          </a:bodyPr>
          <a:lstStyle/>
          <a:p>
            <a:pPr>
              <a:buNone/>
            </a:pPr>
            <a:r>
              <a:rPr lang="lv-LV" dirty="0" smtClean="0"/>
              <a:t>	</a:t>
            </a:r>
            <a:r>
              <a:rPr lang="lv-LV" sz="4100" b="1" dirty="0" smtClean="0"/>
              <a:t>Rakstveida procedūra </a:t>
            </a:r>
            <a:r>
              <a:rPr lang="lv-LV" sz="4100" dirty="0" smtClean="0"/>
              <a:t>(5.panta pirmā daļa), ja vien</a:t>
            </a:r>
          </a:p>
          <a:p>
            <a:pPr lvl="1"/>
            <a:r>
              <a:rPr lang="lv-LV" sz="4100" dirty="0" smtClean="0"/>
              <a:t>puse nelūdz tiesas sēdi (šādu lūgumu var noraidīt. Lēmums atsevišķi nav pārsūdzams)</a:t>
            </a:r>
          </a:p>
          <a:p>
            <a:pPr lvl="1"/>
            <a:r>
              <a:rPr lang="lv-LV" sz="4100" dirty="0" smtClean="0"/>
              <a:t>tiesas ieskatā nav nepieciešama tiesas sēde</a:t>
            </a:r>
          </a:p>
          <a:p>
            <a:pPr lvl="1"/>
            <a:endParaRPr lang="lv-LV" dirty="0" smtClean="0"/>
          </a:p>
          <a:p>
            <a:pPr>
              <a:buNone/>
            </a:pPr>
            <a:r>
              <a:rPr lang="lv-LV" sz="2600" dirty="0" smtClean="0"/>
              <a:t>	</a:t>
            </a:r>
            <a:r>
              <a:rPr lang="lv-LV" sz="2600" i="1" dirty="0" smtClean="0"/>
              <a:t>Eiropas Cilvēktiesību tiesas atziņas:</a:t>
            </a:r>
          </a:p>
          <a:p>
            <a:pPr>
              <a:buNone/>
            </a:pPr>
            <a:r>
              <a:rPr lang="lv-LV" sz="2600" dirty="0" smtClean="0"/>
              <a:t>	Vienīgās instances tiesa lietu var izskatīt rakstveidā, ja pieteicējs ir uzstājis uz mutvārdu procesu, vienīgi izņēmuma gadījumos: ja lietā izspriežamais jautājums ir „tīrs”  tiesību jautājums (turklāt nesarežģīts) vai „tīri tehnisks” jautājums (tāda veida faktisko apstākļu izvērtēšanas jautājums, kas balstīti, piemēram, uz tehniskiem aprēķiniem, medicīniska rakstura atzinumiem u.tml. informāciju, kuru tiesnesis pats nevar pārvērtēt). </a:t>
            </a:r>
            <a:r>
              <a:rPr lang="lv-LV" sz="2600" i="1" dirty="0" smtClean="0"/>
              <a:t>(</a:t>
            </a:r>
            <a:r>
              <a:rPr lang="lv-LV" sz="2600" i="1" dirty="0" err="1" smtClean="0"/>
              <a:t>Fredin</a:t>
            </a:r>
            <a:r>
              <a:rPr lang="lv-LV" sz="2600" i="1" dirty="0" smtClean="0"/>
              <a:t> v. </a:t>
            </a:r>
            <a:r>
              <a:rPr lang="lv-LV" sz="2600" i="1" dirty="0" err="1" smtClean="0"/>
              <a:t>Sweden</a:t>
            </a:r>
            <a:r>
              <a:rPr lang="lv-LV" sz="2600" i="1" dirty="0" smtClean="0"/>
              <a:t>, spriedums 23.02.1994, </a:t>
            </a:r>
            <a:r>
              <a:rPr lang="lv-LV" sz="2600" i="1" dirty="0" err="1" smtClean="0"/>
              <a:t>Gertrude</a:t>
            </a:r>
            <a:r>
              <a:rPr lang="lv-LV" sz="2600" i="1" dirty="0" smtClean="0"/>
              <a:t> </a:t>
            </a:r>
            <a:r>
              <a:rPr lang="lv-LV" sz="2600" i="1" dirty="0" err="1" smtClean="0"/>
              <a:t>Speil</a:t>
            </a:r>
            <a:r>
              <a:rPr lang="lv-LV" sz="2600" i="1" dirty="0" smtClean="0"/>
              <a:t> v. </a:t>
            </a:r>
            <a:r>
              <a:rPr lang="lv-LV" sz="2600" i="1" dirty="0" err="1" smtClean="0"/>
              <a:t>Austria</a:t>
            </a:r>
            <a:r>
              <a:rPr lang="lv-LV" sz="2600" i="1" dirty="0" smtClean="0"/>
              <a:t> , lēmums 5.09.2002., </a:t>
            </a:r>
            <a:r>
              <a:rPr lang="lv-LV" sz="2600" i="1" dirty="0" err="1" smtClean="0"/>
              <a:t>Döry</a:t>
            </a:r>
            <a:r>
              <a:rPr lang="lv-LV" sz="2600" i="1" dirty="0" smtClean="0"/>
              <a:t> v. </a:t>
            </a:r>
            <a:r>
              <a:rPr lang="lv-LV" sz="2600" i="1" dirty="0" err="1" smtClean="0"/>
              <a:t>Sweden</a:t>
            </a:r>
            <a:r>
              <a:rPr lang="lv-LV" sz="2600" i="1" dirty="0" smtClean="0"/>
              <a:t>, spriedums 12.11.2002., </a:t>
            </a:r>
            <a:r>
              <a:rPr lang="lv-LV" sz="2600" i="1" dirty="0" err="1" smtClean="0"/>
              <a:t>Alois</a:t>
            </a:r>
            <a:r>
              <a:rPr lang="lv-LV" sz="2600" i="1" dirty="0" smtClean="0"/>
              <a:t> </a:t>
            </a:r>
            <a:r>
              <a:rPr lang="lv-LV" sz="2600" i="1" dirty="0" err="1" smtClean="0"/>
              <a:t>Hofbauer</a:t>
            </a:r>
            <a:r>
              <a:rPr lang="lv-LV" sz="2600" i="1" dirty="0" smtClean="0"/>
              <a:t> v. </a:t>
            </a:r>
            <a:r>
              <a:rPr lang="lv-LV" sz="2600" i="1" dirty="0" err="1" smtClean="0"/>
              <a:t>Austria</a:t>
            </a:r>
            <a:r>
              <a:rPr lang="lv-LV" sz="2600" i="1" dirty="0" smtClean="0"/>
              <a:t>, lēmums 2.09.2004.)</a:t>
            </a:r>
            <a:endParaRPr lang="lv-LV" dirty="0" smtClean="0"/>
          </a:p>
          <a:p>
            <a:pPr lvl="1"/>
            <a:endParaRPr lang="lv-LV"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Lietas izskatīšana II</a:t>
            </a:r>
            <a:endParaRPr lang="lv-LV" dirty="0"/>
          </a:p>
        </p:txBody>
      </p:sp>
      <p:sp>
        <p:nvSpPr>
          <p:cNvPr id="3" name="Content Placeholder 2"/>
          <p:cNvSpPr>
            <a:spLocks noGrp="1"/>
          </p:cNvSpPr>
          <p:nvPr>
            <p:ph idx="1"/>
          </p:nvPr>
        </p:nvSpPr>
        <p:spPr/>
        <p:txBody>
          <a:bodyPr>
            <a:normAutofit/>
          </a:bodyPr>
          <a:lstStyle/>
          <a:p>
            <a:pPr>
              <a:buNone/>
            </a:pPr>
            <a:r>
              <a:rPr lang="lv-LV" dirty="0" smtClean="0"/>
              <a:t>	</a:t>
            </a:r>
            <a:r>
              <a:rPr lang="lv-LV" b="1" dirty="0" smtClean="0"/>
              <a:t>Dokumentu izsniegšana atbildētājam </a:t>
            </a:r>
            <a:r>
              <a:rPr lang="lv-LV" dirty="0" smtClean="0"/>
              <a:t>(5.panta otrā daļa), tiesa izmanto standarta formu - veidlapu C</a:t>
            </a:r>
          </a:p>
          <a:p>
            <a:pPr>
              <a:buFont typeface="Wingdings" pitchFamily="2" charset="2"/>
              <a:buChar char="§"/>
            </a:pPr>
            <a:r>
              <a:rPr lang="lv-LV" dirty="0" smtClean="0"/>
              <a:t>tiesa aizpilda I daļu (informācija par pusēm)</a:t>
            </a:r>
          </a:p>
          <a:p>
            <a:pPr>
              <a:buFont typeface="Wingdings" pitchFamily="2" charset="2"/>
              <a:buChar char="§"/>
            </a:pPr>
            <a:r>
              <a:rPr lang="lv-LV" dirty="0" smtClean="0"/>
              <a:t>nosūta kopā ar prasības pieteikumu un pamatojošiem dokumentiem</a:t>
            </a:r>
          </a:p>
          <a:p>
            <a:pPr>
              <a:buNone/>
            </a:pPr>
            <a:r>
              <a:rPr lang="lv-LV" dirty="0" smtClean="0"/>
              <a:t>	</a:t>
            </a:r>
            <a:r>
              <a:rPr lang="lv-LV" i="1" dirty="0" smtClean="0"/>
              <a:t>14 dienu laikā no pareizi aizpildīta prasības pieteikuma saņemšanas dienas</a:t>
            </a:r>
            <a:endParaRPr lang="lv-LV"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Lietas izskatīšana III</a:t>
            </a:r>
            <a:endParaRPr lang="lv-LV" dirty="0"/>
          </a:p>
        </p:txBody>
      </p:sp>
      <p:sp>
        <p:nvSpPr>
          <p:cNvPr id="3" name="Content Placeholder 2"/>
          <p:cNvSpPr>
            <a:spLocks noGrp="1"/>
          </p:cNvSpPr>
          <p:nvPr>
            <p:ph idx="1"/>
          </p:nvPr>
        </p:nvSpPr>
        <p:spPr/>
        <p:txBody>
          <a:bodyPr/>
          <a:lstStyle/>
          <a:p>
            <a:pPr>
              <a:buNone/>
            </a:pPr>
            <a:r>
              <a:rPr lang="lv-LV" b="1" dirty="0" smtClean="0"/>
              <a:t>Atbildētāja paskaidrojumi</a:t>
            </a:r>
          </a:p>
          <a:p>
            <a:pPr>
              <a:buFont typeface="Wingdings" pitchFamily="2" charset="2"/>
              <a:buChar char="§"/>
            </a:pPr>
            <a:r>
              <a:rPr lang="lv-LV" dirty="0" smtClean="0"/>
              <a:t>Izmantojot veidlapu C vai citā pieļaujamā veidā</a:t>
            </a:r>
          </a:p>
          <a:p>
            <a:pPr>
              <a:buFont typeface="Wingdings" pitchFamily="2" charset="2"/>
              <a:buChar char="§"/>
            </a:pPr>
            <a:r>
              <a:rPr lang="lv-LV" dirty="0" smtClean="0"/>
              <a:t>Pretprasības iesniegšanai izmantojama veidlapa A</a:t>
            </a:r>
          </a:p>
          <a:p>
            <a:pPr>
              <a:buNone/>
            </a:pPr>
            <a:r>
              <a:rPr lang="lv-LV" i="1" dirty="0" smtClean="0"/>
              <a:t>	30 dienu laikā no prasības pieteikuma un atbildes veidlapas izsniegšanas</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Lietas izskatīšana IV</a:t>
            </a:r>
            <a:endParaRPr lang="lv-LV" dirty="0"/>
          </a:p>
        </p:txBody>
      </p:sp>
      <p:sp>
        <p:nvSpPr>
          <p:cNvPr id="3" name="Content Placeholder 2"/>
          <p:cNvSpPr>
            <a:spLocks noGrp="1"/>
          </p:cNvSpPr>
          <p:nvPr>
            <p:ph idx="1"/>
          </p:nvPr>
        </p:nvSpPr>
        <p:spPr/>
        <p:txBody>
          <a:bodyPr/>
          <a:lstStyle/>
          <a:p>
            <a:pPr>
              <a:buNone/>
            </a:pPr>
            <a:r>
              <a:rPr lang="lv-LV" b="1" dirty="0" smtClean="0"/>
              <a:t>Dokumentu aprite </a:t>
            </a:r>
            <a:r>
              <a:rPr lang="lv-LV" dirty="0" smtClean="0"/>
              <a:t>(5.panta otrā un trešā daļa)</a:t>
            </a:r>
          </a:p>
          <a:p>
            <a:pPr>
              <a:buFont typeface="Wingdings" pitchFamily="2" charset="2"/>
              <a:buChar char="§"/>
            </a:pPr>
            <a:r>
              <a:rPr lang="lv-LV" dirty="0" smtClean="0"/>
              <a:t>Paskaidrojumu izsniegšana prasītājam – </a:t>
            </a:r>
            <a:r>
              <a:rPr lang="lv-LV" i="1" dirty="0" smtClean="0"/>
              <a:t>14 dienās</a:t>
            </a:r>
          </a:p>
          <a:p>
            <a:pPr>
              <a:buFont typeface="Wingdings" pitchFamily="2" charset="2"/>
              <a:buChar char="§"/>
            </a:pPr>
            <a:r>
              <a:rPr lang="lv-LV" dirty="0" smtClean="0"/>
              <a:t>Atbildes uz pretprasībām – </a:t>
            </a:r>
            <a:r>
              <a:rPr lang="lv-LV" i="1" dirty="0" smtClean="0"/>
              <a:t>30 dienās</a:t>
            </a:r>
          </a:p>
          <a:p>
            <a:endParaRPr lang="lv-LV" dirty="0" smtClean="0"/>
          </a:p>
          <a:p>
            <a:pPr>
              <a:buNone/>
            </a:pPr>
            <a:r>
              <a:rPr lang="lv-LV" b="1" dirty="0" smtClean="0"/>
              <a:t>Lietas izlemšana nesaņemot paskaidrojumus </a:t>
            </a:r>
            <a:r>
              <a:rPr lang="lv-LV" dirty="0" smtClean="0"/>
              <a:t>(7.panta trešā daļa)  - informācija veidlapā C</a:t>
            </a:r>
          </a:p>
          <a:p>
            <a:endParaRPr lang="lv-LV" dirty="0" smtClean="0"/>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Lietas izskatīšana V</a:t>
            </a:r>
            <a:endParaRPr lang="lv-LV" dirty="0"/>
          </a:p>
        </p:txBody>
      </p:sp>
      <p:sp>
        <p:nvSpPr>
          <p:cNvPr id="3" name="Content Placeholder 2"/>
          <p:cNvSpPr>
            <a:spLocks noGrp="1"/>
          </p:cNvSpPr>
          <p:nvPr>
            <p:ph idx="1"/>
          </p:nvPr>
        </p:nvSpPr>
        <p:spPr/>
        <p:txBody>
          <a:bodyPr>
            <a:normAutofit fontScale="92500" lnSpcReduction="10000"/>
          </a:bodyPr>
          <a:lstStyle/>
          <a:p>
            <a:pPr>
              <a:buNone/>
            </a:pPr>
            <a:r>
              <a:rPr lang="lv-LV" b="1" dirty="0" smtClean="0"/>
              <a:t>Tiesa izvērtē</a:t>
            </a:r>
            <a:r>
              <a:rPr lang="lv-LV" dirty="0" smtClean="0"/>
              <a:t>:</a:t>
            </a:r>
          </a:p>
          <a:p>
            <a:pPr>
              <a:buFont typeface="Wingdings" pitchFamily="2" charset="2"/>
              <a:buChar char="§"/>
            </a:pPr>
            <a:r>
              <a:rPr lang="lv-LV" dirty="0" smtClean="0"/>
              <a:t>Atbildētāja viedokli, vai prasība, kas nav naudas prasība, atbilst maza apmēra prasības definīcijai – </a:t>
            </a:r>
            <a:r>
              <a:rPr lang="lv-LV" i="1" dirty="0" smtClean="0"/>
              <a:t>30 dienu laikā no paskaidrojumu nosūtīšanas prasītājam </a:t>
            </a:r>
            <a:r>
              <a:rPr lang="lv-LV" dirty="0" smtClean="0"/>
              <a:t>– pieņemot lēmumu par regulas piemērošanas iespēju. Lēmums atsevišķi nav pārsūdzams</a:t>
            </a:r>
          </a:p>
          <a:p>
            <a:pPr>
              <a:buFont typeface="Wingdings" pitchFamily="2" charset="2"/>
              <a:buChar char="§"/>
            </a:pPr>
            <a:r>
              <a:rPr lang="lv-LV" dirty="0" smtClean="0"/>
              <a:t>Pretprasības summas apmēru – ja regula vairs nav piemērojama, lietu turpina skatīt vispārējā kārtībā. Atsevišķs lēmums nav jāpieņem.</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Lietotie saīsinājumi</a:t>
            </a:r>
            <a:endParaRPr lang="lv-LV" dirty="0"/>
          </a:p>
        </p:txBody>
      </p:sp>
      <p:sp>
        <p:nvSpPr>
          <p:cNvPr id="3" name="Content Placeholder 2"/>
          <p:cNvSpPr>
            <a:spLocks noGrp="1"/>
          </p:cNvSpPr>
          <p:nvPr>
            <p:ph idx="1"/>
          </p:nvPr>
        </p:nvSpPr>
        <p:spPr/>
        <p:txBody>
          <a:bodyPr/>
          <a:lstStyle/>
          <a:p>
            <a:pPr>
              <a:buFont typeface="Wingdings" pitchFamily="2" charset="2"/>
              <a:buChar char="§"/>
            </a:pPr>
            <a:r>
              <a:rPr lang="lv-LV" b="1" dirty="0" smtClean="0"/>
              <a:t>Regula </a:t>
            </a:r>
            <a:r>
              <a:rPr lang="lv-LV" dirty="0" smtClean="0"/>
              <a:t>- Eiropas Parlamenta un Padomes Regula (EK) Nr.861/2007 (2007.gada 11.jūlijs), ar ko izveido Eiropas procedūru maza apmēra prasībām</a:t>
            </a:r>
          </a:p>
          <a:p>
            <a:pPr>
              <a:buFont typeface="Wingdings" pitchFamily="2" charset="2"/>
              <a:buChar char="§"/>
            </a:pPr>
            <a:r>
              <a:rPr lang="lv-LV" b="1" dirty="0" smtClean="0"/>
              <a:t>CPL </a:t>
            </a:r>
            <a:r>
              <a:rPr lang="lv-LV" dirty="0" smtClean="0"/>
              <a:t>– Civilprocesa likums</a:t>
            </a:r>
          </a:p>
          <a:p>
            <a:pPr>
              <a:buFont typeface="Wingdings" pitchFamily="2" charset="2"/>
              <a:buChar char="§"/>
            </a:pPr>
            <a:r>
              <a:rPr lang="lv-LV" b="1" dirty="0" smtClean="0"/>
              <a:t>ES </a:t>
            </a:r>
            <a:r>
              <a:rPr lang="lv-LV" dirty="0" smtClean="0"/>
              <a:t>– Eiropas Savienība</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Pierādījumu iegūšana (9.pants)</a:t>
            </a:r>
            <a:endParaRPr lang="lv-LV" dirty="0"/>
          </a:p>
        </p:txBody>
      </p:sp>
      <p:sp>
        <p:nvSpPr>
          <p:cNvPr id="3" name="Content Placeholder 2"/>
          <p:cNvSpPr>
            <a:spLocks noGrp="1"/>
          </p:cNvSpPr>
          <p:nvPr>
            <p:ph idx="1"/>
          </p:nvPr>
        </p:nvSpPr>
        <p:spPr/>
        <p:txBody>
          <a:bodyPr/>
          <a:lstStyle/>
          <a:p>
            <a:pPr>
              <a:buFont typeface="Wingdings" pitchFamily="2" charset="2"/>
              <a:buChar char="§"/>
            </a:pPr>
            <a:r>
              <a:rPr lang="lv-LV" dirty="0" smtClean="0"/>
              <a:t>Tiesa var ierobežot pierādījumu iegūšanas līdzekļus un apjomu</a:t>
            </a:r>
          </a:p>
          <a:p>
            <a:pPr>
              <a:buFont typeface="Wingdings" pitchFamily="2" charset="2"/>
              <a:buChar char="§"/>
            </a:pPr>
            <a:endParaRPr lang="lv-LV" dirty="0" smtClean="0"/>
          </a:p>
          <a:p>
            <a:pPr>
              <a:buFont typeface="Wingdings" pitchFamily="2" charset="2"/>
              <a:buChar char="§"/>
            </a:pPr>
            <a:r>
              <a:rPr lang="lv-LV" dirty="0" smtClean="0"/>
              <a:t>Tiesa var pieļaut iegūt pierādījumus, izmantojot tehniskos līdzekļus</a:t>
            </a:r>
          </a:p>
          <a:p>
            <a:pPr>
              <a:buFont typeface="Wingdings" pitchFamily="2" charset="2"/>
              <a:buChar char="§"/>
            </a:pPr>
            <a:endParaRPr lang="lv-LV" dirty="0" smtClean="0"/>
          </a:p>
          <a:p>
            <a:pPr>
              <a:buFont typeface="Wingdings" pitchFamily="2" charset="2"/>
              <a:buChar char="§"/>
            </a:pPr>
            <a:r>
              <a:rPr lang="lv-LV" dirty="0" smtClean="0"/>
              <a:t>Tiesa izmanto mazāk apgrūtinošo pierādījumu iegūšanas metodi</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Lietas izskatīšana VI</a:t>
            </a:r>
            <a:endParaRPr lang="lv-LV" dirty="0"/>
          </a:p>
        </p:txBody>
      </p:sp>
      <p:sp>
        <p:nvSpPr>
          <p:cNvPr id="3" name="Content Placeholder 2"/>
          <p:cNvSpPr>
            <a:spLocks noGrp="1"/>
          </p:cNvSpPr>
          <p:nvPr>
            <p:ph idx="1"/>
          </p:nvPr>
        </p:nvSpPr>
        <p:spPr/>
        <p:txBody>
          <a:bodyPr>
            <a:normAutofit fontScale="85000" lnSpcReduction="10000"/>
          </a:bodyPr>
          <a:lstStyle/>
          <a:p>
            <a:pPr>
              <a:buNone/>
            </a:pPr>
            <a:r>
              <a:rPr lang="lv-LV" b="1" dirty="0" smtClean="0"/>
              <a:t>Sprieduma pasludināšana </a:t>
            </a:r>
            <a:r>
              <a:rPr lang="lv-LV" dirty="0" smtClean="0"/>
              <a:t>(7.pants) - </a:t>
            </a:r>
            <a:r>
              <a:rPr lang="lv-LV" i="1" dirty="0" smtClean="0"/>
              <a:t>30 dienu laikā no paskaidrojumu saņemšanas</a:t>
            </a:r>
            <a:r>
              <a:rPr lang="lv-LV" dirty="0" smtClean="0"/>
              <a:t>, ja vien:</a:t>
            </a:r>
          </a:p>
          <a:p>
            <a:r>
              <a:rPr lang="lv-LV" dirty="0" smtClean="0"/>
              <a:t>Neprasa papildu informāciju no pusēm (pieprasījumam nosakām konkrēts termiņš)</a:t>
            </a:r>
          </a:p>
          <a:p>
            <a:r>
              <a:rPr lang="lv-LV" dirty="0" smtClean="0"/>
              <a:t>Nenotiek pierādījumu iegūšana</a:t>
            </a:r>
          </a:p>
          <a:p>
            <a:r>
              <a:rPr lang="lv-LV" dirty="0" smtClean="0"/>
              <a:t>Netiek noteikta tiesas sēde – </a:t>
            </a:r>
            <a:r>
              <a:rPr lang="lv-LV" i="1" dirty="0" smtClean="0"/>
              <a:t>30 dienu laikā pēc uzaicinājuma</a:t>
            </a:r>
          </a:p>
          <a:p>
            <a:pPr>
              <a:buNone/>
            </a:pPr>
            <a:r>
              <a:rPr lang="lv-LV" i="1" dirty="0" smtClean="0"/>
              <a:t>	</a:t>
            </a:r>
          </a:p>
          <a:p>
            <a:pPr>
              <a:buNone/>
            </a:pPr>
            <a:r>
              <a:rPr lang="lv-LV" i="1" dirty="0" smtClean="0"/>
              <a:t>Tad spriedumu pasludina 30 dienu laikā no dokumentu saņemšanas vai lietas izskatīšanas tiesas sēdē</a:t>
            </a:r>
            <a:endParaRPr lang="lv-LV"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Lietas izskatīšana VII</a:t>
            </a:r>
            <a:endParaRPr lang="lv-LV" dirty="0"/>
          </a:p>
        </p:txBody>
      </p:sp>
      <p:sp>
        <p:nvSpPr>
          <p:cNvPr id="3" name="Content Placeholder 2"/>
          <p:cNvSpPr>
            <a:spLocks noGrp="1"/>
          </p:cNvSpPr>
          <p:nvPr>
            <p:ph idx="1"/>
          </p:nvPr>
        </p:nvSpPr>
        <p:spPr/>
        <p:txBody>
          <a:bodyPr/>
          <a:lstStyle/>
          <a:p>
            <a:pPr>
              <a:buNone/>
            </a:pPr>
            <a:r>
              <a:rPr lang="lv-LV" b="1" dirty="0" smtClean="0"/>
              <a:t>Sprieduma izsniegšana</a:t>
            </a:r>
            <a:r>
              <a:rPr lang="lv-LV" dirty="0" smtClean="0"/>
              <a:t> (7.panta otrā daļa)</a:t>
            </a:r>
          </a:p>
          <a:p>
            <a:pPr>
              <a:buFont typeface="Wingdings" pitchFamily="2" charset="2"/>
              <a:buChar char="§"/>
            </a:pPr>
            <a:r>
              <a:rPr lang="lv-LV" dirty="0" smtClean="0"/>
              <a:t>ierakstītā pasta sūtījumā</a:t>
            </a:r>
          </a:p>
          <a:p>
            <a:pPr>
              <a:buNone/>
            </a:pPr>
            <a:r>
              <a:rPr lang="lv-LV" dirty="0" smtClean="0"/>
              <a:t>vai ja tas nav iespējams (Regulas 805/2004 13.pants):</a:t>
            </a:r>
          </a:p>
          <a:p>
            <a:pPr>
              <a:buFont typeface="Wingdings" pitchFamily="2" charset="2"/>
              <a:buChar char="§"/>
            </a:pPr>
            <a:r>
              <a:rPr lang="lv-LV" dirty="0" smtClean="0"/>
              <a:t>piegādājot personīgi (pat arī ja atsakās saņemt); </a:t>
            </a:r>
          </a:p>
          <a:p>
            <a:pPr>
              <a:buFont typeface="Wingdings" pitchFamily="2" charset="2"/>
              <a:buChar char="§"/>
            </a:pPr>
            <a:r>
              <a:rPr lang="lv-LV" dirty="0" smtClean="0"/>
              <a:t>piegādājot elektroniski, ja iespējams saņemt apliecinājumu par izsniegšanu; </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Izmaksas (16.pants)</a:t>
            </a:r>
            <a:endParaRPr lang="lv-LV" dirty="0"/>
          </a:p>
        </p:txBody>
      </p:sp>
      <p:sp>
        <p:nvSpPr>
          <p:cNvPr id="3" name="Content Placeholder 2"/>
          <p:cNvSpPr>
            <a:spLocks noGrp="1"/>
          </p:cNvSpPr>
          <p:nvPr>
            <p:ph idx="1"/>
          </p:nvPr>
        </p:nvSpPr>
        <p:spPr/>
        <p:txBody>
          <a:bodyPr/>
          <a:lstStyle/>
          <a:p>
            <a:pPr>
              <a:buNone/>
            </a:pPr>
            <a:r>
              <a:rPr lang="lv-LV" b="1" dirty="0" smtClean="0"/>
              <a:t>	Tiesvedības izmaksas </a:t>
            </a:r>
            <a:r>
              <a:rPr lang="lv-LV" dirty="0" smtClean="0"/>
              <a:t>sedz zaudējusī puse. </a:t>
            </a:r>
          </a:p>
          <a:p>
            <a:pPr>
              <a:buNone/>
            </a:pPr>
            <a:r>
              <a:rPr lang="lv-LV" dirty="0" smtClean="0"/>
              <a:t>	</a:t>
            </a:r>
            <a:r>
              <a:rPr lang="lv-LV" u="sng" dirty="0" smtClean="0"/>
              <a:t>Netiek atlīdzinātas izmaksas, kas radušās bez vajadzības vai ir nesamērīgas ar prasību.</a:t>
            </a:r>
          </a:p>
          <a:p>
            <a:endParaRPr lang="lv-LV" dirty="0" smtClean="0"/>
          </a:p>
          <a:p>
            <a:pPr>
              <a:buNone/>
            </a:pPr>
            <a:r>
              <a:rPr lang="lv-LV" dirty="0" smtClean="0"/>
              <a:t>	Salīdzinājumam: CPL 41.pantā un 44.pantā noteiktā samaksāto tiesas izdevumu un ar lietas vešanu saistīto izdevumu atlīdzināšanas kārtība.</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Pārsūdzība I</a:t>
            </a:r>
            <a:endParaRPr lang="lv-LV" dirty="0"/>
          </a:p>
        </p:txBody>
      </p:sp>
      <p:sp>
        <p:nvSpPr>
          <p:cNvPr id="3" name="Content Placeholder 2"/>
          <p:cNvSpPr>
            <a:spLocks noGrp="1"/>
          </p:cNvSpPr>
          <p:nvPr>
            <p:ph idx="1"/>
          </p:nvPr>
        </p:nvSpPr>
        <p:spPr/>
        <p:txBody>
          <a:bodyPr/>
          <a:lstStyle/>
          <a:p>
            <a:pPr>
              <a:buNone/>
            </a:pPr>
            <a:r>
              <a:rPr lang="lv-LV" dirty="0" smtClean="0"/>
              <a:t>	</a:t>
            </a:r>
            <a:r>
              <a:rPr lang="lv-LV" b="1" dirty="0" smtClean="0"/>
              <a:t>Apelācija </a:t>
            </a:r>
            <a:r>
              <a:rPr lang="lv-LV" dirty="0" smtClean="0"/>
              <a:t>(17.pants) – ja izveidota šāda kārtība (Latvija paziņojusi, ka apelācijas sūdzība iesniedzama vispārējā kārtībā)</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Pārsūdzība II – Pārskatīšana I</a:t>
            </a:r>
            <a:endParaRPr lang="lv-LV" dirty="0"/>
          </a:p>
        </p:txBody>
      </p:sp>
      <p:sp>
        <p:nvSpPr>
          <p:cNvPr id="3" name="Content Placeholder 2"/>
          <p:cNvSpPr>
            <a:spLocks noGrp="1"/>
          </p:cNvSpPr>
          <p:nvPr>
            <p:ph idx="1"/>
          </p:nvPr>
        </p:nvSpPr>
        <p:spPr/>
        <p:txBody>
          <a:bodyPr/>
          <a:lstStyle/>
          <a:p>
            <a:pPr>
              <a:buNone/>
            </a:pPr>
            <a:r>
              <a:rPr lang="lv-LV" b="1" dirty="0" smtClean="0"/>
              <a:t>	Pārskatīšana </a:t>
            </a:r>
            <a:r>
              <a:rPr lang="lv-LV" dirty="0" smtClean="0"/>
              <a:t>(18.pants)  - priekšlikumi grozījumiem Civilprocesa likumā 60.prim nodaļa, ja </a:t>
            </a:r>
          </a:p>
          <a:p>
            <a:pPr>
              <a:buFont typeface="Wingdings" pitchFamily="2" charset="2"/>
              <a:buChar char="§"/>
            </a:pPr>
            <a:r>
              <a:rPr lang="lv-LV" dirty="0" smtClean="0"/>
              <a:t>izsniedzot prasības pieteikumu vai pavēsti nav saņemts apstiprinājums par izsniegšanu personīgi un pavēste nav piegādāta savlaicīgi</a:t>
            </a:r>
          </a:p>
          <a:p>
            <a:pPr>
              <a:buFont typeface="Wingdings" pitchFamily="2" charset="2"/>
              <a:buChar char="§"/>
            </a:pPr>
            <a:r>
              <a:rPr lang="lv-LV" dirty="0" smtClean="0"/>
              <a:t>atbildētājs nav varējis pārsūdzēt spriedumu no viņa neatkarīgu apstākļu dēļ </a:t>
            </a:r>
          </a:p>
          <a:p>
            <a:endParaRPr lang="lv-LV" dirty="0" smtClean="0"/>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Pārsūdzība III – Pārskatīšana II</a:t>
            </a:r>
            <a:endParaRPr lang="lv-LV" dirty="0"/>
          </a:p>
        </p:txBody>
      </p:sp>
      <p:sp>
        <p:nvSpPr>
          <p:cNvPr id="3" name="Content Placeholder 2"/>
          <p:cNvSpPr>
            <a:spLocks noGrp="1"/>
          </p:cNvSpPr>
          <p:nvPr>
            <p:ph idx="1"/>
          </p:nvPr>
        </p:nvSpPr>
        <p:spPr/>
        <p:txBody>
          <a:bodyPr/>
          <a:lstStyle/>
          <a:p>
            <a:pPr>
              <a:buFont typeface="Wingdings" pitchFamily="2" charset="2"/>
              <a:buChar char="§"/>
            </a:pPr>
            <a:r>
              <a:rPr lang="lv-LV" dirty="0" smtClean="0"/>
              <a:t>Pārskatīšanas lūgumu par rajona (pilsētas) tiesas spriedumu – iesniedz apgabaltiesā</a:t>
            </a:r>
          </a:p>
          <a:p>
            <a:pPr>
              <a:buFont typeface="Wingdings" pitchFamily="2" charset="2"/>
              <a:buChar char="§"/>
            </a:pPr>
            <a:r>
              <a:rPr lang="lv-LV" dirty="0" smtClean="0"/>
              <a:t>45 dienu laikā pēc uzzināšanas, tikai izpildes noilguma laikā</a:t>
            </a:r>
          </a:p>
          <a:p>
            <a:pPr>
              <a:buFont typeface="Wingdings" pitchFamily="2" charset="2"/>
              <a:buChar char="§"/>
            </a:pPr>
            <a:r>
              <a:rPr lang="lv-LV" dirty="0" smtClean="0"/>
              <a:t>Pieteikumu izskata rakstveidā</a:t>
            </a:r>
          </a:p>
          <a:p>
            <a:pPr>
              <a:buFont typeface="Wingdings" pitchFamily="2" charset="2"/>
              <a:buChar char="§"/>
            </a:pPr>
            <a:r>
              <a:rPr lang="lv-LV" dirty="0" smtClean="0"/>
              <a:t>Ja spriedumu atceļ, lietu izskata vēlreiz pirmās instances tiesa</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Sprieduma izpildes jautājumi</a:t>
            </a:r>
            <a:endParaRPr lang="lv-LV" dirty="0"/>
          </a:p>
        </p:txBody>
      </p:sp>
      <p:sp>
        <p:nvSpPr>
          <p:cNvPr id="3" name="Content Placeholder 2"/>
          <p:cNvSpPr>
            <a:spLocks noGrp="1"/>
          </p:cNvSpPr>
          <p:nvPr>
            <p:ph idx="1"/>
          </p:nvPr>
        </p:nvSpPr>
        <p:spPr/>
        <p:txBody>
          <a:bodyPr>
            <a:normAutofit/>
          </a:bodyPr>
          <a:lstStyle/>
          <a:p>
            <a:pPr algn="just">
              <a:buNone/>
            </a:pPr>
            <a:r>
              <a:rPr lang="lv-LV" b="1" dirty="0" smtClean="0"/>
              <a:t>Izpildes jautājumi </a:t>
            </a:r>
            <a:r>
              <a:rPr lang="lv-LV" dirty="0" smtClean="0"/>
              <a:t>(15.pants un CPL 206.</a:t>
            </a:r>
            <a:r>
              <a:rPr lang="lv-LV" baseline="30000" dirty="0" smtClean="0"/>
              <a:t>1</a:t>
            </a:r>
            <a:r>
              <a:rPr lang="lv-LV" dirty="0" smtClean="0"/>
              <a:t>pants) ; (23.pants un CPL 644.</a:t>
            </a:r>
            <a:r>
              <a:rPr lang="lv-LV" baseline="30000" dirty="0" smtClean="0"/>
              <a:t>2 </a:t>
            </a:r>
            <a:r>
              <a:rPr lang="lv-LV" dirty="0" smtClean="0"/>
              <a:t>pants) </a:t>
            </a:r>
          </a:p>
          <a:p>
            <a:pPr algn="just"/>
            <a:endParaRPr lang="lv-LV" dirty="0" smtClean="0"/>
          </a:p>
          <a:p>
            <a:pPr algn="just">
              <a:buNone/>
            </a:pPr>
            <a:r>
              <a:rPr lang="lv-LV" dirty="0" smtClean="0"/>
              <a:t>Tiesa, kas taisījusi spriedumu vai kuras teritorijā izpildāms ārvalsts nolēmums:</a:t>
            </a:r>
          </a:p>
          <a:p>
            <a:pPr algn="just">
              <a:buFont typeface="Wingdings" pitchFamily="2" charset="2"/>
              <a:buChar char="§"/>
            </a:pPr>
            <a:r>
              <a:rPr lang="lv-LV" dirty="0" smtClean="0"/>
              <a:t>izlemj sprieduma izpildes nodrošināšanu</a:t>
            </a:r>
          </a:p>
          <a:p>
            <a:pPr algn="just">
              <a:buFont typeface="Wingdings" pitchFamily="2" charset="2"/>
              <a:buChar char="§"/>
            </a:pPr>
            <a:r>
              <a:rPr lang="lv-LV" dirty="0" smtClean="0"/>
              <a:t>izlemj izpildes veida un kārtības grozīšanu</a:t>
            </a:r>
          </a:p>
          <a:p>
            <a:pPr algn="just">
              <a:buFont typeface="Wingdings" pitchFamily="2" charset="2"/>
              <a:buChar char="§"/>
            </a:pPr>
            <a:r>
              <a:rPr lang="lv-LV" dirty="0" smtClean="0"/>
              <a:t>aptur sprieduma izpildi.</a:t>
            </a:r>
          </a:p>
          <a:p>
            <a:pPr algn="just">
              <a:buFont typeface="Wingdings" pitchFamily="2" charset="2"/>
              <a:buChar char="§"/>
            </a:pP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Savstarpēja atzīšana</a:t>
            </a:r>
            <a:endParaRPr lang="lv-LV"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lv-LV" dirty="0" smtClean="0"/>
              <a:t>Izpilde notiek bez atsevišķas atzīšanas un </a:t>
            </a:r>
            <a:r>
              <a:rPr lang="lv-LV" dirty="0" err="1" smtClean="0"/>
              <a:t>izpildāmības</a:t>
            </a:r>
            <a:r>
              <a:rPr lang="lv-LV" dirty="0" smtClean="0"/>
              <a:t> pasludināšanas procedūras (20.panta pirmā daļa un CPL 644.panta trešā daļa)</a:t>
            </a:r>
          </a:p>
          <a:p>
            <a:pPr>
              <a:buFont typeface="Wingdings" pitchFamily="2" charset="2"/>
              <a:buChar char="§"/>
            </a:pPr>
            <a:endParaRPr lang="lv-LV" dirty="0" smtClean="0"/>
          </a:p>
          <a:p>
            <a:pPr>
              <a:buFont typeface="Wingdings" pitchFamily="2" charset="2"/>
              <a:buChar char="§"/>
            </a:pPr>
            <a:r>
              <a:rPr lang="lv-LV" dirty="0" smtClean="0"/>
              <a:t>Tiesa var izdot apliecinājumu par Eiropas procedūrā maza apmēra prasībām pieņemtu spriedumu – veidlapa D (20.panta otrā daļa un CPL 541.</a:t>
            </a:r>
            <a:r>
              <a:rPr lang="lv-LV" baseline="30000" dirty="0" smtClean="0"/>
              <a:t> 1</a:t>
            </a:r>
            <a:r>
              <a:rPr lang="lv-LV" dirty="0" smtClean="0"/>
              <a:t> panta 4.</a:t>
            </a:r>
            <a:r>
              <a:rPr lang="lv-LV" baseline="30000" dirty="0" smtClean="0"/>
              <a:t>1</a:t>
            </a:r>
            <a:r>
              <a:rPr lang="lv-LV" dirty="0" smtClean="0"/>
              <a:t> daļa)</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Izpildes atteikšana</a:t>
            </a:r>
            <a:endParaRPr lang="lv-LV" dirty="0"/>
          </a:p>
        </p:txBody>
      </p:sp>
      <p:sp>
        <p:nvSpPr>
          <p:cNvPr id="3" name="Content Placeholder 2"/>
          <p:cNvSpPr>
            <a:spLocks noGrp="1"/>
          </p:cNvSpPr>
          <p:nvPr>
            <p:ph idx="1"/>
          </p:nvPr>
        </p:nvSpPr>
        <p:spPr/>
        <p:txBody>
          <a:bodyPr>
            <a:normAutofit fontScale="85000" lnSpcReduction="10000"/>
          </a:bodyPr>
          <a:lstStyle/>
          <a:p>
            <a:pPr algn="just">
              <a:buNone/>
            </a:pPr>
            <a:r>
              <a:rPr lang="lv-LV" dirty="0" smtClean="0"/>
              <a:t>	</a:t>
            </a:r>
            <a:r>
              <a:rPr lang="lv-LV" b="1" dirty="0" smtClean="0"/>
              <a:t>Ārvalsts nolēmuma izpildes atteikšana </a:t>
            </a:r>
            <a:r>
              <a:rPr lang="lv-LV" dirty="0" smtClean="0"/>
              <a:t>(22.pants un CPL 644.</a:t>
            </a:r>
            <a:r>
              <a:rPr lang="lv-LV" baseline="30000" dirty="0" smtClean="0"/>
              <a:t>3</a:t>
            </a:r>
            <a:r>
              <a:rPr lang="lv-LV" dirty="0" smtClean="0"/>
              <a:t> panta trešā daļa)</a:t>
            </a:r>
          </a:p>
          <a:p>
            <a:pPr algn="just">
              <a:buNone/>
            </a:pPr>
            <a:r>
              <a:rPr lang="lv-LV" dirty="0" smtClean="0"/>
              <a:t>	</a:t>
            </a:r>
          </a:p>
          <a:p>
            <a:pPr algn="just">
              <a:buNone/>
            </a:pPr>
            <a:r>
              <a:rPr lang="lv-LV" dirty="0" smtClean="0"/>
              <a:t>	Tiesa, kuras teritorijā izpildāms ārvalsts nolēmums, pamatojoties uz lietas dalībnieka pieteikumu, var atteikt nolēmuma izpildi, ja eksistē agrāks spriedums par to pašu jautājumu un starp tām pašām pusēm, kas pieņemts izpildes valstī vai atbilst atzīšanas prasībām izpildes valstī, un pie nosacījuma, ka iebildumus par spriedumu nav bijis iespējams izteikt tā pieņemšanas dalībvalstī.</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Izmantotie tiesību akti </a:t>
            </a:r>
            <a:endParaRPr lang="lv-LV"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lv-LV" dirty="0" smtClean="0"/>
              <a:t>Nr.861/2007 , ar ko izveido Eiropas procedūru maza apmēra prasībām</a:t>
            </a:r>
          </a:p>
          <a:p>
            <a:pPr>
              <a:buFont typeface="Wingdings" pitchFamily="2" charset="2"/>
              <a:buChar char="§"/>
            </a:pPr>
            <a:r>
              <a:rPr lang="lv-LV" dirty="0" smtClean="0"/>
              <a:t>Nr.44/2001, par jurisdikciju un spriedumu atzīšanu un izpildi civillietās un </a:t>
            </a:r>
            <a:r>
              <a:rPr lang="lv-LV" dirty="0" err="1" smtClean="0"/>
              <a:t>komerclietās</a:t>
            </a:r>
            <a:endParaRPr lang="lv-LV" dirty="0" smtClean="0"/>
          </a:p>
          <a:p>
            <a:pPr>
              <a:buFont typeface="Wingdings" pitchFamily="2" charset="2"/>
              <a:buChar char="§"/>
            </a:pPr>
            <a:r>
              <a:rPr lang="lv-LV" dirty="0" smtClean="0"/>
              <a:t>Nr.805/2004, ar ko izveido Eiropas maksājuma rīkojuma procedūru</a:t>
            </a:r>
          </a:p>
          <a:p>
            <a:pPr>
              <a:buFont typeface="Wingdings" pitchFamily="2" charset="2"/>
              <a:buChar char="§"/>
            </a:pPr>
            <a:r>
              <a:rPr lang="lv-LV" dirty="0" smtClean="0"/>
              <a:t>1182/71, ar ko nosaka laikposmiem, datumiem un termiņiem piemērojamus noteikumus</a:t>
            </a:r>
          </a:p>
          <a:p>
            <a:pPr>
              <a:buFont typeface="Wingdings" pitchFamily="2" charset="2"/>
              <a:buChar char="§"/>
            </a:pPr>
            <a:r>
              <a:rPr lang="lv-LV" dirty="0" smtClean="0"/>
              <a:t>Civilprocesa likums</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Sprieduma izpilde I</a:t>
            </a:r>
            <a:endParaRPr lang="lv-LV" dirty="0"/>
          </a:p>
        </p:txBody>
      </p:sp>
      <p:sp>
        <p:nvSpPr>
          <p:cNvPr id="3" name="Content Placeholder 2"/>
          <p:cNvSpPr>
            <a:spLocks noGrp="1"/>
          </p:cNvSpPr>
          <p:nvPr>
            <p:ph idx="1"/>
          </p:nvPr>
        </p:nvSpPr>
        <p:spPr/>
        <p:txBody>
          <a:bodyPr/>
          <a:lstStyle/>
          <a:p>
            <a:pPr>
              <a:buNone/>
            </a:pPr>
            <a:r>
              <a:rPr lang="lv-LV" dirty="0" smtClean="0"/>
              <a:t>	Sprieduma izpilde notiek saskaņā ar nacionālo izpildes regulējumu (21.panta pirmā daļa)</a:t>
            </a:r>
          </a:p>
          <a:p>
            <a:endParaRPr lang="lv-LV" dirty="0" smtClean="0"/>
          </a:p>
          <a:p>
            <a:pPr>
              <a:buFont typeface="Wingdings" pitchFamily="2" charset="2"/>
              <a:buChar char="§"/>
            </a:pPr>
            <a:r>
              <a:rPr lang="lv-LV" dirty="0" smtClean="0"/>
              <a:t>Tiesu izpildītājam iesniedzamie dokumenti:</a:t>
            </a:r>
          </a:p>
          <a:p>
            <a:pPr>
              <a:buFont typeface="Wingdings" pitchFamily="2" charset="2"/>
              <a:buChar char="ü"/>
            </a:pPr>
            <a:r>
              <a:rPr lang="lv-LV" dirty="0" smtClean="0"/>
              <a:t>spriedums;</a:t>
            </a:r>
          </a:p>
          <a:p>
            <a:pPr>
              <a:buFont typeface="Wingdings" pitchFamily="2" charset="2"/>
              <a:buChar char="ü"/>
            </a:pPr>
            <a:r>
              <a:rPr lang="lv-LV" dirty="0" smtClean="0"/>
              <a:t>sprieduma apliecinājums (veidlapa D) un tās tulkojums (Latvijā: izpildu dokuments saskaņā ar CPL 540.panta 10.punktu)</a:t>
            </a:r>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Sprieduma izpilde II</a:t>
            </a:r>
            <a:endParaRPr lang="lv-LV" dirty="0"/>
          </a:p>
        </p:txBody>
      </p:sp>
      <p:sp>
        <p:nvSpPr>
          <p:cNvPr id="3" name="Content Placeholder 2"/>
          <p:cNvSpPr>
            <a:spLocks noGrp="1"/>
          </p:cNvSpPr>
          <p:nvPr>
            <p:ph idx="1"/>
          </p:nvPr>
        </p:nvSpPr>
        <p:spPr/>
        <p:txBody>
          <a:bodyPr/>
          <a:lstStyle/>
          <a:p>
            <a:pPr>
              <a:buNone/>
            </a:pPr>
            <a:r>
              <a:rPr lang="lv-LV" dirty="0" smtClean="0"/>
              <a:t>	Procesa vienkāršībai un izdevumu samazināšanai:</a:t>
            </a:r>
          </a:p>
          <a:p>
            <a:pPr>
              <a:buNone/>
            </a:pPr>
            <a:endParaRPr lang="lv-LV" dirty="0" smtClean="0"/>
          </a:p>
          <a:p>
            <a:pPr>
              <a:buFont typeface="Wingdings" pitchFamily="2" charset="2"/>
              <a:buChar char="§"/>
            </a:pPr>
            <a:r>
              <a:rPr lang="lv-LV" dirty="0" smtClean="0"/>
              <a:t>aizliegums prasīt papildu nodrošinājumu (21.panta ceturtā daļa)</a:t>
            </a:r>
          </a:p>
          <a:p>
            <a:pPr>
              <a:buFont typeface="Wingdings" pitchFamily="2" charset="2"/>
              <a:buChar char="§"/>
            </a:pPr>
            <a:endParaRPr lang="lv-LV" dirty="0" smtClean="0"/>
          </a:p>
          <a:p>
            <a:pPr>
              <a:buFont typeface="Wingdings" pitchFamily="2" charset="2"/>
              <a:buChar char="§"/>
            </a:pPr>
            <a:r>
              <a:rPr lang="lv-LV" dirty="0" smtClean="0"/>
              <a:t>aizliegums prasīt pilnvaroto pārstāvi vai pasta adresi izpildes dalībvalstī (21.panta trešā daļa)</a:t>
            </a:r>
          </a:p>
          <a:p>
            <a:endParaRPr lang="lv-LV" dirty="0" smtClean="0"/>
          </a:p>
          <a:p>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normAutofit/>
          </a:bodyPr>
          <a:lstStyle/>
          <a:p>
            <a:pPr algn="ctr">
              <a:buNone/>
            </a:pPr>
            <a:endParaRPr lang="lv-LV" sz="4800" dirty="0" smtClean="0">
              <a:effectLst>
                <a:outerShdw blurRad="38100" dist="38100" dir="2700000" algn="tl">
                  <a:srgbClr val="000000">
                    <a:alpha val="43137"/>
                  </a:srgbClr>
                </a:outerShdw>
              </a:effectLst>
            </a:endParaRPr>
          </a:p>
          <a:p>
            <a:pPr algn="ctr">
              <a:buNone/>
            </a:pPr>
            <a:r>
              <a:rPr lang="lv-LV" sz="4800" dirty="0" smtClean="0">
                <a:effectLst>
                  <a:outerShdw blurRad="38100" dist="38100" dir="2700000" algn="tl">
                    <a:srgbClr val="000000">
                      <a:alpha val="43137"/>
                    </a:srgbClr>
                  </a:outerShdw>
                </a:effectLst>
              </a:rPr>
              <a:t>Praktiski vingrinājumi</a:t>
            </a:r>
            <a:endParaRPr lang="lv-LV" sz="48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Nacionālās maza apmēra prasību lietas</a:t>
            </a:r>
            <a:endParaRPr lang="lv-LV" dirty="0"/>
          </a:p>
        </p:txBody>
      </p:sp>
      <p:sp>
        <p:nvSpPr>
          <p:cNvPr id="3" name="Content Placeholder 2"/>
          <p:cNvSpPr>
            <a:spLocks noGrp="1"/>
          </p:cNvSpPr>
          <p:nvPr>
            <p:ph idx="1"/>
          </p:nvPr>
        </p:nvSpPr>
        <p:spPr/>
        <p:txBody>
          <a:bodyPr>
            <a:normAutofit/>
          </a:bodyPr>
          <a:lstStyle/>
          <a:p>
            <a:pPr>
              <a:buFont typeface="Wingdings" pitchFamily="2" charset="2"/>
              <a:buChar char="§"/>
            </a:pPr>
            <a:endParaRPr lang="lv-LV" sz="3600" dirty="0" smtClean="0"/>
          </a:p>
          <a:p>
            <a:pPr>
              <a:buFont typeface="Wingdings" pitchFamily="2" charset="2"/>
              <a:buChar char="§"/>
            </a:pPr>
            <a:r>
              <a:rPr lang="lv-LV" sz="3600" dirty="0" smtClean="0"/>
              <a:t>Citu dalībvalstu pieredze</a:t>
            </a:r>
          </a:p>
          <a:p>
            <a:pPr>
              <a:buFont typeface="Wingdings" pitchFamily="2" charset="2"/>
              <a:buChar char="§"/>
            </a:pPr>
            <a:endParaRPr lang="lv-LV" sz="3600" dirty="0" smtClean="0"/>
          </a:p>
          <a:p>
            <a:pPr>
              <a:buFont typeface="Wingdings" pitchFamily="2" charset="2"/>
              <a:buChar char="§"/>
            </a:pPr>
            <a:endParaRPr lang="lv-LV" sz="3600" dirty="0" smtClean="0"/>
          </a:p>
          <a:p>
            <a:pPr>
              <a:buFont typeface="Wingdings" pitchFamily="2" charset="2"/>
              <a:buChar char="§"/>
            </a:pPr>
            <a:r>
              <a:rPr lang="lv-LV" sz="3600" dirty="0" smtClean="0"/>
              <a:t>Iespējamais risinājums CPL</a:t>
            </a:r>
            <a:endParaRPr lang="lv-LV"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algn="ctr">
              <a:buNone/>
            </a:pPr>
            <a:endParaRPr lang="lv-LV" sz="4800" dirty="0" smtClean="0">
              <a:effectLst>
                <a:outerShdw blurRad="38100" dist="38100" dir="2700000" algn="tl">
                  <a:srgbClr val="000000">
                    <a:alpha val="43137"/>
                  </a:srgbClr>
                </a:outerShdw>
              </a:effectLst>
            </a:endParaRPr>
          </a:p>
          <a:p>
            <a:pPr algn="ctr">
              <a:buNone/>
            </a:pPr>
            <a:r>
              <a:rPr lang="lv-LV" sz="4800" dirty="0" smtClean="0">
                <a:effectLst>
                  <a:outerShdw blurRad="38100" dist="38100" dir="2700000" algn="tl">
                    <a:srgbClr val="000000">
                      <a:alpha val="43137"/>
                    </a:srgbClr>
                  </a:outerShdw>
                </a:effectLst>
              </a:rPr>
              <a:t>Paldies par izturību</a:t>
            </a:r>
          </a:p>
          <a:p>
            <a:endParaRPr lang="lv-LV"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Papildu informācija</a:t>
            </a:r>
            <a:endParaRPr lang="lv-LV"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
            </a:pPr>
            <a:r>
              <a:rPr lang="lv-LV" dirty="0" smtClean="0"/>
              <a:t>Regulu teksti </a:t>
            </a:r>
            <a:r>
              <a:rPr lang="lv-LV" dirty="0" smtClean="0">
                <a:hlinkClick r:id="rId2"/>
              </a:rPr>
              <a:t>http://eur-lex.europa.eu</a:t>
            </a:r>
            <a:r>
              <a:rPr lang="lv-LV" dirty="0" smtClean="0"/>
              <a:t> </a:t>
            </a:r>
          </a:p>
          <a:p>
            <a:pPr>
              <a:buFont typeface="Wingdings" pitchFamily="2" charset="2"/>
              <a:buChar char="§"/>
            </a:pPr>
            <a:r>
              <a:rPr lang="lv-LV" dirty="0" smtClean="0"/>
              <a:t>Likumu teksti </a:t>
            </a:r>
            <a:r>
              <a:rPr lang="lv-LV" dirty="0" err="1" smtClean="0">
                <a:hlinkClick r:id="rId3"/>
              </a:rPr>
              <a:t>www.likumi.lv</a:t>
            </a:r>
            <a:r>
              <a:rPr lang="lv-LV" dirty="0" smtClean="0"/>
              <a:t> </a:t>
            </a:r>
          </a:p>
          <a:p>
            <a:pPr>
              <a:buFont typeface="Wingdings" pitchFamily="2" charset="2"/>
              <a:buChar char="§"/>
            </a:pPr>
            <a:r>
              <a:rPr lang="lv-LV" dirty="0" smtClean="0"/>
              <a:t> Eiropas tiesiskās sadarbības ATLASS civillietās </a:t>
            </a:r>
            <a:r>
              <a:rPr lang="lv-LV" dirty="0" smtClean="0">
                <a:hlinkClick r:id="rId4"/>
              </a:rPr>
              <a:t>http://ec.europa.eu/justice_home/judicialatlascivil/html/index_lv.htm</a:t>
            </a:r>
            <a:r>
              <a:rPr lang="lv-LV" dirty="0" smtClean="0"/>
              <a:t>  </a:t>
            </a:r>
          </a:p>
          <a:p>
            <a:pPr>
              <a:buFont typeface="Wingdings" pitchFamily="2" charset="2"/>
              <a:buChar char="§"/>
            </a:pPr>
            <a:r>
              <a:rPr lang="lv-LV" dirty="0" smtClean="0"/>
              <a:t>Eiropas tiesu tīkls civillietās un </a:t>
            </a:r>
            <a:r>
              <a:rPr lang="lv-LV" dirty="0" err="1" smtClean="0"/>
              <a:t>komerclietās</a:t>
            </a:r>
            <a:r>
              <a:rPr lang="lv-LV" dirty="0" smtClean="0"/>
              <a:t> </a:t>
            </a:r>
            <a:r>
              <a:rPr lang="lv-LV" dirty="0" smtClean="0">
                <a:hlinkClick r:id="rId5"/>
              </a:rPr>
              <a:t>http://ec.europa.eu/civiljustice/index_lv.htm</a:t>
            </a:r>
            <a:r>
              <a:rPr lang="lv-LV" dirty="0" smtClean="0"/>
              <a:t> </a:t>
            </a:r>
          </a:p>
          <a:p>
            <a:pPr>
              <a:buFont typeface="Wingdings" pitchFamily="2" charset="2"/>
              <a:buChar char="§"/>
            </a:pPr>
            <a:r>
              <a:rPr lang="lv-LV" dirty="0" smtClean="0"/>
              <a:t>Tieslietu ministrijas mājas lapa / starptautiskā sadarbība </a:t>
            </a:r>
            <a:r>
              <a:rPr lang="lv-LV" dirty="0" smtClean="0">
                <a:hlinkClick r:id="rId6"/>
              </a:rPr>
              <a:t>http://www.tm.gov.lv/lv/sadarbiba/tikls.html</a:t>
            </a:r>
            <a:r>
              <a:rPr lang="lv-LV"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Prezentācijas satura kopsavilkums</a:t>
            </a:r>
            <a:endParaRPr lang="lv-LV" dirty="0"/>
          </a:p>
        </p:txBody>
      </p:sp>
      <p:sp>
        <p:nvSpPr>
          <p:cNvPr id="3" name="Content Placeholder 2"/>
          <p:cNvSpPr>
            <a:spLocks noGrp="1"/>
          </p:cNvSpPr>
          <p:nvPr>
            <p:ph idx="1"/>
          </p:nvPr>
        </p:nvSpPr>
        <p:spPr/>
        <p:txBody>
          <a:bodyPr/>
          <a:lstStyle/>
          <a:p>
            <a:pPr>
              <a:buFont typeface="Wingdings" pitchFamily="2" charset="2"/>
              <a:buChar char="§"/>
            </a:pPr>
            <a:r>
              <a:rPr lang="lv-LV" dirty="0" smtClean="0"/>
              <a:t>Priekšlikums regulējumam</a:t>
            </a:r>
          </a:p>
          <a:p>
            <a:pPr>
              <a:buFont typeface="Wingdings" pitchFamily="2" charset="2"/>
              <a:buChar char="§"/>
            </a:pPr>
            <a:r>
              <a:rPr lang="lv-LV" dirty="0" smtClean="0"/>
              <a:t>Regulas pieņemšana</a:t>
            </a:r>
          </a:p>
          <a:p>
            <a:pPr>
              <a:buFont typeface="Wingdings" pitchFamily="2" charset="2"/>
              <a:buChar char="§"/>
            </a:pPr>
            <a:r>
              <a:rPr lang="lv-LV" dirty="0" smtClean="0"/>
              <a:t>Regulas saturs</a:t>
            </a:r>
          </a:p>
          <a:p>
            <a:pPr>
              <a:buFont typeface="Wingdings" pitchFamily="2" charset="2"/>
              <a:buChar char="§"/>
            </a:pPr>
            <a:r>
              <a:rPr lang="lv-LV" dirty="0" smtClean="0"/>
              <a:t>Eiropas procedūras maza apmēra prasībām regulējums CPL</a:t>
            </a:r>
          </a:p>
          <a:p>
            <a:pPr>
              <a:buFont typeface="Wingdings" pitchFamily="2" charset="2"/>
              <a:buChar char="§"/>
            </a:pPr>
            <a:r>
              <a:rPr lang="lv-LV" dirty="0" smtClean="0"/>
              <a:t>Eiropas procedūras maza apmēra prasībām un nacionālās procedūras maza apmēra prasību lietās</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Priekšlikums regulējumam I</a:t>
            </a:r>
            <a:endParaRPr lang="lv-LV" dirty="0"/>
          </a:p>
        </p:txBody>
      </p:sp>
      <p:sp>
        <p:nvSpPr>
          <p:cNvPr id="3" name="Content Placeholder 2"/>
          <p:cNvSpPr>
            <a:spLocks noGrp="1"/>
          </p:cNvSpPr>
          <p:nvPr>
            <p:ph idx="1"/>
          </p:nvPr>
        </p:nvSpPr>
        <p:spPr/>
        <p:txBody>
          <a:bodyPr/>
          <a:lstStyle/>
          <a:p>
            <a:pPr>
              <a:buFont typeface="Wingdings" pitchFamily="2" charset="2"/>
              <a:buChar char="§"/>
            </a:pPr>
            <a:r>
              <a:rPr lang="lv-LV" dirty="0" smtClean="0"/>
              <a:t>Kā tas sākās: </a:t>
            </a:r>
          </a:p>
          <a:p>
            <a:pPr>
              <a:buNone/>
            </a:pPr>
            <a:r>
              <a:rPr lang="lv-LV" dirty="0" smtClean="0"/>
              <a:t>	 Eiropas Kopienas dibināšanas līgums (Amsterdamas līguma redakcija) </a:t>
            </a:r>
          </a:p>
          <a:p>
            <a:pPr>
              <a:buNone/>
            </a:pPr>
            <a:r>
              <a:rPr lang="lv-LV" dirty="0" smtClean="0"/>
              <a:t>	+ Eiropas Padomes Tamperes programma</a:t>
            </a:r>
          </a:p>
          <a:p>
            <a:pPr>
              <a:buFont typeface="Wingdings" pitchFamily="2" charset="2"/>
              <a:buChar char="§"/>
            </a:pPr>
            <a:r>
              <a:rPr lang="lv-LV" dirty="0" smtClean="0"/>
              <a:t>Komisijas 20.12.2002. Zaļā grāmata (COM(2002) 746): </a:t>
            </a:r>
          </a:p>
          <a:p>
            <a:pPr>
              <a:buNone/>
            </a:pPr>
            <a:r>
              <a:rPr lang="lv-LV" dirty="0" smtClean="0"/>
              <a:t>	kā vienkāršot un paātrināt tiesvedību maza apmēra prasībās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Priekšlikums regulējumam II</a:t>
            </a:r>
            <a:endParaRPr lang="lv-LV" dirty="0"/>
          </a:p>
        </p:txBody>
      </p:sp>
      <p:sp>
        <p:nvSpPr>
          <p:cNvPr id="3" name="Content Placeholder 2"/>
          <p:cNvSpPr>
            <a:spLocks noGrp="1"/>
          </p:cNvSpPr>
          <p:nvPr>
            <p:ph idx="1"/>
          </p:nvPr>
        </p:nvSpPr>
        <p:spPr/>
        <p:txBody>
          <a:bodyPr/>
          <a:lstStyle/>
          <a:p>
            <a:pPr>
              <a:buNone/>
            </a:pPr>
            <a:r>
              <a:rPr lang="lv-LV" b="1" dirty="0" smtClean="0"/>
              <a:t>Regulas priekšlikums</a:t>
            </a:r>
          </a:p>
          <a:p>
            <a:pPr>
              <a:buNone/>
            </a:pPr>
            <a:r>
              <a:rPr lang="lv-LV" dirty="0" smtClean="0"/>
              <a:t>	Komisijas priekšlikums regulas par Eiropas maza apmēra prasībām projektam – 15.03.2005. (COD/2005/0020)</a:t>
            </a:r>
          </a:p>
          <a:p>
            <a:pPr>
              <a:buFontTx/>
              <a:buChar char="-"/>
            </a:pPr>
            <a:r>
              <a:rPr lang="lv-LV" dirty="0" smtClean="0"/>
              <a:t>vienkāršāka procesuālā kārtība</a:t>
            </a:r>
          </a:p>
          <a:p>
            <a:pPr>
              <a:buFontTx/>
              <a:buChar char="-"/>
            </a:pPr>
            <a:r>
              <a:rPr lang="lv-LV" dirty="0" smtClean="0"/>
              <a:t>noteikts prasības summas apmērs</a:t>
            </a:r>
          </a:p>
          <a:p>
            <a:pPr>
              <a:buFontTx/>
              <a:buChar char="-"/>
            </a:pPr>
            <a:r>
              <a:rPr lang="lv-LV" dirty="0" smtClean="0"/>
              <a:t>ierobežotas pārsūdzības iespējas</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Priekšlikums regulējumam III</a:t>
            </a:r>
            <a:endParaRPr lang="lv-LV" dirty="0"/>
          </a:p>
        </p:txBody>
      </p:sp>
      <p:sp>
        <p:nvSpPr>
          <p:cNvPr id="3" name="Content Placeholder 2"/>
          <p:cNvSpPr>
            <a:spLocks noGrp="1"/>
          </p:cNvSpPr>
          <p:nvPr>
            <p:ph idx="1"/>
          </p:nvPr>
        </p:nvSpPr>
        <p:spPr/>
        <p:txBody>
          <a:bodyPr/>
          <a:lstStyle/>
          <a:p>
            <a:pPr>
              <a:buNone/>
            </a:pPr>
            <a:r>
              <a:rPr lang="lv-LV" b="1" dirty="0" smtClean="0"/>
              <a:t>Regulas pieņemšana</a:t>
            </a:r>
            <a:r>
              <a:rPr lang="lv-LV" dirty="0" smtClean="0"/>
              <a:t>:</a:t>
            </a:r>
          </a:p>
          <a:p>
            <a:pPr>
              <a:buFont typeface="Wingdings" pitchFamily="2" charset="2"/>
              <a:buChar char="§"/>
            </a:pPr>
            <a:r>
              <a:rPr lang="lv-LV" dirty="0" smtClean="0"/>
              <a:t>1.-2. 12.2005. diskusija Eiropas Padomē</a:t>
            </a:r>
          </a:p>
          <a:p>
            <a:pPr>
              <a:buFont typeface="Wingdings" pitchFamily="2" charset="2"/>
              <a:buChar char="§"/>
            </a:pPr>
            <a:r>
              <a:rPr lang="lv-LV" dirty="0" smtClean="0"/>
              <a:t>1.-2.06.2006. diskusija Eiropas Padomē</a:t>
            </a:r>
          </a:p>
          <a:p>
            <a:pPr>
              <a:buFont typeface="Wingdings" pitchFamily="2" charset="2"/>
              <a:buChar char="§"/>
            </a:pPr>
            <a:r>
              <a:rPr lang="lv-LV" dirty="0" smtClean="0"/>
              <a:t>14.12.2006. atbalsts Eiropas Parlamentā</a:t>
            </a:r>
          </a:p>
          <a:p>
            <a:pPr>
              <a:buFont typeface="Wingdings" pitchFamily="2" charset="2"/>
              <a:buChar char="§"/>
            </a:pPr>
            <a:r>
              <a:rPr lang="lv-LV" dirty="0" smtClean="0"/>
              <a:t>12.06.2007. regulas pieņemšana Eiropas Padomē</a:t>
            </a:r>
          </a:p>
          <a:p>
            <a:pPr>
              <a:buFont typeface="Wingdings" pitchFamily="2" charset="2"/>
              <a:buChar char="§"/>
            </a:pPr>
            <a:r>
              <a:rPr lang="lv-LV" dirty="0" smtClean="0"/>
              <a:t>11.07.2007. regulas parakstīšana</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Regulas piemērošana</a:t>
            </a:r>
            <a:endParaRPr lang="lv-LV" dirty="0"/>
          </a:p>
        </p:txBody>
      </p:sp>
      <p:sp>
        <p:nvSpPr>
          <p:cNvPr id="3" name="Content Placeholder 2"/>
          <p:cNvSpPr>
            <a:spLocks noGrp="1"/>
          </p:cNvSpPr>
          <p:nvPr>
            <p:ph idx="1"/>
          </p:nvPr>
        </p:nvSpPr>
        <p:spPr/>
        <p:txBody>
          <a:bodyPr/>
          <a:lstStyle/>
          <a:p>
            <a:pPr>
              <a:buFont typeface="Wingdings" pitchFamily="2" charset="2"/>
              <a:buChar char="§"/>
            </a:pPr>
            <a:r>
              <a:rPr lang="lv-LV" b="1" dirty="0" smtClean="0"/>
              <a:t>Piemērošana laikā</a:t>
            </a:r>
            <a:r>
              <a:rPr lang="lv-LV" dirty="0" smtClean="0"/>
              <a:t>: no 1.01.2009.</a:t>
            </a:r>
          </a:p>
          <a:p>
            <a:pPr>
              <a:buFont typeface="Wingdings" pitchFamily="2" charset="2"/>
              <a:buChar char="§"/>
            </a:pPr>
            <a:endParaRPr lang="lv-LV" dirty="0" smtClean="0"/>
          </a:p>
          <a:p>
            <a:pPr>
              <a:buFont typeface="Wingdings" pitchFamily="2" charset="2"/>
              <a:buChar char="§"/>
            </a:pPr>
            <a:r>
              <a:rPr lang="lv-LV" b="1" dirty="0" smtClean="0"/>
              <a:t>Piemērošana telpā</a:t>
            </a:r>
            <a:r>
              <a:rPr lang="lv-LV" dirty="0" smtClean="0"/>
              <a:t>: visās Eiropas Savienības dalībvalstīs, izņemot Dāniju</a:t>
            </a:r>
          </a:p>
          <a:p>
            <a:pPr>
              <a:buFont typeface="Wingdings" pitchFamily="2" charset="2"/>
              <a:buChar char="§"/>
            </a:pPr>
            <a:endParaRPr lang="lv-LV" dirty="0" smtClean="0"/>
          </a:p>
          <a:p>
            <a:pPr>
              <a:buFont typeface="Wingdings" pitchFamily="2" charset="2"/>
              <a:buChar char="§"/>
            </a:pPr>
            <a:r>
              <a:rPr lang="lv-LV" b="1" dirty="0" err="1" smtClean="0"/>
              <a:t>Pamatregulējums</a:t>
            </a:r>
            <a:r>
              <a:rPr lang="lv-LV" dirty="0" smtClean="0"/>
              <a:t>: tās dalībvalsts procesuālas tiesības, kurā notiek tiesvedība (19.pants).</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923</Words>
  <Application>Microsoft Office PowerPoint</Application>
  <PresentationFormat>On-screen Show (4:3)</PresentationFormat>
  <Paragraphs>212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Eiropas procedūra maza apmēra prasībām </vt:lpstr>
      <vt:lpstr>Lietotie saīsinājumi</vt:lpstr>
      <vt:lpstr>Izmantotie tiesību akti </vt:lpstr>
      <vt:lpstr>Papildu informācija</vt:lpstr>
      <vt:lpstr>Prezentācijas satura kopsavilkums</vt:lpstr>
      <vt:lpstr>Priekšlikums regulējumam I</vt:lpstr>
      <vt:lpstr>Priekšlikums regulējumam II</vt:lpstr>
      <vt:lpstr>Priekšlikums regulējumam III</vt:lpstr>
      <vt:lpstr>Regulas piemērošana</vt:lpstr>
      <vt:lpstr>Regulas piemērošanas joma I</vt:lpstr>
      <vt:lpstr>Regulas piemērošanas joma II</vt:lpstr>
      <vt:lpstr>Regulas piemērošanas principi </vt:lpstr>
      <vt:lpstr>Prasības iesniegšana</vt:lpstr>
      <vt:lpstr>Prasības pieņemšana</vt:lpstr>
      <vt:lpstr>Lietas izskatīšana I</vt:lpstr>
      <vt:lpstr>Lietas izskatīšana II</vt:lpstr>
      <vt:lpstr>Lietas izskatīšana III</vt:lpstr>
      <vt:lpstr>Lietas izskatīšana IV</vt:lpstr>
      <vt:lpstr>Lietas izskatīšana V</vt:lpstr>
      <vt:lpstr>Pierādījumu iegūšana (9.pants)</vt:lpstr>
      <vt:lpstr>Lietas izskatīšana VI</vt:lpstr>
      <vt:lpstr>Lietas izskatīšana VII</vt:lpstr>
      <vt:lpstr>Izmaksas (16.pants)</vt:lpstr>
      <vt:lpstr>Pārsūdzība I</vt:lpstr>
      <vt:lpstr>Pārsūdzība II – Pārskatīšana I</vt:lpstr>
      <vt:lpstr>Pārsūdzība III – Pārskatīšana II</vt:lpstr>
      <vt:lpstr>Sprieduma izpildes jautājumi</vt:lpstr>
      <vt:lpstr>Savstarpēja atzīšana</vt:lpstr>
      <vt:lpstr>Izpildes atteikšana</vt:lpstr>
      <vt:lpstr>Sprieduma izpilde I</vt:lpstr>
      <vt:lpstr>Sprieduma izpilde II</vt:lpstr>
      <vt:lpstr>Slide 32</vt:lpstr>
      <vt:lpstr>Nacionālās maza apmēra prasību lietas</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Eiropas procedūra maza apmēra prasībām </dc:title>
  <dc:creator>Anita</dc:creator>
  <cp:lastModifiedBy>vs1301</cp:lastModifiedBy>
  <cp:revision>41</cp:revision>
  <dcterms:created xsi:type="dcterms:W3CDTF">2006-08-16T00:00:00Z</dcterms:created>
  <dcterms:modified xsi:type="dcterms:W3CDTF">2010-05-05T11:59:57Z</dcterms:modified>
</cp:coreProperties>
</file>