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2"/>
    <p:sldId id="257" r:id="rId3"/>
    <p:sldId id="272" r:id="rId4"/>
    <p:sldId id="273" r:id="rId5"/>
    <p:sldId id="274" r:id="rId6"/>
    <p:sldId id="275" r:id="rId7"/>
    <p:sldId id="276" r:id="rId8"/>
    <p:sldId id="283" r:id="rId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ese Kupce" userId="6086c044-ec56-4764-9e3c-15ed356860cf" providerId="ADAL" clId="{034F9E24-FADA-4162-9E8A-9F39E4063D1B}"/>
    <pc:docChg chg="undo custSel addSld delSld">
      <pc:chgData name="Inese Kupce" userId="6086c044-ec56-4764-9e3c-15ed356860cf" providerId="ADAL" clId="{034F9E24-FADA-4162-9E8A-9F39E4063D1B}" dt="2025-04-03T08:39:26.497" v="4" actId="2696"/>
      <pc:docMkLst>
        <pc:docMk/>
      </pc:docMkLst>
      <pc:sldChg chg="add del">
        <pc:chgData name="Inese Kupce" userId="6086c044-ec56-4764-9e3c-15ed356860cf" providerId="ADAL" clId="{034F9E24-FADA-4162-9E8A-9F39E4063D1B}" dt="2025-04-03T08:39:05.469" v="3" actId="2696"/>
        <pc:sldMkLst>
          <pc:docMk/>
          <pc:sldMk cId="0" sldId="258"/>
        </pc:sldMkLst>
      </pc:sldChg>
      <pc:sldChg chg="add del">
        <pc:chgData name="Inese Kupce" userId="6086c044-ec56-4764-9e3c-15ed356860cf" providerId="ADAL" clId="{034F9E24-FADA-4162-9E8A-9F39E4063D1B}" dt="2025-04-03T08:39:05.469" v="3" actId="2696"/>
        <pc:sldMkLst>
          <pc:docMk/>
          <pc:sldMk cId="0" sldId="259"/>
        </pc:sldMkLst>
      </pc:sldChg>
      <pc:sldChg chg="add del">
        <pc:chgData name="Inese Kupce" userId="6086c044-ec56-4764-9e3c-15ed356860cf" providerId="ADAL" clId="{034F9E24-FADA-4162-9E8A-9F39E4063D1B}" dt="2025-04-03T08:39:05.469" v="3" actId="2696"/>
        <pc:sldMkLst>
          <pc:docMk/>
          <pc:sldMk cId="0" sldId="260"/>
        </pc:sldMkLst>
      </pc:sldChg>
      <pc:sldChg chg="add del">
        <pc:chgData name="Inese Kupce" userId="6086c044-ec56-4764-9e3c-15ed356860cf" providerId="ADAL" clId="{034F9E24-FADA-4162-9E8A-9F39E4063D1B}" dt="2025-04-03T08:39:05.469" v="3" actId="2696"/>
        <pc:sldMkLst>
          <pc:docMk/>
          <pc:sldMk cId="0" sldId="261"/>
        </pc:sldMkLst>
      </pc:sldChg>
      <pc:sldChg chg="add del">
        <pc:chgData name="Inese Kupce" userId="6086c044-ec56-4764-9e3c-15ed356860cf" providerId="ADAL" clId="{034F9E24-FADA-4162-9E8A-9F39E4063D1B}" dt="2025-04-03T08:39:05.469" v="3" actId="2696"/>
        <pc:sldMkLst>
          <pc:docMk/>
          <pc:sldMk cId="0" sldId="262"/>
        </pc:sldMkLst>
      </pc:sldChg>
      <pc:sldChg chg="add del">
        <pc:chgData name="Inese Kupce" userId="6086c044-ec56-4764-9e3c-15ed356860cf" providerId="ADAL" clId="{034F9E24-FADA-4162-9E8A-9F39E4063D1B}" dt="2025-04-03T08:39:05.469" v="3" actId="2696"/>
        <pc:sldMkLst>
          <pc:docMk/>
          <pc:sldMk cId="0" sldId="263"/>
        </pc:sldMkLst>
      </pc:sldChg>
      <pc:sldChg chg="add del">
        <pc:chgData name="Inese Kupce" userId="6086c044-ec56-4764-9e3c-15ed356860cf" providerId="ADAL" clId="{034F9E24-FADA-4162-9E8A-9F39E4063D1B}" dt="2025-04-03T08:39:05.469" v="3" actId="2696"/>
        <pc:sldMkLst>
          <pc:docMk/>
          <pc:sldMk cId="0" sldId="264"/>
        </pc:sldMkLst>
      </pc:sldChg>
      <pc:sldChg chg="add del">
        <pc:chgData name="Inese Kupce" userId="6086c044-ec56-4764-9e3c-15ed356860cf" providerId="ADAL" clId="{034F9E24-FADA-4162-9E8A-9F39E4063D1B}" dt="2025-04-03T08:38:53.720" v="2" actId="2696"/>
        <pc:sldMkLst>
          <pc:docMk/>
          <pc:sldMk cId="0" sldId="265"/>
        </pc:sldMkLst>
      </pc:sldChg>
      <pc:sldChg chg="add del">
        <pc:chgData name="Inese Kupce" userId="6086c044-ec56-4764-9e3c-15ed356860cf" providerId="ADAL" clId="{034F9E24-FADA-4162-9E8A-9F39E4063D1B}" dt="2025-04-03T08:38:53.720" v="2" actId="2696"/>
        <pc:sldMkLst>
          <pc:docMk/>
          <pc:sldMk cId="0" sldId="266"/>
        </pc:sldMkLst>
      </pc:sldChg>
      <pc:sldChg chg="add del">
        <pc:chgData name="Inese Kupce" userId="6086c044-ec56-4764-9e3c-15ed356860cf" providerId="ADAL" clId="{034F9E24-FADA-4162-9E8A-9F39E4063D1B}" dt="2025-04-03T08:38:53.720" v="2" actId="2696"/>
        <pc:sldMkLst>
          <pc:docMk/>
          <pc:sldMk cId="0" sldId="267"/>
        </pc:sldMkLst>
      </pc:sldChg>
      <pc:sldChg chg="add del">
        <pc:chgData name="Inese Kupce" userId="6086c044-ec56-4764-9e3c-15ed356860cf" providerId="ADAL" clId="{034F9E24-FADA-4162-9E8A-9F39E4063D1B}" dt="2025-04-03T08:38:53.720" v="2" actId="2696"/>
        <pc:sldMkLst>
          <pc:docMk/>
          <pc:sldMk cId="0" sldId="268"/>
        </pc:sldMkLst>
      </pc:sldChg>
      <pc:sldChg chg="add del">
        <pc:chgData name="Inese Kupce" userId="6086c044-ec56-4764-9e3c-15ed356860cf" providerId="ADAL" clId="{034F9E24-FADA-4162-9E8A-9F39E4063D1B}" dt="2025-04-03T08:38:53.720" v="2" actId="2696"/>
        <pc:sldMkLst>
          <pc:docMk/>
          <pc:sldMk cId="0" sldId="269"/>
        </pc:sldMkLst>
      </pc:sldChg>
      <pc:sldChg chg="add del">
        <pc:chgData name="Inese Kupce" userId="6086c044-ec56-4764-9e3c-15ed356860cf" providerId="ADAL" clId="{034F9E24-FADA-4162-9E8A-9F39E4063D1B}" dt="2025-04-03T08:38:53.720" v="2" actId="2696"/>
        <pc:sldMkLst>
          <pc:docMk/>
          <pc:sldMk cId="0" sldId="270"/>
        </pc:sldMkLst>
      </pc:sldChg>
      <pc:sldChg chg="add del">
        <pc:chgData name="Inese Kupce" userId="6086c044-ec56-4764-9e3c-15ed356860cf" providerId="ADAL" clId="{034F9E24-FADA-4162-9E8A-9F39E4063D1B}" dt="2025-04-03T08:38:53.720" v="2" actId="2696"/>
        <pc:sldMkLst>
          <pc:docMk/>
          <pc:sldMk cId="0" sldId="271"/>
        </pc:sldMkLst>
      </pc:sldChg>
      <pc:sldChg chg="del">
        <pc:chgData name="Inese Kupce" userId="6086c044-ec56-4764-9e3c-15ed356860cf" providerId="ADAL" clId="{034F9E24-FADA-4162-9E8A-9F39E4063D1B}" dt="2025-04-03T08:39:26.497" v="4" actId="2696"/>
        <pc:sldMkLst>
          <pc:docMk/>
          <pc:sldMk cId="0" sldId="277"/>
        </pc:sldMkLst>
      </pc:sldChg>
      <pc:sldChg chg="del">
        <pc:chgData name="Inese Kupce" userId="6086c044-ec56-4764-9e3c-15ed356860cf" providerId="ADAL" clId="{034F9E24-FADA-4162-9E8A-9F39E4063D1B}" dt="2025-04-03T08:39:26.497" v="4" actId="2696"/>
        <pc:sldMkLst>
          <pc:docMk/>
          <pc:sldMk cId="0" sldId="278"/>
        </pc:sldMkLst>
      </pc:sldChg>
      <pc:sldChg chg="del">
        <pc:chgData name="Inese Kupce" userId="6086c044-ec56-4764-9e3c-15ed356860cf" providerId="ADAL" clId="{034F9E24-FADA-4162-9E8A-9F39E4063D1B}" dt="2025-04-03T08:39:26.497" v="4" actId="2696"/>
        <pc:sldMkLst>
          <pc:docMk/>
          <pc:sldMk cId="0" sldId="279"/>
        </pc:sldMkLst>
      </pc:sldChg>
      <pc:sldChg chg="del">
        <pc:chgData name="Inese Kupce" userId="6086c044-ec56-4764-9e3c-15ed356860cf" providerId="ADAL" clId="{034F9E24-FADA-4162-9E8A-9F39E4063D1B}" dt="2025-04-03T08:39:26.497" v="4" actId="2696"/>
        <pc:sldMkLst>
          <pc:docMk/>
          <pc:sldMk cId="0" sldId="280"/>
        </pc:sldMkLst>
      </pc:sldChg>
      <pc:sldChg chg="del">
        <pc:chgData name="Inese Kupce" userId="6086c044-ec56-4764-9e3c-15ed356860cf" providerId="ADAL" clId="{034F9E24-FADA-4162-9E8A-9F39E4063D1B}" dt="2025-04-03T08:39:26.497" v="4" actId="2696"/>
        <pc:sldMkLst>
          <pc:docMk/>
          <pc:sldMk cId="0" sldId="281"/>
        </pc:sldMkLst>
      </pc:sldChg>
      <pc:sldChg chg="del">
        <pc:chgData name="Inese Kupce" userId="6086c044-ec56-4764-9e3c-15ed356860cf" providerId="ADAL" clId="{034F9E24-FADA-4162-9E8A-9F39E4063D1B}" dt="2025-04-03T08:39:26.497" v="4" actId="2696"/>
        <pc:sldMkLst>
          <pc:docMk/>
          <pc:sldMk cId="0" sldId="282"/>
        </pc:sldMkLst>
      </pc:sldChg>
      <pc:sldMasterChg chg="addSldLayout delSldLayout">
        <pc:chgData name="Inese Kupce" userId="6086c044-ec56-4764-9e3c-15ed356860cf" providerId="ADAL" clId="{034F9E24-FADA-4162-9E8A-9F39E4063D1B}" dt="2025-04-03T08:39:26.497" v="4" actId="2696"/>
        <pc:sldMasterMkLst>
          <pc:docMk/>
          <pc:sldMasterMk cId="0" sldId="2147483648"/>
        </pc:sldMasterMkLst>
        <pc:sldLayoutChg chg="add del">
          <pc:chgData name="Inese Kupce" userId="6086c044-ec56-4764-9e3c-15ed356860cf" providerId="ADAL" clId="{034F9E24-FADA-4162-9E8A-9F39E4063D1B}" dt="2025-04-03T08:39:05.469" v="3" actId="2696"/>
          <pc:sldLayoutMkLst>
            <pc:docMk/>
            <pc:sldMasterMk cId="0" sldId="2147483648"/>
            <pc:sldLayoutMk cId="0" sldId="2147483651"/>
          </pc:sldLayoutMkLst>
        </pc:sldLayoutChg>
        <pc:sldLayoutChg chg="add del">
          <pc:chgData name="Inese Kupce" userId="6086c044-ec56-4764-9e3c-15ed356860cf" providerId="ADAL" clId="{034F9E24-FADA-4162-9E8A-9F39E4063D1B}" dt="2025-04-03T08:38:53.720" v="2" actId="2696"/>
          <pc:sldLayoutMkLst>
            <pc:docMk/>
            <pc:sldMasterMk cId="0" sldId="2147483648"/>
            <pc:sldLayoutMk cId="0" sldId="2147483652"/>
          </pc:sldLayoutMkLst>
        </pc:sldLayoutChg>
        <pc:sldLayoutChg chg="del">
          <pc:chgData name="Inese Kupce" userId="6086c044-ec56-4764-9e3c-15ed356860cf" providerId="ADAL" clId="{034F9E24-FADA-4162-9E8A-9F39E4063D1B}" dt="2025-04-03T08:39:26.497" v="4" actId="2696"/>
          <pc:sldLayoutMkLst>
            <pc:docMk/>
            <pc:sldMasterMk cId="0" sldId="2147483648"/>
            <pc:sldLayoutMk cId="0" sldId="214748365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143000" y="685800"/>
            <a:ext cx="4572000" cy="3429000"/>
          </a:xfrm>
          <a:prstGeom prst="rect">
            <a:avLst/>
          </a:prstGeom>
        </p:spPr>
        <p:txBody>
          <a:bodyPr/>
          <a:lstStyle/>
          <a:p>
            <a:endParaRPr/>
          </a:p>
        </p:txBody>
      </p:sp>
      <p:sp>
        <p:nvSpPr>
          <p:cNvPr id="102" name="Shape 10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381000" y="685800"/>
            <a:ext cx="6096000" cy="3429000"/>
          </a:xfrm>
          <a:prstGeom prst="rect">
            <a:avLst/>
          </a:prstGeom>
        </p:spPr>
        <p:txBody>
          <a:bodyPr/>
          <a:lstStyle/>
          <a:p>
            <a:endParaRPr/>
          </a:p>
        </p:txBody>
      </p:sp>
      <p:sp>
        <p:nvSpPr>
          <p:cNvPr id="109" name="Shape 109"/>
          <p:cNvSpPr>
            <a:spLocks noGrp="1"/>
          </p:cNvSpPr>
          <p:nvPr>
            <p:ph type="body" sz="quarter" idx="1"/>
          </p:nvPr>
        </p:nvSpPr>
        <p:spPr>
          <a:prstGeom prst="rect">
            <a:avLst/>
          </a:prstGeom>
        </p:spPr>
        <p:txBody>
          <a:bodyPr/>
          <a:lstStyle/>
          <a:p>
            <a:r>
              <a:t>Lūdzu pacelt roku tos, kuri strādā tiešā mijiedarbībā ar bērniem – vai reizēm jūtaties izsistīti no līdzsvara?</a:t>
            </a:r>
          </a:p>
          <a:p>
            <a:r>
              <a:t>Kurš no jums kādreiz ir pilnībā zaudējis kontroli pār savām emocijām?</a:t>
            </a:r>
          </a:p>
          <a:p>
            <a:r>
              <a:t>Vai ir bijusi reize, kad pašiem ir bicis ļoti grūti, bet jūs joprojām centāties "turēties"?</a:t>
            </a:r>
          </a:p>
          <a:p>
            <a:r>
              <a:t>Vai jums ir bijusi pieredze, kad jāspēj saglabāt miers, kamēr kāds cits pilnībā zaudē kontroli pār sevi?</a:t>
            </a:r>
          </a:p>
          <a:p>
            <a:br/>
            <a:r>
              <a:t>Emociju regulēšana nav tikai bērnu grūtība – tas ir ikdienas izaicinājums visiem mums.</a:t>
            </a:r>
          </a:p>
          <a:p>
            <a:endParaRPr/>
          </a:p>
          <a:p>
            <a:r>
              <a:t>Tagad iedomājieties bērnu, kuram nekad nav mācīts, kā regulēt savas emocijas – tā ir ikdienas realitāte daudziem.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r>
              <a:t>Palikt mierīgam un neuztvert personiski – jaunieša uzvedība ir viņa veids, kā reaģēt uz iekšējiem stresa faktoriem, nevis apzināts mēģinājums kaitēt citiem.</a:t>
            </a:r>
          </a:p>
          <a:p>
            <a:endParaRPr/>
          </a:p>
          <a:p>
            <a:r>
              <a:t>Radīt drošību, nevis eskalēt situāciju – pieejiet jaunietim ar mierīgu toni, distanci un skaidru, bet ne draudošu ķermeņa valodu.</a:t>
            </a:r>
          </a:p>
          <a:p>
            <a:endParaRPr/>
          </a:p>
          <a:p>
            <a:r>
              <a:t>Atpazīt un nosaukt emocijas – palīdziet jaunietim saprast, ko viņš izjūt: "Izskatās, ka tu esi ļoti dusmīgs. Kas notika?"</a:t>
            </a:r>
          </a:p>
          <a:p>
            <a:endParaRPr/>
          </a:p>
          <a:p>
            <a:r>
              <a:t>Piedāvāt regulācijas stratēģijas – vietā, kur viņš var nomierināties, piedāvājot alternatīvas (dziļa elpošana, pastaiga, pauze bez soda elementa).</a:t>
            </a:r>
          </a:p>
          <a:p>
            <a:endParaRPr/>
          </a:p>
          <a:p>
            <a:r>
              <a:t>Pēc situācijas analizēt kopā – kad jaunietis ir nomierinājies, palīdzēt saprast cēloņus un iemācīt veselīgākus veidus, kā risināt emocijas un konfliktus.</a:t>
            </a:r>
          </a:p>
          <a:p>
            <a:endParaRPr/>
          </a:p>
          <a:p>
            <a:r>
              <a:t>Strādāt pie ilgtermiņa risinājumiem – regulāra atbalsta persona, mācību vides pielāgošana, skaidri noteikumi un pozitīvas uzvedības nostiprināšana.</a:t>
            </a:r>
          </a:p>
          <a:p>
            <a:endParaRPr/>
          </a:p>
          <a:p>
            <a:r>
              <a:t>Šāda pieeja palīdz jaunietim mācīties emociju regulāciju caur attiecībām un pieredzi, nevis caur sodīšanu un konfrontāciju.</a:t>
            </a: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381000" y="685800"/>
            <a:ext cx="6096000" cy="3429000"/>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t>Neuztvert izvairīšanos personiski – jaunietis var būt pārņemts ar trauksmi, kaunu vai citām grūtām emocijām, nevis apzināti censties ignorēt jūs.</a:t>
            </a:r>
          </a:p>
          <a:p>
            <a:endParaRPr/>
          </a:p>
          <a:p>
            <a:r>
              <a:t>Mainīt pieeju komunikācijai – ja zvani un ziņas nestrādā, mēģiniet citus veidus: personisku tikšanos, īsākus, skaidrākus un mazāk uzbāzīgus ziņojumus.</a:t>
            </a:r>
          </a:p>
          <a:p>
            <a:endParaRPr/>
          </a:p>
          <a:p>
            <a:r>
              <a:t>Radīt drošības sajūtu – vietā, lai pārmestu izvairīšanos, nosūtiet ziņu, kas pauž sapratni: "Redzu, ka šobrīd nevēlies runāt. Esmu te, kad būsi gatavs."</a:t>
            </a:r>
          </a:p>
          <a:p>
            <a:endParaRPr/>
          </a:p>
          <a:p>
            <a:r>
              <a:t>Izturība un konsekvence – pat ja jaunietis neatbild, turpiniet sūtīt atbalstošus signālus, lai viņš zina, ka attiecības nav sarautas un atbalsts ir pieejams.</a:t>
            </a:r>
          </a:p>
          <a:p>
            <a:endParaRPr/>
          </a:p>
          <a:p>
            <a:r>
              <a:t>Sadarbība ar citiem – ja iespējams, meklējiet kontaktu caur uzticamu pieaugušo vai vienaudžiem, kas var viņu motivēt atsaukties.</a:t>
            </a:r>
          </a:p>
          <a:p>
            <a:endParaRPr/>
          </a:p>
          <a:p>
            <a:r>
              <a:t>Piedāvāt iespēju izvēlēties – dažreiz kontroles sajūta palīdz jaunietim atvērties, piemēram: "Tu vari izvēlēties – runāt tagad vai vēlāk šonedēļ."</a:t>
            </a:r>
          </a:p>
          <a:p>
            <a:endParaRPr/>
          </a:p>
          <a:p>
            <a:r>
              <a:t>Galvenais ir pacietība un signāls, ka jaunietis nav viens, pat ja viņš šobrīd distancējas.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Izveidojiet skaidras, konsekventas robežas – pārliecinieties, ka jaunietis saprot noteikumus un sekas to neievērošanai. Skaidrojiet tos mierīgi un atkārtoti.</a:t>
            </a:r>
          </a:p>
          <a:p>
            <a:endParaRPr/>
          </a:p>
          <a:p>
            <a:r>
              <a:t>Piedāvājiet izvēles iespējas – dodiet jaunietim sajūtu, ka viņš var kontrolēt situāciju, piemēram, "Tu vari pabeigt šo aktivitāti tagad vai pēc 10 minūtēm – kuru variantu izvēlies?"</a:t>
            </a:r>
          </a:p>
          <a:p>
            <a:endParaRPr/>
          </a:p>
          <a:p>
            <a:r>
              <a:t>Veidojiet uzticības pilnas attiecības – ja jaunietis jūt, ka viņš tiek pieņemts un saprasts, viņš, visticamāk, būs gatavs sadarboties. Atrodiet laiku individuālai sarunai.</a:t>
            </a:r>
          </a:p>
          <a:p>
            <a:endParaRPr/>
          </a:p>
          <a:p>
            <a:r>
              <a:t>Atzīstiet jebkuru pozitīvu rīcību – slavējiet pat mazus uzlabojumus uzvedībā ("Pamanīju, ka šoreiz noklausījies līdz galam – paldies!").</a:t>
            </a:r>
          </a:p>
          <a:p>
            <a:endParaRPr/>
          </a:p>
          <a:p>
            <a:r>
              <a:t>Izmantojiet vizuālus atgādinājumus – dažiem jauniešiem labāk palīdz plakāti ar noteikumiem vai strukturēta dienas kārtība.</a:t>
            </a:r>
          </a:p>
          <a:p>
            <a:endParaRPr/>
          </a:p>
          <a:p>
            <a:r>
              <a:t>Noskaidrojiet pretestības iemeslu – ignorēšana var būt saistīta ar trauksmi, izaicinājumu uztvert informāciju vai vajadzību pēc uzmanības. Mēģiniet saprast, kas jaunietim ir grūtākais.</a:t>
            </a:r>
          </a:p>
          <a:p>
            <a:endParaRPr/>
          </a:p>
          <a:p>
            <a:r>
              <a:t>Sagatavojieties izaicinājumiem – ja redzat, ka jaunietis kļūst nemierīgs, iejaucieties pirms uzvedība eskalējas, piemēram, ar neitrālu komentāru: "Es redzu, ka tev šobrīd ir grūti koncentrēties. Vai vajag īsu pauzi?"</a:t>
            </a:r>
          </a:p>
          <a:p>
            <a:endParaRPr/>
          </a:p>
          <a:p>
            <a:r>
              <a:t>Mērķis ir radīt vidi, kurā jaunietis jūtas droši un pieņemts, bet vienlaikus mācās ievērot robežas.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381000" y="685800"/>
            <a:ext cx="6096000" cy="3429000"/>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t>Saglabājiet mieru – jūsu reakcija nosaka situācijas attīstību. Elpojiet dziļi, runājiet lēni un mierīgi.</a:t>
            </a:r>
          </a:p>
          <a:p>
            <a:endParaRPr/>
          </a:p>
          <a:p>
            <a:r>
              <a:t>Novērtējiet situāciju – cik augsta ir agresija? Vai ir fizisks apdraudējums? Ja nepieciešams, iesaistiet atbalsta personālu vai drošības dienestu.</a:t>
            </a:r>
          </a:p>
          <a:p>
            <a:endParaRPr/>
          </a:p>
          <a:p>
            <a:r>
              <a:t>Ievērojiet drošu distanci – stāviet tā, lai netiktu iesaistīti fiziskā konfliktā, bet saglabātu kontaktu ar abām pusēm.</a:t>
            </a:r>
          </a:p>
          <a:p>
            <a:endParaRPr/>
          </a:p>
          <a:p>
            <a:r>
              <a:t>Izmantojiet skaidrus, stingrus, bet mierīgus norādījumus – "Mēs apstājamies. Šobrīd neviens netiks sodīts, bet mums jānomierinās, lai atrisinātu situāciju."</a:t>
            </a:r>
          </a:p>
          <a:p>
            <a:endParaRPr/>
          </a:p>
          <a:p>
            <a:r>
              <a:t>Neiesaistieties konfrontācijā – ja jaunietis uzbrūk jums vārdos, neatbildiet ar agresiju. Palieciet mierīgs un koncentrējieties uz situācijas deeskalāciju.</a:t>
            </a:r>
          </a:p>
          <a:p>
            <a:endParaRPr/>
          </a:p>
          <a:p>
            <a:r>
              <a:t>Izvediet kādu no situācijas – ja iespējams, palūdziet vienu no pusēm paiet malā un runāt privāti.</a:t>
            </a:r>
          </a:p>
          <a:p>
            <a:endParaRPr/>
          </a:p>
          <a:p>
            <a:r>
              <a:t>Piedāvājiet alternatīvu emociju izpaušanai – "Es redzu, ka esi dusmīgs. Pasaki, kas notika, bet bez kliegšanas."</a:t>
            </a:r>
          </a:p>
          <a:p>
            <a:endParaRPr/>
          </a:p>
          <a:p>
            <a:r>
              <a:t>Nogaidiet, pirms risināt konfliktu – ja emocijas ir pārāk sakāpinātas, dodiet laiku nomierināties, pirms runājat par situāciju.</a:t>
            </a:r>
          </a:p>
          <a:p>
            <a:endParaRPr/>
          </a:p>
          <a:p>
            <a:r>
              <a:t>Galvenais – neprovocēt situāciju tālāk un būt pieaugušajam, kurš rāda piemēru emocionālai paškontrolei.</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 name="Title Text"/>
          <p:cNvSpPr txBox="1">
            <a:spLocks noGrp="1"/>
          </p:cNvSpPr>
          <p:nvPr>
            <p:ph type="title"/>
          </p:nvPr>
        </p:nvSpPr>
        <p:spPr>
          <a:xfrm>
            <a:off x="480000" y="1122362"/>
            <a:ext cx="7560000" cy="2387601"/>
          </a:xfrm>
          <a:prstGeom prst="rect">
            <a:avLst/>
          </a:prstGeom>
        </p:spPr>
        <p:txBody>
          <a:bodyPr anchor="b"/>
          <a:lstStyle>
            <a:lvl1pPr>
              <a:defRPr sz="6000"/>
            </a:lvl1pPr>
          </a:lstStyle>
          <a:p>
            <a:r>
              <a:t>Title Text</a:t>
            </a:r>
          </a:p>
        </p:txBody>
      </p:sp>
      <p:sp>
        <p:nvSpPr>
          <p:cNvPr id="19" name="Body Level One…"/>
          <p:cNvSpPr txBox="1">
            <a:spLocks noGrp="1"/>
          </p:cNvSpPr>
          <p:nvPr>
            <p:ph type="body" sz="quarter" idx="1"/>
          </p:nvPr>
        </p:nvSpPr>
        <p:spPr>
          <a:xfrm>
            <a:off x="480000" y="3602037"/>
            <a:ext cx="7560000" cy="1655763"/>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 name="Title Text"/>
          <p:cNvSpPr txBox="1">
            <a:spLocks noGrp="1"/>
          </p:cNvSpPr>
          <p:nvPr>
            <p:ph type="title"/>
          </p:nvPr>
        </p:nvSpPr>
        <p:spPr>
          <a:xfrm>
            <a:off x="480000" y="365125"/>
            <a:ext cx="11232000" cy="1476001"/>
          </a:xfrm>
          <a:prstGeom prst="rect">
            <a:avLst/>
          </a:prstGeom>
        </p:spPr>
        <p:txBody>
          <a:bodyPr/>
          <a:lstStyle/>
          <a:p>
            <a:r>
              <a:t>Title Text</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 name="Title Text"/>
          <p:cNvSpPr txBox="1">
            <a:spLocks noGrp="1"/>
          </p:cNvSpPr>
          <p:nvPr>
            <p:ph type="title"/>
          </p:nvPr>
        </p:nvSpPr>
        <p:spPr>
          <a:xfrm>
            <a:off x="480000" y="1122362"/>
            <a:ext cx="7560000" cy="2387601"/>
          </a:xfrm>
          <a:prstGeom prst="rect">
            <a:avLst/>
          </a:prstGeom>
        </p:spPr>
        <p:txBody>
          <a:bodyPr anchor="b"/>
          <a:lstStyle>
            <a:lvl1pPr>
              <a:defRPr sz="6000"/>
            </a:lvl1pPr>
          </a:lstStyle>
          <a:p>
            <a:r>
              <a:t>Title Text</a:t>
            </a:r>
          </a:p>
        </p:txBody>
      </p:sp>
      <p:sp>
        <p:nvSpPr>
          <p:cNvPr id="61" name="Body Level One…"/>
          <p:cNvSpPr txBox="1">
            <a:spLocks noGrp="1"/>
          </p:cNvSpPr>
          <p:nvPr>
            <p:ph type="body" sz="quarter" idx="1"/>
          </p:nvPr>
        </p:nvSpPr>
        <p:spPr>
          <a:xfrm>
            <a:off x="480000" y="3602037"/>
            <a:ext cx="7560000" cy="1655763"/>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 name="Title Text"/>
          <p:cNvSpPr txBox="1">
            <a:spLocks noGrp="1"/>
          </p:cNvSpPr>
          <p:nvPr>
            <p:ph type="title"/>
          </p:nvPr>
        </p:nvSpPr>
        <p:spPr>
          <a:xfrm>
            <a:off x="480000" y="365124"/>
            <a:ext cx="11232000" cy="1476001"/>
          </a:xfrm>
          <a:prstGeom prst="rect">
            <a:avLst/>
          </a:prstGeom>
        </p:spPr>
        <p:txBody>
          <a:bodyPr/>
          <a:lstStyle/>
          <a:p>
            <a:r>
              <a:t>Title Text</a:t>
            </a:r>
          </a:p>
        </p:txBody>
      </p:sp>
      <p:sp>
        <p:nvSpPr>
          <p:cNvPr id="70" name="Body Level One…"/>
          <p:cNvSpPr txBox="1">
            <a:spLocks noGrp="1"/>
          </p:cNvSpPr>
          <p:nvPr>
            <p:ph type="body" idx="1"/>
          </p:nvPr>
        </p:nvSpPr>
        <p:spPr>
          <a:xfrm>
            <a:off x="480000" y="1995053"/>
            <a:ext cx="11232000" cy="439189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 name="Title Text"/>
          <p:cNvSpPr txBox="1">
            <a:spLocks noGrp="1"/>
          </p:cNvSpPr>
          <p:nvPr>
            <p:ph type="title"/>
          </p:nvPr>
        </p:nvSpPr>
        <p:spPr>
          <a:xfrm>
            <a:off x="480000" y="365124"/>
            <a:ext cx="11232000" cy="1476001"/>
          </a:xfrm>
          <a:prstGeom prst="rect">
            <a:avLst/>
          </a:prstGeom>
        </p:spPr>
        <p:txBody>
          <a:bodyPr/>
          <a:lstStyle/>
          <a:p>
            <a:r>
              <a:t>Title Text</a:t>
            </a:r>
          </a:p>
        </p:txBody>
      </p:sp>
      <p:sp>
        <p:nvSpPr>
          <p:cNvPr id="79" name="Body Level One…"/>
          <p:cNvSpPr txBox="1">
            <a:spLocks noGrp="1"/>
          </p:cNvSpPr>
          <p:nvPr>
            <p:ph type="body" sz="half" idx="1"/>
          </p:nvPr>
        </p:nvSpPr>
        <p:spPr>
          <a:xfrm>
            <a:off x="480000" y="1995053"/>
            <a:ext cx="5539800" cy="4391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 name="Title Text"/>
          <p:cNvSpPr txBox="1">
            <a:spLocks noGrp="1"/>
          </p:cNvSpPr>
          <p:nvPr>
            <p:ph type="title"/>
          </p:nvPr>
        </p:nvSpPr>
        <p:spPr>
          <a:xfrm>
            <a:off x="480000" y="365124"/>
            <a:ext cx="11232000" cy="1476001"/>
          </a:xfrm>
          <a:prstGeom prst="rect">
            <a:avLst/>
          </a:prstGeom>
        </p:spPr>
        <p:txBody>
          <a:bodyPr/>
          <a:lstStyle/>
          <a:p>
            <a:r>
              <a:t>Title Text</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6" r:id="rId5"/>
    <p:sldLayoutId id="2147483657" r:id="rId6"/>
    <p:sldLayoutId id="2147483658" r:id="rId7"/>
    <p:sldLayoutId id="2147483659" r:id="rId8"/>
  </p:sldLayoutIdLst>
  <p:transition spd="med"/>
  <p:txStyles>
    <p:titleStyle>
      <a:lvl1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1pPr>
      <a:lvl2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2pPr>
      <a:lvl3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3pPr>
      <a:lvl4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4pPr>
      <a:lvl5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5pPr>
      <a:lvl6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6pPr>
      <a:lvl7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7pPr>
      <a:lvl8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8pPr>
      <a:lvl9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1pPr>
      <a:lvl2pPr marL="723900" marR="0" indent="-2667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2pPr>
      <a:lvl3pPr marL="1234439" marR="0" indent="-320039"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3pPr>
      <a:lvl4pPr marL="17272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4pPr>
      <a:lvl5pPr marL="21844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5pPr>
      <a:lvl6pPr marL="26416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6pPr>
      <a:lvl7pPr marL="30988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7pPr>
      <a:lvl8pPr marL="35560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8pPr>
      <a:lvl9pPr marL="40132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05" name="Title 1"/>
          <p:cNvSpPr txBox="1">
            <a:spLocks noGrp="1"/>
          </p:cNvSpPr>
          <p:nvPr>
            <p:ph type="title"/>
          </p:nvPr>
        </p:nvSpPr>
        <p:spPr>
          <a:xfrm>
            <a:off x="3798861" y="3907440"/>
            <a:ext cx="4594278" cy="790723"/>
          </a:xfrm>
          <a:prstGeom prst="rect">
            <a:avLst/>
          </a:prstGeom>
        </p:spPr>
        <p:txBody>
          <a:bodyPr anchor="ctr"/>
          <a:lstStyle>
            <a:lvl1pPr algn="ctr">
              <a:defRPr sz="3000" b="0" i="1">
                <a:latin typeface="Avenir Heavy"/>
                <a:ea typeface="Avenir Heavy"/>
                <a:cs typeface="Avenir Heavy"/>
                <a:sym typeface="Avenir Heavy"/>
              </a:defRPr>
            </a:lvl1pPr>
          </a:lstStyle>
          <a:p>
            <a:r>
              <a:t>Zane Gulbe</a:t>
            </a:r>
          </a:p>
        </p:txBody>
      </p:sp>
      <p:sp>
        <p:nvSpPr>
          <p:cNvPr id="106" name="Subtitle 2"/>
          <p:cNvSpPr txBox="1">
            <a:spLocks noGrp="1"/>
          </p:cNvSpPr>
          <p:nvPr>
            <p:ph type="body" sz="quarter" idx="1"/>
          </p:nvPr>
        </p:nvSpPr>
        <p:spPr>
          <a:xfrm>
            <a:off x="2452391" y="4647139"/>
            <a:ext cx="7287218" cy="1112966"/>
          </a:xfrm>
          <a:prstGeom prst="rect">
            <a:avLst/>
          </a:prstGeom>
        </p:spPr>
        <p:txBody>
          <a:bodyPr/>
          <a:lstStyle>
            <a:lvl1pPr algn="ctr">
              <a:lnSpc>
                <a:spcPct val="90000"/>
              </a:lnSpc>
              <a:defRPr sz="2000">
                <a:latin typeface="Avenir Book Oblique"/>
                <a:ea typeface="Avenir Book Oblique"/>
                <a:cs typeface="Avenir Book Oblique"/>
                <a:sym typeface="Avenir Book Oblique"/>
              </a:defRPr>
            </a:lvl1pPr>
          </a:lstStyle>
          <a:p>
            <a:r>
              <a:t>Sertificēta klīniskā un veselības psiholoģe, kognitīvi biheiviorālās terapijas speciāliste</a:t>
            </a:r>
          </a:p>
        </p:txBody>
      </p:sp>
      <p:sp>
        <p:nvSpPr>
          <p:cNvPr id="107" name="Title 1"/>
          <p:cNvSpPr txBox="1"/>
          <p:nvPr/>
        </p:nvSpPr>
        <p:spPr>
          <a:xfrm>
            <a:off x="2529302" y="2130704"/>
            <a:ext cx="7133396" cy="1707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6000">
                <a:latin typeface="Avenir Heavy"/>
                <a:ea typeface="Avenir Heavy"/>
                <a:cs typeface="Avenir Heavy"/>
                <a:sym typeface="Avenir Heavy"/>
              </a:defRPr>
            </a:lvl1pPr>
          </a:lstStyle>
          <a:p>
            <a:r>
              <a:t>Emociju regulēšana</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2" name="Content Placeholder 2"/>
          <p:cNvSpPr txBox="1"/>
          <p:nvPr/>
        </p:nvSpPr>
        <p:spPr>
          <a:xfrm>
            <a:off x="965156" y="2156817"/>
            <a:ext cx="10261688" cy="5265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60684" indent="-260684" defTabSz="457200">
              <a:lnSpc>
                <a:spcPct val="120000"/>
              </a:lnSpc>
              <a:buSzPct val="100000"/>
              <a:buChar char="•"/>
              <a:defRPr sz="2600">
                <a:latin typeface="Times New Roman"/>
                <a:ea typeface="Times New Roman"/>
                <a:cs typeface="Times New Roman"/>
                <a:sym typeface="Times New Roman"/>
              </a:defRPr>
            </a:pPr>
            <a:r>
              <a:rPr b="1"/>
              <a:t>Palikt mierīgam un neuztvert personiski;</a:t>
            </a:r>
          </a:p>
          <a:p>
            <a:pPr marL="260684" indent="-260684" defTabSz="457200">
              <a:lnSpc>
                <a:spcPct val="120000"/>
              </a:lnSpc>
              <a:buSzPct val="100000"/>
              <a:buChar char="•"/>
              <a:defRPr sz="2600">
                <a:latin typeface="Times New Roman"/>
                <a:ea typeface="Times New Roman"/>
                <a:cs typeface="Times New Roman"/>
                <a:sym typeface="Times New Roman"/>
              </a:defRPr>
            </a:pPr>
            <a:r>
              <a:rPr b="1"/>
              <a:t>Radīt drošību, nevis eskalēt situāciju</a:t>
            </a:r>
            <a:r>
              <a:t>;</a:t>
            </a:r>
          </a:p>
          <a:p>
            <a:pPr marL="260684" indent="-260684" defTabSz="457200">
              <a:lnSpc>
                <a:spcPct val="120000"/>
              </a:lnSpc>
              <a:buSzPct val="100000"/>
              <a:buChar char="•"/>
              <a:defRPr sz="2600">
                <a:latin typeface="Times New Roman"/>
                <a:ea typeface="Times New Roman"/>
                <a:cs typeface="Times New Roman"/>
                <a:sym typeface="Times New Roman"/>
              </a:defRPr>
            </a:pPr>
            <a:r>
              <a:rPr b="1"/>
              <a:t>Atpazīt un nosaukt emocijas</a:t>
            </a:r>
            <a:r>
              <a:t>;</a:t>
            </a:r>
          </a:p>
          <a:p>
            <a:pPr marL="260684" indent="-260684" defTabSz="457200">
              <a:lnSpc>
                <a:spcPct val="120000"/>
              </a:lnSpc>
              <a:buSzPct val="100000"/>
              <a:buChar char="•"/>
              <a:defRPr sz="2600">
                <a:latin typeface="Times New Roman"/>
                <a:ea typeface="Times New Roman"/>
                <a:cs typeface="Times New Roman"/>
                <a:sym typeface="Times New Roman"/>
              </a:defRPr>
            </a:pPr>
            <a:r>
              <a:rPr b="1"/>
              <a:t>Piedāvāt regulācijas stratēģijas;</a:t>
            </a:r>
          </a:p>
          <a:p>
            <a:pPr marL="260684" indent="-260684" defTabSz="457200">
              <a:lnSpc>
                <a:spcPct val="120000"/>
              </a:lnSpc>
              <a:buSzPct val="100000"/>
              <a:buChar char="•"/>
              <a:defRPr sz="2600">
                <a:latin typeface="Times New Roman"/>
                <a:ea typeface="Times New Roman"/>
                <a:cs typeface="Times New Roman"/>
                <a:sym typeface="Times New Roman"/>
              </a:defRPr>
            </a:pPr>
            <a:r>
              <a:rPr b="1"/>
              <a:t>Pēc situācijas analizēt to kopā; </a:t>
            </a:r>
          </a:p>
          <a:p>
            <a:pPr marL="260684" indent="-260684" defTabSz="457200">
              <a:lnSpc>
                <a:spcPct val="120000"/>
              </a:lnSpc>
              <a:buSzPct val="100000"/>
              <a:buChar char="•"/>
              <a:defRPr sz="2600">
                <a:latin typeface="Times New Roman"/>
                <a:ea typeface="Times New Roman"/>
                <a:cs typeface="Times New Roman"/>
                <a:sym typeface="Times New Roman"/>
              </a:defRPr>
            </a:pPr>
            <a:r>
              <a:rPr b="1"/>
              <a:t>Strādāt pie ilgtermiņa risinājumiem.</a:t>
            </a:r>
          </a:p>
        </p:txBody>
      </p:sp>
      <p:sp>
        <p:nvSpPr>
          <p:cNvPr id="183" name="Title 1"/>
          <p:cNvSpPr txBox="1"/>
          <p:nvPr/>
        </p:nvSpPr>
        <p:spPr>
          <a:xfrm>
            <a:off x="496598" y="408926"/>
            <a:ext cx="7617796" cy="147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667512">
              <a:defRPr sz="2628">
                <a:latin typeface="Avenir Book"/>
                <a:ea typeface="Avenir Book"/>
                <a:cs typeface="Avenir Book"/>
                <a:sym typeface="Avenir Book"/>
              </a:defRPr>
            </a:lvl1pPr>
          </a:lstStyle>
          <a:p>
            <a:r>
              <a:t>Jaunietis konfliktē skolas vidē, lauž inventāru. Neapmeklē mācību iestādi. Devianta, konfliktējoša un izaicinoša uzvedība, reizēm agresīva.</a:t>
            </a:r>
          </a:p>
        </p:txBody>
      </p:sp>
      <p:sp>
        <p:nvSpPr>
          <p:cNvPr id="184" name="Ko nedarīt?…"/>
          <p:cNvSpPr txBox="1"/>
          <p:nvPr/>
        </p:nvSpPr>
        <p:spPr>
          <a:xfrm>
            <a:off x="5728309" y="5276408"/>
            <a:ext cx="6078846" cy="1746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nSpc>
                <a:spcPct val="120000"/>
              </a:lnSpc>
              <a:defRPr sz="2000" b="1">
                <a:latin typeface="Times New Roman"/>
                <a:ea typeface="Times New Roman"/>
                <a:cs typeface="Times New Roman"/>
                <a:sym typeface="Times New Roman"/>
              </a:defRPr>
            </a:pPr>
            <a:r>
              <a:t>Ko nedarīt?</a:t>
            </a:r>
          </a:p>
          <a:p>
            <a:pPr>
              <a:lnSpc>
                <a:spcPct val="120000"/>
              </a:lnSpc>
              <a:defRPr sz="2000">
                <a:latin typeface="Times New Roman"/>
                <a:ea typeface="Times New Roman"/>
                <a:cs typeface="Times New Roman"/>
                <a:sym typeface="Times New Roman"/>
              </a:defRPr>
            </a:pPr>
            <a:r>
              <a:t>Neignorēt situāciju – tas tikai stiprinās skolēnu pārliecību, </a:t>
            </a:r>
            <a:br/>
            <a:r>
              <a:t>ka šāda rīcība ir pieņemama.</a:t>
            </a:r>
          </a:p>
          <a:p>
            <a:pPr>
              <a:defRPr sz="2000"/>
            </a:pPr>
            <a:b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8" name="Content Placeholder 2"/>
          <p:cNvSpPr txBox="1"/>
          <p:nvPr/>
        </p:nvSpPr>
        <p:spPr>
          <a:xfrm>
            <a:off x="1416780" y="2052429"/>
            <a:ext cx="10261688" cy="5265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60684" indent="-260684" defTabSz="457200">
              <a:lnSpc>
                <a:spcPct val="120000"/>
              </a:lnSpc>
              <a:buSzPct val="100000"/>
              <a:buChar char="•"/>
              <a:defRPr sz="2600">
                <a:latin typeface="Times New Roman"/>
                <a:ea typeface="Times New Roman"/>
                <a:cs typeface="Times New Roman"/>
                <a:sym typeface="Times New Roman"/>
              </a:defRPr>
            </a:pPr>
            <a:r>
              <a:rPr b="1"/>
              <a:t>Neuztvert izvairīšanos personiski</a:t>
            </a:r>
            <a:r>
              <a:t>;</a:t>
            </a:r>
          </a:p>
          <a:p>
            <a:pPr marL="260684" indent="-260684" defTabSz="457200">
              <a:lnSpc>
                <a:spcPct val="120000"/>
              </a:lnSpc>
              <a:buSzPct val="100000"/>
              <a:buChar char="•"/>
              <a:defRPr sz="2600">
                <a:latin typeface="Times New Roman"/>
                <a:ea typeface="Times New Roman"/>
                <a:cs typeface="Times New Roman"/>
                <a:sym typeface="Times New Roman"/>
              </a:defRPr>
            </a:pPr>
            <a:r>
              <a:rPr b="1"/>
              <a:t>Mainīt pieeju komunikācijai;</a:t>
            </a:r>
          </a:p>
          <a:p>
            <a:pPr marL="260684" indent="-260684" defTabSz="457200">
              <a:lnSpc>
                <a:spcPct val="120000"/>
              </a:lnSpc>
              <a:buSzPct val="100000"/>
              <a:buChar char="•"/>
              <a:defRPr sz="2600">
                <a:latin typeface="Times New Roman"/>
                <a:ea typeface="Times New Roman"/>
                <a:cs typeface="Times New Roman"/>
                <a:sym typeface="Times New Roman"/>
              </a:defRPr>
            </a:pPr>
            <a:r>
              <a:rPr b="1"/>
              <a:t>Radīt drošības sajūtu</a:t>
            </a:r>
            <a:r>
              <a:t>;</a:t>
            </a:r>
          </a:p>
          <a:p>
            <a:pPr marL="260684" indent="-260684" defTabSz="457200">
              <a:lnSpc>
                <a:spcPct val="120000"/>
              </a:lnSpc>
              <a:buSzPct val="100000"/>
              <a:buChar char="•"/>
              <a:defRPr sz="2600">
                <a:latin typeface="Times New Roman"/>
                <a:ea typeface="Times New Roman"/>
                <a:cs typeface="Times New Roman"/>
                <a:sym typeface="Times New Roman"/>
              </a:defRPr>
            </a:pPr>
            <a:r>
              <a:rPr b="1"/>
              <a:t>Izturība un konsekvence</a:t>
            </a:r>
            <a:r>
              <a:t>; </a:t>
            </a:r>
          </a:p>
          <a:p>
            <a:pPr marL="260684" indent="-260684" defTabSz="457200">
              <a:lnSpc>
                <a:spcPct val="120000"/>
              </a:lnSpc>
              <a:buSzPct val="100000"/>
              <a:buChar char="•"/>
              <a:defRPr sz="2600">
                <a:latin typeface="Times New Roman"/>
                <a:ea typeface="Times New Roman"/>
                <a:cs typeface="Times New Roman"/>
                <a:sym typeface="Times New Roman"/>
              </a:defRPr>
            </a:pPr>
            <a:r>
              <a:rPr b="1"/>
              <a:t>Sadarbība ar citiem;</a:t>
            </a:r>
          </a:p>
          <a:p>
            <a:pPr marL="260684" indent="-260684" defTabSz="457200">
              <a:lnSpc>
                <a:spcPct val="120000"/>
              </a:lnSpc>
              <a:buSzPct val="100000"/>
              <a:buChar char="•"/>
              <a:defRPr sz="2600">
                <a:latin typeface="Times New Roman"/>
                <a:ea typeface="Times New Roman"/>
                <a:cs typeface="Times New Roman"/>
                <a:sym typeface="Times New Roman"/>
              </a:defRPr>
            </a:pPr>
            <a:r>
              <a:rPr b="1"/>
              <a:t>Piedāvāt iespēju izvēlēties.</a:t>
            </a:r>
          </a:p>
        </p:txBody>
      </p:sp>
      <p:sp>
        <p:nvSpPr>
          <p:cNvPr id="189" name="Title 1"/>
          <p:cNvSpPr txBox="1"/>
          <p:nvPr/>
        </p:nvSpPr>
        <p:spPr>
          <a:xfrm>
            <a:off x="596959" y="576194"/>
            <a:ext cx="7617796" cy="1170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795527">
              <a:defRPr sz="3132">
                <a:latin typeface="Avenir Book"/>
                <a:ea typeface="Avenir Book"/>
                <a:cs typeface="Avenir Book"/>
                <a:sym typeface="Avenir Book"/>
              </a:defRPr>
            </a:lvl1pPr>
          </a:lstStyle>
          <a:p>
            <a:pPr>
              <a:defRPr>
                <a:latin typeface="Avenir Heavy"/>
                <a:ea typeface="Avenir Heavy"/>
                <a:cs typeface="Avenir Heavy"/>
                <a:sym typeface="Avenir Heavy"/>
              </a:defRPr>
            </a:pPr>
            <a:r>
              <a:rPr>
                <a:latin typeface="Avenir Book"/>
                <a:ea typeface="Avenir Book"/>
                <a:cs typeface="Avenir Book"/>
                <a:sym typeface="Avenir Book"/>
              </a:rPr>
              <a:t>Jaunietis izvairās no komunikācijas, nereaģē uz ziņām, uz zvaniem.</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3" name="Content Placeholder 2"/>
          <p:cNvSpPr txBox="1"/>
          <p:nvPr/>
        </p:nvSpPr>
        <p:spPr>
          <a:xfrm>
            <a:off x="1149151" y="1801527"/>
            <a:ext cx="10261688" cy="5265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60684" indent="-260684" defTabSz="457200">
              <a:lnSpc>
                <a:spcPct val="120000"/>
              </a:lnSpc>
              <a:buSzPct val="100000"/>
              <a:buChar char="•"/>
              <a:defRPr sz="2600" b="1">
                <a:latin typeface="Times New Roman"/>
                <a:ea typeface="Times New Roman"/>
                <a:cs typeface="Times New Roman"/>
                <a:sym typeface="Times New Roman"/>
              </a:defRPr>
            </a:pPr>
            <a:r>
              <a:t>Izveidojiet skaidras, konsekventas robežas;</a:t>
            </a:r>
          </a:p>
          <a:p>
            <a:pPr marL="260684" indent="-260684" defTabSz="457200">
              <a:lnSpc>
                <a:spcPct val="120000"/>
              </a:lnSpc>
              <a:buSzPct val="100000"/>
              <a:buChar char="•"/>
              <a:defRPr sz="2600">
                <a:latin typeface="Times New Roman"/>
                <a:ea typeface="Times New Roman"/>
                <a:cs typeface="Times New Roman"/>
                <a:sym typeface="Times New Roman"/>
              </a:defRPr>
            </a:pPr>
            <a:r>
              <a:rPr b="1"/>
              <a:t>Piedāvājiet izvēles iespējas;</a:t>
            </a:r>
          </a:p>
          <a:p>
            <a:pPr marL="260684" indent="-260684" defTabSz="457200">
              <a:lnSpc>
                <a:spcPct val="120000"/>
              </a:lnSpc>
              <a:buSzPct val="100000"/>
              <a:buChar char="•"/>
              <a:defRPr sz="2600">
                <a:latin typeface="Times New Roman"/>
                <a:ea typeface="Times New Roman"/>
                <a:cs typeface="Times New Roman"/>
                <a:sym typeface="Times New Roman"/>
              </a:defRPr>
            </a:pPr>
            <a:r>
              <a:rPr b="1"/>
              <a:t>Veidojiet attiecības;</a:t>
            </a:r>
          </a:p>
          <a:p>
            <a:pPr marL="260684" indent="-260684" defTabSz="457200">
              <a:lnSpc>
                <a:spcPct val="120000"/>
              </a:lnSpc>
              <a:buSzPct val="100000"/>
              <a:buChar char="•"/>
              <a:defRPr sz="2600">
                <a:latin typeface="Times New Roman"/>
                <a:ea typeface="Times New Roman"/>
                <a:cs typeface="Times New Roman"/>
                <a:sym typeface="Times New Roman"/>
              </a:defRPr>
            </a:pPr>
            <a:r>
              <a:rPr b="1"/>
              <a:t>Paslavējat pozitīvu uzvedību - </a:t>
            </a:r>
            <a:r>
              <a:rPr sz="2100"/>
              <a:t>"Pamanīju, ka šoreiz noklausījies līdz galam – paldies!"</a:t>
            </a:r>
            <a:r>
              <a:t>; </a:t>
            </a:r>
          </a:p>
          <a:p>
            <a:pPr marL="260684" indent="-260684" defTabSz="457200">
              <a:lnSpc>
                <a:spcPct val="120000"/>
              </a:lnSpc>
              <a:buSzPct val="100000"/>
              <a:buChar char="•"/>
              <a:defRPr sz="2600">
                <a:latin typeface="Times New Roman"/>
                <a:ea typeface="Times New Roman"/>
                <a:cs typeface="Times New Roman"/>
                <a:sym typeface="Times New Roman"/>
              </a:defRPr>
            </a:pPr>
            <a:r>
              <a:rPr b="1"/>
              <a:t>Izmantojiet vizuālus atgādinājumus;</a:t>
            </a:r>
          </a:p>
          <a:p>
            <a:pPr marL="260684" indent="-260684" defTabSz="457200">
              <a:lnSpc>
                <a:spcPct val="120000"/>
              </a:lnSpc>
              <a:buSzPct val="100000"/>
              <a:buChar char="•"/>
              <a:defRPr sz="2600">
                <a:latin typeface="Times New Roman"/>
                <a:ea typeface="Times New Roman"/>
                <a:cs typeface="Times New Roman"/>
                <a:sym typeface="Times New Roman"/>
              </a:defRPr>
            </a:pPr>
            <a:r>
              <a:rPr b="1"/>
              <a:t>Noskaidrojiet pretestības iemeslu;</a:t>
            </a:r>
          </a:p>
          <a:p>
            <a:pPr marL="260684" indent="-260684" defTabSz="457200">
              <a:lnSpc>
                <a:spcPct val="120000"/>
              </a:lnSpc>
              <a:buSzPct val="100000"/>
              <a:buChar char="•"/>
              <a:defRPr sz="2600">
                <a:latin typeface="Times New Roman"/>
                <a:ea typeface="Times New Roman"/>
                <a:cs typeface="Times New Roman"/>
                <a:sym typeface="Times New Roman"/>
              </a:defRPr>
            </a:pPr>
            <a:r>
              <a:rPr b="1"/>
              <a:t>Sagatavojieties izaicinājumiem –</a:t>
            </a:r>
            <a:r>
              <a:rPr sz="2100"/>
              <a:t>"Es redzu, ka tev šobrīd ir grūti koncentrēties. Vai vajag īsu pauzi?”.</a:t>
            </a:r>
            <a:endParaRPr b="1"/>
          </a:p>
        </p:txBody>
      </p:sp>
      <p:sp>
        <p:nvSpPr>
          <p:cNvPr id="194" name="Title 1"/>
          <p:cNvSpPr txBox="1"/>
          <p:nvPr/>
        </p:nvSpPr>
        <p:spPr>
          <a:xfrm>
            <a:off x="596959" y="576194"/>
            <a:ext cx="7617796" cy="1170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576072">
              <a:defRPr sz="2268">
                <a:latin typeface="Avenir Book"/>
                <a:ea typeface="Avenir Book"/>
                <a:cs typeface="Avenir Book"/>
                <a:sym typeface="Avenir Book"/>
              </a:defRPr>
            </a:lvl1pPr>
          </a:lstStyle>
          <a:p>
            <a:pPr>
              <a:defRPr>
                <a:latin typeface="Avenir Heavy"/>
                <a:ea typeface="Avenir Heavy"/>
                <a:cs typeface="Avenir Heavy"/>
                <a:sym typeface="Avenir Heavy"/>
              </a:defRPr>
            </a:pPr>
            <a:r>
              <a:rPr>
                <a:latin typeface="Avenir Book"/>
                <a:ea typeface="Avenir Book"/>
                <a:cs typeface="Avenir Book"/>
                <a:sym typeface="Avenir Book"/>
              </a:rPr>
              <a:t>Jaunietis nespēj pielāgoties videi, uzvedības noteikumiem jauniešu centrā.Bieži ignorē pedagoga norādījumus.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8" name="Content Placeholder 2"/>
          <p:cNvSpPr txBox="1"/>
          <p:nvPr/>
        </p:nvSpPr>
        <p:spPr>
          <a:xfrm>
            <a:off x="1249512" y="1705193"/>
            <a:ext cx="10261688" cy="5265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60684" indent="-260684" defTabSz="457200">
              <a:lnSpc>
                <a:spcPct val="120000"/>
              </a:lnSpc>
              <a:buSzPct val="100000"/>
              <a:buChar char="•"/>
              <a:defRPr sz="2600">
                <a:latin typeface="Times New Roman"/>
                <a:ea typeface="Times New Roman"/>
                <a:cs typeface="Times New Roman"/>
                <a:sym typeface="Times New Roman"/>
              </a:defRPr>
            </a:pPr>
            <a:r>
              <a:rPr b="1"/>
              <a:t>Saglabājiet mieru, novērtējiet situāciju, ievērojiet drošu distanci </a:t>
            </a:r>
            <a:r>
              <a:rPr sz="2100"/>
              <a:t>(ja nepieciešams meklējiet palīdzību)</a:t>
            </a:r>
            <a:r>
              <a:t>;</a:t>
            </a:r>
            <a:endParaRPr sz="2100"/>
          </a:p>
          <a:p>
            <a:pPr marL="260684" indent="-260684" defTabSz="457200">
              <a:lnSpc>
                <a:spcPct val="120000"/>
              </a:lnSpc>
              <a:buSzPct val="100000"/>
              <a:buChar char="•"/>
              <a:defRPr sz="2600">
                <a:latin typeface="Times New Roman"/>
                <a:ea typeface="Times New Roman"/>
                <a:cs typeface="Times New Roman"/>
                <a:sym typeface="Times New Roman"/>
              </a:defRPr>
            </a:pPr>
            <a:r>
              <a:rPr b="1"/>
              <a:t>Izmantojiet skaidrus, stingrus, bet mierīgus norādījumus </a:t>
            </a:r>
            <a:r>
              <a:rPr sz="2100"/>
              <a:t>– "Mēs apstājamies. Šobrīd neviens netiks sodīts, bet mums jānomierinās, lai atrisinātu situāciju."</a:t>
            </a:r>
          </a:p>
          <a:p>
            <a:pPr marL="260684" indent="-260684" defTabSz="457200">
              <a:lnSpc>
                <a:spcPct val="120000"/>
              </a:lnSpc>
              <a:buSzPct val="100000"/>
              <a:buChar char="•"/>
              <a:defRPr sz="2600">
                <a:latin typeface="Times New Roman"/>
                <a:ea typeface="Times New Roman"/>
                <a:cs typeface="Times New Roman"/>
                <a:sym typeface="Times New Roman"/>
              </a:defRPr>
            </a:pPr>
            <a:r>
              <a:rPr b="1"/>
              <a:t>Neiesaistieties konfrontācijā;</a:t>
            </a:r>
            <a:endParaRPr sz="2100"/>
          </a:p>
          <a:p>
            <a:pPr marL="260684" indent="-260684" defTabSz="457200">
              <a:lnSpc>
                <a:spcPct val="120000"/>
              </a:lnSpc>
              <a:buSzPct val="100000"/>
              <a:buChar char="•"/>
              <a:defRPr sz="2600">
                <a:latin typeface="Times New Roman"/>
                <a:ea typeface="Times New Roman"/>
                <a:cs typeface="Times New Roman"/>
                <a:sym typeface="Times New Roman"/>
              </a:defRPr>
            </a:pPr>
            <a:r>
              <a:rPr b="1"/>
              <a:t>Izvediet kādu no situācijas – </a:t>
            </a:r>
            <a:r>
              <a:rPr sz="2100"/>
              <a:t>ja iespējams, palūdziet vienu no pusēm paiet malā un runāt privāti;</a:t>
            </a:r>
          </a:p>
          <a:p>
            <a:pPr marL="260684" indent="-260684" defTabSz="457200">
              <a:lnSpc>
                <a:spcPct val="120000"/>
              </a:lnSpc>
              <a:buSzPct val="100000"/>
              <a:buChar char="•"/>
              <a:defRPr sz="2600">
                <a:latin typeface="Times New Roman"/>
                <a:ea typeface="Times New Roman"/>
                <a:cs typeface="Times New Roman"/>
                <a:sym typeface="Times New Roman"/>
              </a:defRPr>
            </a:pPr>
            <a:r>
              <a:rPr b="1"/>
              <a:t>Piedāvājiet alternatīvu emociju izpaušanai – </a:t>
            </a:r>
            <a:r>
              <a:rPr sz="2100"/>
              <a:t>"Es redzu, ka esi dusmīgs. Pasaki, kas notika, bet bez kliegšanas.” </a:t>
            </a:r>
          </a:p>
          <a:p>
            <a:pPr marL="260684" indent="-260684" defTabSz="457200">
              <a:lnSpc>
                <a:spcPct val="120000"/>
              </a:lnSpc>
              <a:buSzPct val="100000"/>
              <a:buChar char="•"/>
              <a:defRPr sz="2600">
                <a:latin typeface="Times New Roman"/>
                <a:ea typeface="Times New Roman"/>
                <a:cs typeface="Times New Roman"/>
                <a:sym typeface="Times New Roman"/>
              </a:defRPr>
            </a:pPr>
            <a:r>
              <a:rPr b="1"/>
              <a:t>Nogaidiet, pirms risināt konfliktu</a:t>
            </a:r>
            <a:r>
              <a:rPr sz="2100"/>
              <a:t> – ja emocijas ir pārāk sakāpinātas.</a:t>
            </a:r>
          </a:p>
        </p:txBody>
      </p:sp>
      <p:sp>
        <p:nvSpPr>
          <p:cNvPr id="199" name="Title 1"/>
          <p:cNvSpPr txBox="1"/>
          <p:nvPr/>
        </p:nvSpPr>
        <p:spPr>
          <a:xfrm>
            <a:off x="596959" y="492560"/>
            <a:ext cx="7617796" cy="117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466344">
              <a:defRPr sz="2040">
                <a:latin typeface="Avenir Book"/>
                <a:ea typeface="Avenir Book"/>
                <a:cs typeface="Avenir Book"/>
                <a:sym typeface="Avenir Book"/>
              </a:defRPr>
            </a:lvl1pPr>
          </a:lstStyle>
          <a:p>
            <a:pPr>
              <a:defRPr>
                <a:latin typeface="Avenir Heavy"/>
                <a:ea typeface="Avenir Heavy"/>
                <a:cs typeface="Avenir Heavy"/>
                <a:sym typeface="Avenir Heavy"/>
              </a:defRPr>
            </a:pPr>
            <a:r>
              <a:rPr>
                <a:latin typeface="Avenir Book"/>
                <a:ea typeface="Avenir Book"/>
                <a:cs typeface="Avenir Book"/>
                <a:sym typeface="Avenir Book"/>
              </a:rPr>
              <a:t>Jauniešu starpā izraisīts strīds, kurā iejaucoties, tiek izrādīta agresija gan vārdos, gan žestos.  Kā rīkoties, lai konfliktsituāciju novērstu droši?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3" name="Title 1"/>
          <p:cNvSpPr txBox="1"/>
          <p:nvPr/>
        </p:nvSpPr>
        <p:spPr>
          <a:xfrm>
            <a:off x="982107" y="927739"/>
            <a:ext cx="10227786" cy="5002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77823">
              <a:lnSpc>
                <a:spcPct val="150000"/>
              </a:lnSpc>
              <a:defRPr sz="2496">
                <a:latin typeface="Times New Roman"/>
                <a:ea typeface="Times New Roman"/>
                <a:cs typeface="Times New Roman"/>
                <a:sym typeface="Times New Roman"/>
              </a:defRPr>
            </a:lvl1pPr>
          </a:lstStyle>
          <a:p>
            <a:r>
              <a:t>Pusaudze bija nemotivēta apmeklēt dienestu, sabiedriskā transportā brauca bez biļetes, nereaģēja uz administratīvajiem pārkāpumiem, bet citām izklaidēm vienmēr bija finanses, uz centieniem runāt par šīm tēmām nereti reaģēja agresīvi, pretestībā, lamu vārdiem. Ikreiz, kad pusaudzei bija problēmas provātajā dzīvē (piem. atttiecībās ar draugu vai māti) dienestā meitenes uzvedība bija konfliktējoša. Meiteni bija grūti motivēt pārmaiņām, bet ja uz meitenes emocionālajām, dusmu izpausmēm reagēja pieņemoši, adekvāti, ar veselīgām robežām, sāka parādīties pozitīvas izmaiņas un meitene sāka dalīties, kāpēc uzvedas agresīvi un kas traucē izlādēt dusmas adekvātos veidos.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6" name="Title 1"/>
          <p:cNvSpPr txBox="1"/>
          <p:nvPr/>
        </p:nvSpPr>
        <p:spPr>
          <a:xfrm>
            <a:off x="3844581" y="3033639"/>
            <a:ext cx="4502838" cy="7907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000">
                <a:latin typeface="Avenir Heavy"/>
                <a:ea typeface="Avenir Heavy"/>
                <a:cs typeface="Avenir Heavy"/>
                <a:sym typeface="Avenir Heavy"/>
              </a:defRPr>
            </a:lvl1pPr>
          </a:lstStyle>
          <a:p>
            <a:r>
              <a:t>Paldies!</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1242</Words>
  <Application>Microsoft Office PowerPoint</Application>
  <PresentationFormat>Platekrāna</PresentationFormat>
  <Paragraphs>102</Paragraphs>
  <Slides>8</Slides>
  <Notes>5</Notes>
  <HiddenSlides>0</HiddenSlides>
  <MMClips>0</MMClips>
  <ScaleCrop>false</ScaleCrop>
  <HeadingPairs>
    <vt:vector size="6" baseType="variant">
      <vt:variant>
        <vt:lpstr>Lietotie fonti</vt:lpstr>
      </vt:variant>
      <vt:variant>
        <vt:i4>4</vt:i4>
      </vt:variant>
      <vt:variant>
        <vt:lpstr>Dizains</vt:lpstr>
      </vt:variant>
      <vt:variant>
        <vt:i4>1</vt:i4>
      </vt:variant>
      <vt:variant>
        <vt:lpstr>Slaidu virsraksti</vt:lpstr>
      </vt:variant>
      <vt:variant>
        <vt:i4>8</vt:i4>
      </vt:variant>
    </vt:vector>
  </HeadingPairs>
  <TitlesOfParts>
    <vt:vector size="13" baseType="lpstr">
      <vt:lpstr>Aptos</vt:lpstr>
      <vt:lpstr>Aptos Display</vt:lpstr>
      <vt:lpstr>Arial</vt:lpstr>
      <vt:lpstr>Avenir Book</vt:lpstr>
      <vt:lpstr>Office Theme</vt:lpstr>
      <vt:lpstr>PowerPoint prezentācija</vt:lpstr>
      <vt:lpstr>Zane Gulbe</vt:lpstr>
      <vt:lpstr>PowerPoint prezentācija</vt:lpstr>
      <vt:lpstr>PowerPoint prezentācija</vt:lpstr>
      <vt:lpstr>PowerPoint prezentācija</vt:lpstr>
      <vt:lpstr>PowerPoint prezentācija</vt:lpstr>
      <vt:lpstr>PowerPoint prezentācija</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Inese Kupce</cp:lastModifiedBy>
  <cp:revision>1</cp:revision>
  <dcterms:modified xsi:type="dcterms:W3CDTF">2025-04-03T08:39:37Z</dcterms:modified>
</cp:coreProperties>
</file>