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94" r:id="rId2"/>
    <p:sldId id="304" r:id="rId3"/>
    <p:sldId id="295" r:id="rId4"/>
    <p:sldId id="297" r:id="rId5"/>
    <p:sldId id="306" r:id="rId6"/>
    <p:sldId id="263" r:id="rId7"/>
    <p:sldId id="307" r:id="rId8"/>
    <p:sldId id="308" r:id="rId9"/>
    <p:sldId id="309" r:id="rId10"/>
    <p:sldId id="310" r:id="rId11"/>
    <p:sldId id="312" r:id="rId12"/>
    <p:sldId id="296" r:id="rId13"/>
    <p:sldId id="256" r:id="rId14"/>
    <p:sldId id="259" r:id="rId15"/>
    <p:sldId id="262" r:id="rId16"/>
    <p:sldId id="266" r:id="rId17"/>
    <p:sldId id="265" r:id="rId18"/>
    <p:sldId id="267" r:id="rId19"/>
    <p:sldId id="303" r:id="rId20"/>
    <p:sldId id="264" r:id="rId21"/>
    <p:sldId id="268" r:id="rId22"/>
    <p:sldId id="271" r:id="rId23"/>
    <p:sldId id="270" r:id="rId24"/>
    <p:sldId id="269" r:id="rId25"/>
    <p:sldId id="313" r:id="rId26"/>
    <p:sldId id="298" r:id="rId27"/>
    <p:sldId id="299" r:id="rId28"/>
    <p:sldId id="272"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293" r:id="rId52"/>
    <p:sldId id="336" r:id="rId53"/>
    <p:sldId id="337" r:id="rId54"/>
    <p:sldId id="302" r:id="rId55"/>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66"/>
    <a:srgbClr val="BB227E"/>
    <a:srgbClr val="860957"/>
    <a:srgbClr val="40A52B"/>
    <a:srgbClr val="C03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435"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lv-LV" sz="2000">
                <a:latin typeface="Arial" panose="020B0604020202020204" pitchFamily="34" charset="0"/>
                <a:cs typeface="Arial" panose="020B0604020202020204" pitchFamily="34" charset="0"/>
              </a:rPr>
              <a:t>Lēmumi par valsts kompensāciju</a:t>
            </a:r>
          </a:p>
        </c:rich>
      </c:tx>
      <c:layout>
        <c:manualLayout>
          <c:xMode val="edge"/>
          <c:yMode val="edge"/>
          <c:x val="0.20251907895438739"/>
          <c:y val="1.2895178193339844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lv-LV"/>
        </a:p>
      </c:txPr>
    </c:title>
    <c:autoTitleDeleted val="0"/>
    <c:plotArea>
      <c:layout>
        <c:manualLayout>
          <c:layoutTarget val="inner"/>
          <c:xMode val="edge"/>
          <c:yMode val="edge"/>
          <c:x val="4.1393034118289852E-2"/>
          <c:y val="0.23762589615776997"/>
          <c:w val="0.88334690384845582"/>
          <c:h val="0.48549914366370794"/>
        </c:manualLayout>
      </c:layout>
      <c:barChart>
        <c:barDir val="col"/>
        <c:grouping val="clustered"/>
        <c:varyColors val="0"/>
        <c:ser>
          <c:idx val="0"/>
          <c:order val="0"/>
          <c:tx>
            <c:v>Pieņemtie VK lēmumi</c:v>
          </c:tx>
          <c:spPr>
            <a:solidFill>
              <a:schemeClr val="accent5">
                <a:shade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Lapa1!$A$2:$A$5</c:f>
              <c:numCache>
                <c:formatCode>General</c:formatCode>
                <c:ptCount val="4"/>
              </c:numCache>
            </c:numRef>
          </c:cat>
          <c:val>
            <c:numRef>
              <c:f>Lapa1!$B$2:$B$5</c:f>
              <c:numCache>
                <c:formatCode>General</c:formatCode>
                <c:ptCount val="4"/>
                <c:pt idx="0">
                  <c:v>728</c:v>
                </c:pt>
              </c:numCache>
            </c:numRef>
          </c:val>
          <c:extLst>
            <c:ext xmlns:c16="http://schemas.microsoft.com/office/drawing/2014/chart" uri="{C3380CC4-5D6E-409C-BE32-E72D297353CC}">
              <c16:uniqueId val="{00000000-2E3B-4623-9AC8-6FA5C5368295}"/>
            </c:ext>
          </c:extLst>
        </c:ser>
        <c:ser>
          <c:idx val="1"/>
          <c:order val="1"/>
          <c:tx>
            <c:strRef>
              <c:f>Lapa1!$C$1</c:f>
              <c:strCache>
                <c:ptCount val="1"/>
                <c:pt idx="0">
                  <c:v>Pieņemtie lēmumi nepilngadīgajiem</c:v>
                </c:pt>
              </c:strCache>
            </c:strRef>
          </c:tx>
          <c:spPr>
            <a:solidFill>
              <a:schemeClr val="accent5">
                <a:alpha val="85000"/>
              </a:schemeClr>
            </a:solidFill>
            <a:ln w="9525" cap="flat" cmpd="sng" algn="ctr">
              <a:solidFill>
                <a:schemeClr val="lt1">
                  <a:alpha val="50000"/>
                </a:schemeClr>
              </a:solidFill>
              <a:round/>
            </a:ln>
            <a:effectLst/>
          </c:spPr>
          <c:invertIfNegative val="0"/>
          <c:dLbls>
            <c:dLbl>
              <c:idx val="0"/>
              <c:tx>
                <c:rich>
                  <a:bodyPr/>
                  <a:lstStyle/>
                  <a:p>
                    <a:r>
                      <a:rPr lang="en-US" dirty="0"/>
                      <a:t>293</a:t>
                    </a:r>
                  </a:p>
                  <a:p>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5C9-4392-9B4D-9FB9D4E8880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Lapa1!$A$2:$A$5</c:f>
              <c:numCache>
                <c:formatCode>General</c:formatCode>
                <c:ptCount val="4"/>
              </c:numCache>
            </c:numRef>
          </c:cat>
          <c:val>
            <c:numRef>
              <c:f>Lapa1!$C$2:$C$5</c:f>
              <c:numCache>
                <c:formatCode>General</c:formatCode>
                <c:ptCount val="4"/>
                <c:pt idx="0">
                  <c:v>282</c:v>
                </c:pt>
              </c:numCache>
            </c:numRef>
          </c:val>
          <c:extLst>
            <c:ext xmlns:c16="http://schemas.microsoft.com/office/drawing/2014/chart" uri="{C3380CC4-5D6E-409C-BE32-E72D297353CC}">
              <c16:uniqueId val="{00000001-2E3B-4623-9AC8-6FA5C5368295}"/>
            </c:ext>
          </c:extLst>
        </c:ser>
        <c:ser>
          <c:idx val="2"/>
          <c:order val="2"/>
          <c:tx>
            <c:strRef>
              <c:f>Lapa1!$D$1</c:f>
              <c:strCache>
                <c:ptCount val="1"/>
                <c:pt idx="0">
                  <c:v>Atteikumi</c:v>
                </c:pt>
              </c:strCache>
            </c:strRef>
          </c:tx>
          <c:spPr>
            <a:solidFill>
              <a:schemeClr val="accent5">
                <a:tint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Lapa1!$A$2:$A$5</c:f>
              <c:numCache>
                <c:formatCode>General</c:formatCode>
                <c:ptCount val="4"/>
              </c:numCache>
            </c:numRef>
          </c:cat>
          <c:val>
            <c:numRef>
              <c:f>Lapa1!$D$2:$D$5</c:f>
              <c:numCache>
                <c:formatCode>General</c:formatCode>
                <c:ptCount val="4"/>
                <c:pt idx="0">
                  <c:v>97</c:v>
                </c:pt>
              </c:numCache>
            </c:numRef>
          </c:val>
          <c:extLst>
            <c:ext xmlns:c16="http://schemas.microsoft.com/office/drawing/2014/chart" uri="{C3380CC4-5D6E-409C-BE32-E72D297353CC}">
              <c16:uniqueId val="{00000002-2E3B-4623-9AC8-6FA5C5368295}"/>
            </c:ext>
          </c:extLst>
        </c:ser>
        <c:dLbls>
          <c:dLblPos val="inEnd"/>
          <c:showLegendKey val="0"/>
          <c:showVal val="1"/>
          <c:showCatName val="0"/>
          <c:showSerName val="0"/>
          <c:showPercent val="0"/>
          <c:showBubbleSize val="0"/>
        </c:dLbls>
        <c:gapWidth val="65"/>
        <c:axId val="1777362623"/>
        <c:axId val="1777360223"/>
      </c:barChart>
      <c:catAx>
        <c:axId val="17773626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777360223"/>
        <c:crosses val="autoZero"/>
        <c:auto val="1"/>
        <c:lblAlgn val="ctr"/>
        <c:lblOffset val="100"/>
        <c:noMultiLvlLbl val="0"/>
      </c:catAx>
      <c:valAx>
        <c:axId val="177736022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7736262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lv-LV" sz="2000" dirty="0">
                <a:latin typeface="Arial" panose="020B0604020202020204" pitchFamily="34" charset="0"/>
                <a:cs typeface="Arial" panose="020B0604020202020204" pitchFamily="34" charset="0"/>
              </a:rPr>
              <a:t>Lēmumi par valsts kompensāciju</a:t>
            </a:r>
          </a:p>
        </c:rich>
      </c:tx>
      <c:layout>
        <c:manualLayout>
          <c:xMode val="edge"/>
          <c:yMode val="edge"/>
          <c:x val="0.17968457105094265"/>
          <c:y val="3.4941363746323409E-3"/>
        </c:manualLayout>
      </c:layout>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lv-LV"/>
        </a:p>
      </c:txPr>
    </c:title>
    <c:autoTitleDeleted val="0"/>
    <c:plotArea>
      <c:layout>
        <c:manualLayout>
          <c:layoutTarget val="inner"/>
          <c:xMode val="edge"/>
          <c:yMode val="edge"/>
          <c:x val="0.12047817510788472"/>
          <c:y val="0.21361344972634969"/>
          <c:w val="0.9119069221093733"/>
          <c:h val="0.60933816970036336"/>
        </c:manualLayout>
      </c:layout>
      <c:barChart>
        <c:barDir val="col"/>
        <c:grouping val="clustered"/>
        <c:varyColors val="0"/>
        <c:ser>
          <c:idx val="0"/>
          <c:order val="0"/>
          <c:tx>
            <c:v>nāve</c:v>
          </c:tx>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3"/>
              <c:tx>
                <c:rich>
                  <a:bodyPr/>
                  <a:lstStyle/>
                  <a:p>
                    <a:r>
                      <a:rPr lang="en-US"/>
                      <a:t>288</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B82-47A3-9D69-18019377F71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Lapa1!$A$2:$A$7</c:f>
              <c:strCache>
                <c:ptCount val="6"/>
                <c:pt idx="0">
                  <c:v>nāve</c:v>
                </c:pt>
                <c:pt idx="1">
                  <c:v>smagi m.bojājumi</c:v>
                </c:pt>
                <c:pt idx="2">
                  <c:v>vid.smaguma m.boj.</c:v>
                </c:pt>
                <c:pt idx="3">
                  <c:v>dzimumneaizskaramība</c:v>
                </c:pt>
                <c:pt idx="4">
                  <c:v>HIV, B un C hepatīts</c:v>
                </c:pt>
                <c:pt idx="5">
                  <c:v>cilvēku tirdzniecība </c:v>
                </c:pt>
              </c:strCache>
            </c:strRef>
          </c:cat>
          <c:val>
            <c:numRef>
              <c:f>Lapa1!$B$2:$B$7</c:f>
              <c:numCache>
                <c:formatCode>General</c:formatCode>
                <c:ptCount val="6"/>
                <c:pt idx="0">
                  <c:v>81</c:v>
                </c:pt>
                <c:pt idx="1">
                  <c:v>64</c:v>
                </c:pt>
                <c:pt idx="2">
                  <c:v>292</c:v>
                </c:pt>
                <c:pt idx="3">
                  <c:v>289</c:v>
                </c:pt>
                <c:pt idx="4">
                  <c:v>0</c:v>
                </c:pt>
                <c:pt idx="5">
                  <c:v>2</c:v>
                </c:pt>
              </c:numCache>
            </c:numRef>
          </c:val>
          <c:extLst>
            <c:ext xmlns:c16="http://schemas.microsoft.com/office/drawing/2014/chart" uri="{C3380CC4-5D6E-409C-BE32-E72D297353CC}">
              <c16:uniqueId val="{00000000-61D1-4B99-AF1F-148F127E30C2}"/>
            </c:ext>
          </c:extLst>
        </c:ser>
        <c:ser>
          <c:idx val="1"/>
          <c:order val="1"/>
          <c:tx>
            <c:strRef>
              <c:f>Lapa1!$C$1</c:f>
              <c:strCache>
                <c:ptCount val="1"/>
                <c:pt idx="0">
                  <c:v>smagi miesas bojājumi</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Lapa1!$A$2:$A$7</c:f>
              <c:strCache>
                <c:ptCount val="6"/>
                <c:pt idx="0">
                  <c:v>nāve</c:v>
                </c:pt>
                <c:pt idx="1">
                  <c:v>smagi m.bojājumi</c:v>
                </c:pt>
                <c:pt idx="2">
                  <c:v>vid.smaguma m.boj.</c:v>
                </c:pt>
                <c:pt idx="3">
                  <c:v>dzimumneaizskaramība</c:v>
                </c:pt>
                <c:pt idx="4">
                  <c:v>HIV, B un C hepatīts</c:v>
                </c:pt>
                <c:pt idx="5">
                  <c:v>cilvēku tirdzniecība </c:v>
                </c:pt>
              </c:strCache>
            </c:strRef>
          </c:cat>
          <c:val>
            <c:numRef>
              <c:f>Lapa1!$C$2:$C$7</c:f>
              <c:numCache>
                <c:formatCode>General</c:formatCode>
                <c:ptCount val="6"/>
              </c:numCache>
            </c:numRef>
          </c:val>
          <c:extLst>
            <c:ext xmlns:c16="http://schemas.microsoft.com/office/drawing/2014/chart" uri="{C3380CC4-5D6E-409C-BE32-E72D297353CC}">
              <c16:uniqueId val="{00000001-61D1-4B99-AF1F-148F127E30C2}"/>
            </c:ext>
          </c:extLst>
        </c:ser>
        <c:ser>
          <c:idx val="2"/>
          <c:order val="2"/>
          <c:tx>
            <c:strRef>
              <c:f>Lapa1!$D$1</c:f>
              <c:strCache>
                <c:ptCount val="1"/>
                <c:pt idx="0">
                  <c:v>vidēja smaguma miesas bojājumi</c:v>
                </c:pt>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Lapa1!$A$2:$A$7</c:f>
              <c:strCache>
                <c:ptCount val="6"/>
                <c:pt idx="0">
                  <c:v>nāve</c:v>
                </c:pt>
                <c:pt idx="1">
                  <c:v>smagi m.bojājumi</c:v>
                </c:pt>
                <c:pt idx="2">
                  <c:v>vid.smaguma m.boj.</c:v>
                </c:pt>
                <c:pt idx="3">
                  <c:v>dzimumneaizskaramība</c:v>
                </c:pt>
                <c:pt idx="4">
                  <c:v>HIV, B un C hepatīts</c:v>
                </c:pt>
                <c:pt idx="5">
                  <c:v>cilvēku tirdzniecība </c:v>
                </c:pt>
              </c:strCache>
            </c:strRef>
          </c:cat>
          <c:val>
            <c:numRef>
              <c:f>Lapa1!$D$2:$D$7</c:f>
              <c:numCache>
                <c:formatCode>General</c:formatCode>
                <c:ptCount val="6"/>
              </c:numCache>
            </c:numRef>
          </c:val>
          <c:extLst>
            <c:ext xmlns:c16="http://schemas.microsoft.com/office/drawing/2014/chart" uri="{C3380CC4-5D6E-409C-BE32-E72D297353CC}">
              <c16:uniqueId val="{00000002-61D1-4B99-AF1F-148F127E30C2}"/>
            </c:ext>
          </c:extLst>
        </c:ser>
        <c:dLbls>
          <c:dLblPos val="inEnd"/>
          <c:showLegendKey val="0"/>
          <c:showVal val="1"/>
          <c:showCatName val="0"/>
          <c:showSerName val="0"/>
          <c:showPercent val="0"/>
          <c:showBubbleSize val="0"/>
        </c:dLbls>
        <c:gapWidth val="100"/>
        <c:overlap val="-24"/>
        <c:axId val="1777362623"/>
        <c:axId val="1777360223"/>
      </c:barChart>
      <c:catAx>
        <c:axId val="17773626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1777360223"/>
        <c:crosses val="autoZero"/>
        <c:auto val="1"/>
        <c:lblAlgn val="ctr"/>
        <c:lblOffset val="100"/>
        <c:noMultiLvlLbl val="0"/>
      </c:catAx>
      <c:valAx>
        <c:axId val="1777360223"/>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17773626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1" i="0" u="none" strike="noStrike" kern="1200" spc="0" baseline="0">
                <a:solidFill>
                  <a:srgbClr val="860957"/>
                </a:solidFill>
                <a:latin typeface="+mn-lt"/>
                <a:ea typeface="+mn-ea"/>
                <a:cs typeface="+mn-cs"/>
              </a:defRPr>
            </a:pPr>
            <a:r>
              <a:rPr lang="lv-LV" sz="1800" b="1" dirty="0">
                <a:solidFill>
                  <a:srgbClr val="860957"/>
                </a:solidFill>
                <a:latin typeface="Arial" panose="020B0604020202020204" pitchFamily="34" charset="0"/>
                <a:cs typeface="Arial" panose="020B0604020202020204" pitchFamily="34" charset="0"/>
              </a:rPr>
              <a:t>Lēmumi par valsts kompensāciju nepilngadīgajiem</a:t>
            </a:r>
          </a:p>
        </c:rich>
      </c:tx>
      <c:layout>
        <c:manualLayout>
          <c:xMode val="edge"/>
          <c:yMode val="edge"/>
          <c:x val="0.26311916576187949"/>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860957"/>
              </a:solidFill>
              <a:latin typeface="+mn-lt"/>
              <a:ea typeface="+mn-ea"/>
              <a:cs typeface="+mn-cs"/>
            </a:defRPr>
          </a:pPr>
          <a:endParaRPr lang="lv-LV"/>
        </a:p>
      </c:txPr>
    </c:title>
    <c:autoTitleDeleted val="0"/>
    <c:plotArea>
      <c:layout>
        <c:manualLayout>
          <c:layoutTarget val="inner"/>
          <c:xMode val="edge"/>
          <c:yMode val="edge"/>
          <c:x val="6.5405967285702568E-2"/>
          <c:y val="0.18147053948502997"/>
          <c:w val="0.9119069221093733"/>
          <c:h val="0.60933816970036336"/>
        </c:manualLayout>
      </c:layout>
      <c:barChart>
        <c:barDir val="col"/>
        <c:grouping val="clustered"/>
        <c:varyColors val="0"/>
        <c:ser>
          <c:idx val="0"/>
          <c:order val="0"/>
          <c:tx>
            <c:v>nāve</c:v>
          </c:tx>
          <c:spPr>
            <a:solidFill>
              <a:schemeClr val="accent5">
                <a:shade val="65000"/>
              </a:schemeClr>
            </a:solidFill>
            <a:ln>
              <a:noFill/>
            </a:ln>
            <a:effectLst/>
          </c:spPr>
          <c:invertIfNegative val="0"/>
          <c:dLbls>
            <c:dLbl>
              <c:idx val="0"/>
              <c:tx>
                <c:rich>
                  <a:bodyPr/>
                  <a:lstStyle/>
                  <a:p>
                    <a:r>
                      <a:rPr lang="en-US" dirty="0"/>
                      <a:t>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CB0-41A6-98F1-34BA0B308341}"/>
                </c:ext>
              </c:extLst>
            </c:dLbl>
            <c:dLbl>
              <c:idx val="3"/>
              <c:tx>
                <c:rich>
                  <a:bodyPr/>
                  <a:lstStyle/>
                  <a:p>
                    <a:r>
                      <a:rPr lang="en-US"/>
                      <a:t>262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CB5-47FE-AAA4-6C2CF869ED2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Lapa1!$A$2:$A$7</c:f>
              <c:strCache>
                <c:ptCount val="6"/>
                <c:pt idx="0">
                  <c:v>nāve</c:v>
                </c:pt>
                <c:pt idx="1">
                  <c:v>smagi m.bojājumi</c:v>
                </c:pt>
                <c:pt idx="2">
                  <c:v>vid.smaguma m.boj.</c:v>
                </c:pt>
                <c:pt idx="3">
                  <c:v>dzimumneaizskaramība</c:v>
                </c:pt>
                <c:pt idx="4">
                  <c:v>HIV, B un C hepatīts</c:v>
                </c:pt>
                <c:pt idx="5">
                  <c:v>cilvēku tirdzniecība </c:v>
                </c:pt>
              </c:strCache>
            </c:strRef>
          </c:cat>
          <c:val>
            <c:numRef>
              <c:f>Lapa1!$B$2:$B$7</c:f>
              <c:numCache>
                <c:formatCode>General</c:formatCode>
                <c:ptCount val="6"/>
                <c:pt idx="0">
                  <c:v>7</c:v>
                </c:pt>
                <c:pt idx="1">
                  <c:v>4</c:v>
                </c:pt>
                <c:pt idx="2">
                  <c:v>20</c:v>
                </c:pt>
                <c:pt idx="3">
                  <c:v>251</c:v>
                </c:pt>
                <c:pt idx="4">
                  <c:v>0</c:v>
                </c:pt>
                <c:pt idx="5">
                  <c:v>0</c:v>
                </c:pt>
              </c:numCache>
            </c:numRef>
          </c:val>
          <c:extLst>
            <c:ext xmlns:c16="http://schemas.microsoft.com/office/drawing/2014/chart" uri="{C3380CC4-5D6E-409C-BE32-E72D297353CC}">
              <c16:uniqueId val="{00000001-CCB0-41A6-98F1-34BA0B308341}"/>
            </c:ext>
          </c:extLst>
        </c:ser>
        <c:ser>
          <c:idx val="1"/>
          <c:order val="1"/>
          <c:tx>
            <c:strRef>
              <c:f>Lapa1!$C$1</c:f>
              <c:strCache>
                <c:ptCount val="1"/>
                <c:pt idx="0">
                  <c:v>smagi miesas bojājumi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Lapa1!$A$2:$A$7</c:f>
              <c:strCache>
                <c:ptCount val="6"/>
                <c:pt idx="0">
                  <c:v>nāve</c:v>
                </c:pt>
                <c:pt idx="1">
                  <c:v>smagi m.bojājumi</c:v>
                </c:pt>
                <c:pt idx="2">
                  <c:v>vid.smaguma m.boj.</c:v>
                </c:pt>
                <c:pt idx="3">
                  <c:v>dzimumneaizskaramība</c:v>
                </c:pt>
                <c:pt idx="4">
                  <c:v>HIV, B un C hepatīts</c:v>
                </c:pt>
                <c:pt idx="5">
                  <c:v>cilvēku tirdzniecība </c:v>
                </c:pt>
              </c:strCache>
            </c:strRef>
          </c:cat>
          <c:val>
            <c:numRef>
              <c:f>Lapa1!$C$2:$C$7</c:f>
              <c:numCache>
                <c:formatCode>General</c:formatCode>
                <c:ptCount val="6"/>
              </c:numCache>
            </c:numRef>
          </c:val>
          <c:extLst>
            <c:ext xmlns:c16="http://schemas.microsoft.com/office/drawing/2014/chart" uri="{C3380CC4-5D6E-409C-BE32-E72D297353CC}">
              <c16:uniqueId val="{00000002-CCB0-41A6-98F1-34BA0B308341}"/>
            </c:ext>
          </c:extLst>
        </c:ser>
        <c:ser>
          <c:idx val="2"/>
          <c:order val="2"/>
          <c:tx>
            <c:strRef>
              <c:f>Lapa1!$D$1</c:f>
              <c:strCache>
                <c:ptCount val="1"/>
                <c:pt idx="0">
                  <c:v>vidēja smaguma miesas bojājumi</c:v>
                </c:pt>
              </c:strCache>
            </c:strRef>
          </c:tx>
          <c:spPr>
            <a:solidFill>
              <a:schemeClr val="accent5">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Lapa1!$A$2:$A$7</c:f>
              <c:strCache>
                <c:ptCount val="6"/>
                <c:pt idx="0">
                  <c:v>nāve</c:v>
                </c:pt>
                <c:pt idx="1">
                  <c:v>smagi m.bojājumi</c:v>
                </c:pt>
                <c:pt idx="2">
                  <c:v>vid.smaguma m.boj.</c:v>
                </c:pt>
                <c:pt idx="3">
                  <c:v>dzimumneaizskaramība</c:v>
                </c:pt>
                <c:pt idx="4">
                  <c:v>HIV, B un C hepatīts</c:v>
                </c:pt>
                <c:pt idx="5">
                  <c:v>cilvēku tirdzniecība </c:v>
                </c:pt>
              </c:strCache>
            </c:strRef>
          </c:cat>
          <c:val>
            <c:numRef>
              <c:f>Lapa1!$D$2:$D$7</c:f>
              <c:numCache>
                <c:formatCode>General</c:formatCode>
                <c:ptCount val="6"/>
              </c:numCache>
            </c:numRef>
          </c:val>
          <c:extLst>
            <c:ext xmlns:c16="http://schemas.microsoft.com/office/drawing/2014/chart" uri="{C3380CC4-5D6E-409C-BE32-E72D297353CC}">
              <c16:uniqueId val="{00000003-CCB0-41A6-98F1-34BA0B308341}"/>
            </c:ext>
          </c:extLst>
        </c:ser>
        <c:dLbls>
          <c:dLblPos val="outEnd"/>
          <c:showLegendKey val="0"/>
          <c:showVal val="1"/>
          <c:showCatName val="0"/>
          <c:showSerName val="0"/>
          <c:showPercent val="0"/>
          <c:showBubbleSize val="0"/>
        </c:dLbls>
        <c:gapWidth val="219"/>
        <c:overlap val="-27"/>
        <c:axId val="1777362623"/>
        <c:axId val="1777360223"/>
      </c:barChart>
      <c:catAx>
        <c:axId val="1777362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777360223"/>
        <c:crosses val="autoZero"/>
        <c:auto val="1"/>
        <c:lblAlgn val="ctr"/>
        <c:lblOffset val="100"/>
        <c:noMultiLvlLbl val="0"/>
      </c:catAx>
      <c:valAx>
        <c:axId val="1777360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7773626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B38BB-7732-4104-B2BF-AF8AA740A79C}" type="datetimeFigureOut">
              <a:rPr lang="lv-LV" smtClean="0"/>
              <a:t>23.01.2026</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FF5BC-0486-4FC2-A8B3-BD9E2F240B93}" type="slidenum">
              <a:rPr lang="lv-LV" smtClean="0"/>
              <a:t>‹#›</a:t>
            </a:fld>
            <a:endParaRPr lang="lv-LV"/>
          </a:p>
        </p:txBody>
      </p:sp>
    </p:spTree>
    <p:extLst>
      <p:ext uri="{BB962C8B-B14F-4D97-AF65-F5344CB8AC3E}">
        <p14:creationId xmlns:p14="http://schemas.microsoft.com/office/powerpoint/2010/main" val="27737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E1EFF5BC-0486-4FC2-A8B3-BD9E2F240B93}" type="slidenum">
              <a:rPr lang="lv-LV" smtClean="0"/>
              <a:t>5</a:t>
            </a:fld>
            <a:endParaRPr lang="lv-LV"/>
          </a:p>
        </p:txBody>
      </p:sp>
    </p:spTree>
    <p:extLst>
      <p:ext uri="{BB962C8B-B14F-4D97-AF65-F5344CB8AC3E}">
        <p14:creationId xmlns:p14="http://schemas.microsoft.com/office/powerpoint/2010/main" val="3693351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EB94F-D662-1FC3-2491-D43A356E53BE}"/>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729AA4F7-3A38-ABFF-2AE1-185CF308CEC8}"/>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29933708-C2C7-7760-08B8-24B53294DBDB}"/>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CFCF647D-BE70-6097-8E02-09F931A53CDC}"/>
              </a:ext>
            </a:extLst>
          </p:cNvPr>
          <p:cNvSpPr>
            <a:spLocks noGrp="1"/>
          </p:cNvSpPr>
          <p:nvPr>
            <p:ph type="sldNum" sz="quarter" idx="5"/>
          </p:nvPr>
        </p:nvSpPr>
        <p:spPr/>
        <p:txBody>
          <a:bodyPr/>
          <a:lstStyle/>
          <a:p>
            <a:fld id="{E1EFF5BC-0486-4FC2-A8B3-BD9E2F240B93}" type="slidenum">
              <a:rPr lang="lv-LV" smtClean="0"/>
              <a:t>23</a:t>
            </a:fld>
            <a:endParaRPr lang="lv-LV"/>
          </a:p>
        </p:txBody>
      </p:sp>
    </p:spTree>
    <p:extLst>
      <p:ext uri="{BB962C8B-B14F-4D97-AF65-F5344CB8AC3E}">
        <p14:creationId xmlns:p14="http://schemas.microsoft.com/office/powerpoint/2010/main" val="2033680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E54B0-2B95-06D0-17BA-0C2494B5D043}"/>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12E41D8-65BD-4CB6-B9C6-B009EF2444A6}"/>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7754D1FC-9389-6569-15CD-24E84F5F70E6}"/>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E6EFA41F-9469-EE68-E8A8-26DB211E1563}"/>
              </a:ext>
            </a:extLst>
          </p:cNvPr>
          <p:cNvSpPr>
            <a:spLocks noGrp="1"/>
          </p:cNvSpPr>
          <p:nvPr>
            <p:ph type="sldNum" sz="quarter" idx="5"/>
          </p:nvPr>
        </p:nvSpPr>
        <p:spPr/>
        <p:txBody>
          <a:bodyPr/>
          <a:lstStyle/>
          <a:p>
            <a:fld id="{E1EFF5BC-0486-4FC2-A8B3-BD9E2F240B93}" type="slidenum">
              <a:rPr lang="lv-LV" smtClean="0"/>
              <a:t>24</a:t>
            </a:fld>
            <a:endParaRPr lang="lv-LV"/>
          </a:p>
        </p:txBody>
      </p:sp>
    </p:spTree>
    <p:extLst>
      <p:ext uri="{BB962C8B-B14F-4D97-AF65-F5344CB8AC3E}">
        <p14:creationId xmlns:p14="http://schemas.microsoft.com/office/powerpoint/2010/main" val="237086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E1EFF5BC-0486-4FC2-A8B3-BD9E2F240B93}" type="slidenum">
              <a:rPr lang="lv-LV" smtClean="0"/>
              <a:t>46</a:t>
            </a:fld>
            <a:endParaRPr lang="lv-LV"/>
          </a:p>
        </p:txBody>
      </p:sp>
    </p:spTree>
    <p:extLst>
      <p:ext uri="{BB962C8B-B14F-4D97-AF65-F5344CB8AC3E}">
        <p14:creationId xmlns:p14="http://schemas.microsoft.com/office/powerpoint/2010/main" val="407851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E1EFF5BC-0486-4FC2-A8B3-BD9E2F240B93}" type="slidenum">
              <a:rPr lang="lv-LV" smtClean="0"/>
              <a:t>14</a:t>
            </a:fld>
            <a:endParaRPr lang="lv-LV"/>
          </a:p>
        </p:txBody>
      </p:sp>
    </p:spTree>
    <p:extLst>
      <p:ext uri="{BB962C8B-B14F-4D97-AF65-F5344CB8AC3E}">
        <p14:creationId xmlns:p14="http://schemas.microsoft.com/office/powerpoint/2010/main" val="385403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13071-383F-425D-982B-A04BA769BB3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E5F68CC2-2787-27E2-D1DA-75DB143CB5B5}"/>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95F89B7E-3C37-E762-DB92-A17A95862755}"/>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F671C238-E00D-4983-6746-B25A571A3B96}"/>
              </a:ext>
            </a:extLst>
          </p:cNvPr>
          <p:cNvSpPr>
            <a:spLocks noGrp="1"/>
          </p:cNvSpPr>
          <p:nvPr>
            <p:ph type="sldNum" sz="quarter" idx="5"/>
          </p:nvPr>
        </p:nvSpPr>
        <p:spPr/>
        <p:txBody>
          <a:bodyPr/>
          <a:lstStyle/>
          <a:p>
            <a:fld id="{E1EFF5BC-0486-4FC2-A8B3-BD9E2F240B93}" type="slidenum">
              <a:rPr lang="lv-LV" smtClean="0"/>
              <a:t>15</a:t>
            </a:fld>
            <a:endParaRPr lang="lv-LV"/>
          </a:p>
        </p:txBody>
      </p:sp>
    </p:spTree>
    <p:extLst>
      <p:ext uri="{BB962C8B-B14F-4D97-AF65-F5344CB8AC3E}">
        <p14:creationId xmlns:p14="http://schemas.microsoft.com/office/powerpoint/2010/main" val="268106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169EC-F8EE-CF8B-6093-09FA161D7304}"/>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52525AC2-28BF-5C80-B628-A607933EC155}"/>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5376124B-380E-3706-4EEE-DE7C3257A29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F1B98865-1A3E-E186-5278-778E97258141}"/>
              </a:ext>
            </a:extLst>
          </p:cNvPr>
          <p:cNvSpPr>
            <a:spLocks noGrp="1"/>
          </p:cNvSpPr>
          <p:nvPr>
            <p:ph type="sldNum" sz="quarter" idx="5"/>
          </p:nvPr>
        </p:nvSpPr>
        <p:spPr/>
        <p:txBody>
          <a:bodyPr/>
          <a:lstStyle/>
          <a:p>
            <a:fld id="{E1EFF5BC-0486-4FC2-A8B3-BD9E2F240B93}" type="slidenum">
              <a:rPr lang="lv-LV" smtClean="0"/>
              <a:t>16</a:t>
            </a:fld>
            <a:endParaRPr lang="lv-LV"/>
          </a:p>
        </p:txBody>
      </p:sp>
    </p:spTree>
    <p:extLst>
      <p:ext uri="{BB962C8B-B14F-4D97-AF65-F5344CB8AC3E}">
        <p14:creationId xmlns:p14="http://schemas.microsoft.com/office/powerpoint/2010/main" val="882712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8287C-541D-B35F-F71F-7C61B5DD3B4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0A894772-A6FD-98FC-6608-2570091A01B8}"/>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FD95D3A8-BE88-2A28-7269-A770BEA7B245}"/>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7748DA9B-B187-465F-8191-488F9E2F639C}"/>
              </a:ext>
            </a:extLst>
          </p:cNvPr>
          <p:cNvSpPr>
            <a:spLocks noGrp="1"/>
          </p:cNvSpPr>
          <p:nvPr>
            <p:ph type="sldNum" sz="quarter" idx="5"/>
          </p:nvPr>
        </p:nvSpPr>
        <p:spPr/>
        <p:txBody>
          <a:bodyPr/>
          <a:lstStyle/>
          <a:p>
            <a:fld id="{E1EFF5BC-0486-4FC2-A8B3-BD9E2F240B93}" type="slidenum">
              <a:rPr lang="lv-LV" smtClean="0"/>
              <a:t>17</a:t>
            </a:fld>
            <a:endParaRPr lang="lv-LV"/>
          </a:p>
        </p:txBody>
      </p:sp>
    </p:spTree>
    <p:extLst>
      <p:ext uri="{BB962C8B-B14F-4D97-AF65-F5344CB8AC3E}">
        <p14:creationId xmlns:p14="http://schemas.microsoft.com/office/powerpoint/2010/main" val="168598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6A9F1-8487-6A28-60E9-11EFB19F0CC3}"/>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8FBCC26D-07A6-2456-7B26-39EAD3370F27}"/>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ADF2CEB3-F01B-4AB2-8BEB-E8839A62420D}"/>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CD8F82E6-3CBD-217D-3796-0F7AE9254931}"/>
              </a:ext>
            </a:extLst>
          </p:cNvPr>
          <p:cNvSpPr>
            <a:spLocks noGrp="1"/>
          </p:cNvSpPr>
          <p:nvPr>
            <p:ph type="sldNum" sz="quarter" idx="5"/>
          </p:nvPr>
        </p:nvSpPr>
        <p:spPr/>
        <p:txBody>
          <a:bodyPr/>
          <a:lstStyle/>
          <a:p>
            <a:fld id="{E1EFF5BC-0486-4FC2-A8B3-BD9E2F240B93}" type="slidenum">
              <a:rPr lang="lv-LV" smtClean="0"/>
              <a:t>18</a:t>
            </a:fld>
            <a:endParaRPr lang="lv-LV"/>
          </a:p>
        </p:txBody>
      </p:sp>
    </p:spTree>
    <p:extLst>
      <p:ext uri="{BB962C8B-B14F-4D97-AF65-F5344CB8AC3E}">
        <p14:creationId xmlns:p14="http://schemas.microsoft.com/office/powerpoint/2010/main" val="304586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E60C-6492-D2F7-B5D8-767179FD39B6}"/>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4D341B2F-BF74-4BCE-6DCC-E731EF04515E}"/>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8F9C1501-DB05-ACA6-A18C-B6DD9AF77E60}"/>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A8A83F5-8CF3-097C-9DCA-617ED3E4A065}"/>
              </a:ext>
            </a:extLst>
          </p:cNvPr>
          <p:cNvSpPr>
            <a:spLocks noGrp="1"/>
          </p:cNvSpPr>
          <p:nvPr>
            <p:ph type="sldNum" sz="quarter" idx="5"/>
          </p:nvPr>
        </p:nvSpPr>
        <p:spPr/>
        <p:txBody>
          <a:bodyPr/>
          <a:lstStyle/>
          <a:p>
            <a:fld id="{E1EFF5BC-0486-4FC2-A8B3-BD9E2F240B93}" type="slidenum">
              <a:rPr lang="lv-LV" smtClean="0"/>
              <a:t>19</a:t>
            </a:fld>
            <a:endParaRPr lang="lv-LV"/>
          </a:p>
        </p:txBody>
      </p:sp>
    </p:spTree>
    <p:extLst>
      <p:ext uri="{BB962C8B-B14F-4D97-AF65-F5344CB8AC3E}">
        <p14:creationId xmlns:p14="http://schemas.microsoft.com/office/powerpoint/2010/main" val="60935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E0A87-06D1-3D55-673C-C7059EF9AE82}"/>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5DCBAE6-F832-27FF-08F2-5E7CF5C827B6}"/>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C9664013-5774-A4E5-A38B-104B0C4CDC59}"/>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FC9F5B81-FAE0-EE60-0767-68400FCA665C}"/>
              </a:ext>
            </a:extLst>
          </p:cNvPr>
          <p:cNvSpPr>
            <a:spLocks noGrp="1"/>
          </p:cNvSpPr>
          <p:nvPr>
            <p:ph type="sldNum" sz="quarter" idx="5"/>
          </p:nvPr>
        </p:nvSpPr>
        <p:spPr/>
        <p:txBody>
          <a:bodyPr/>
          <a:lstStyle/>
          <a:p>
            <a:fld id="{E1EFF5BC-0486-4FC2-A8B3-BD9E2F240B93}" type="slidenum">
              <a:rPr lang="lv-LV" smtClean="0"/>
              <a:t>20</a:t>
            </a:fld>
            <a:endParaRPr lang="lv-LV"/>
          </a:p>
        </p:txBody>
      </p:sp>
    </p:spTree>
    <p:extLst>
      <p:ext uri="{BB962C8B-B14F-4D97-AF65-F5344CB8AC3E}">
        <p14:creationId xmlns:p14="http://schemas.microsoft.com/office/powerpoint/2010/main" val="115664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A0E9D-6E86-A015-8063-019B130FEDBC}"/>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35E4125C-026E-AE1D-C470-AA6573762299}"/>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21A6CC3A-3321-7107-EC45-5BDB39DC64A0}"/>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F3842F11-20E6-A10B-6D8B-7853A5A098FC}"/>
              </a:ext>
            </a:extLst>
          </p:cNvPr>
          <p:cNvSpPr>
            <a:spLocks noGrp="1"/>
          </p:cNvSpPr>
          <p:nvPr>
            <p:ph type="sldNum" sz="quarter" idx="5"/>
          </p:nvPr>
        </p:nvSpPr>
        <p:spPr/>
        <p:txBody>
          <a:bodyPr/>
          <a:lstStyle/>
          <a:p>
            <a:fld id="{E1EFF5BC-0486-4FC2-A8B3-BD9E2F240B93}" type="slidenum">
              <a:rPr lang="lv-LV" smtClean="0"/>
              <a:t>21</a:t>
            </a:fld>
            <a:endParaRPr lang="lv-LV"/>
          </a:p>
        </p:txBody>
      </p:sp>
    </p:spTree>
    <p:extLst>
      <p:ext uri="{BB962C8B-B14F-4D97-AF65-F5344CB8AC3E}">
        <p14:creationId xmlns:p14="http://schemas.microsoft.com/office/powerpoint/2010/main" val="2010443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rsraksta slaids">
    <p:spTree>
      <p:nvGrpSpPr>
        <p:cNvPr id="1" name=""/>
        <p:cNvGrpSpPr/>
        <p:nvPr/>
      </p:nvGrpSpPr>
      <p:grpSpPr>
        <a:xfrm>
          <a:off x="0" y="0"/>
          <a:ext cx="0" cy="0"/>
          <a:chOff x="0" y="0"/>
          <a:chExt cx="0" cy="0"/>
        </a:xfrm>
      </p:grpSpPr>
      <p:pic>
        <p:nvPicPr>
          <p:cNvPr id="8" name="Attēls 7" descr="Attēls, kurā ir teksts, ekrānuzņēmums, dizains, fuksīns&#10;&#10;Mākslīgā intelekta ģenerēts saturs var būt nepareizs.">
            <a:extLst>
              <a:ext uri="{FF2B5EF4-FFF2-40B4-BE49-F238E27FC236}">
                <a16:creationId xmlns:a16="http://schemas.microsoft.com/office/drawing/2014/main" id="{F986CCED-260D-075E-BE18-3CDD73D9A9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047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702CE72-3737-C490-8138-66B9D62A49C6}"/>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E68D5001-F23B-3F59-4163-F6B853246E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14B798D3-1293-71FE-0094-01FC2D10B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AEC7B4D6-2847-CB91-BC13-78EF9455FBF9}"/>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6" name="Kājenes vietturis 5">
            <a:extLst>
              <a:ext uri="{FF2B5EF4-FFF2-40B4-BE49-F238E27FC236}">
                <a16:creationId xmlns:a16="http://schemas.microsoft.com/office/drawing/2014/main" id="{8D50CBB3-152D-0420-8107-5F6594858ACA}"/>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8D1E74E4-3ED7-45FC-FC36-FABA78983819}"/>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251708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BC0443A-26AB-659D-C9C6-9E2A1F5364D8}"/>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AEE7C06A-F37A-76DA-5A15-ACA1328DE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63E87B1E-D9A0-1207-F8A5-D6DF29D9B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0ADBD7BD-AD38-6A1B-BFE4-80E6C1D3EAB5}"/>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6" name="Kājenes vietturis 5">
            <a:extLst>
              <a:ext uri="{FF2B5EF4-FFF2-40B4-BE49-F238E27FC236}">
                <a16:creationId xmlns:a16="http://schemas.microsoft.com/office/drawing/2014/main" id="{3A624CD5-74A7-485C-148B-4298D0D4A23F}"/>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F723F2D8-65B0-F2ED-EF7E-C242041A2840}"/>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220720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D23C0A2-A084-50EF-0491-706731ADE4A5}"/>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C01714A5-168A-0311-6CFF-04762838AFC5}"/>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638BFBD8-A325-720B-E703-352D520D28CF}"/>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5" name="Kājenes vietturis 4">
            <a:extLst>
              <a:ext uri="{FF2B5EF4-FFF2-40B4-BE49-F238E27FC236}">
                <a16:creationId xmlns:a16="http://schemas.microsoft.com/office/drawing/2014/main" id="{171928F5-98C1-1449-5EDB-4E795285869D}"/>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A388F639-156C-AE1D-31C5-3AFE2FD9D9A1}"/>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267401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17F179C6-319C-7257-B159-1767F7BDDBB0}"/>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D34DEB0A-AC20-8685-452F-F427E412258C}"/>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51D9102C-B84B-3F52-826E-FD131BF2BA59}"/>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5" name="Kājenes vietturis 4">
            <a:extLst>
              <a:ext uri="{FF2B5EF4-FFF2-40B4-BE49-F238E27FC236}">
                <a16:creationId xmlns:a16="http://schemas.microsoft.com/office/drawing/2014/main" id="{FA16115B-BBAC-FABE-960B-37688FFCF411}"/>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59D3A9F6-2B4B-096C-5CA4-FB11EE616C96}"/>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77366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Virsraksta slaids">
    <p:spTree>
      <p:nvGrpSpPr>
        <p:cNvPr id="1" name=""/>
        <p:cNvGrpSpPr/>
        <p:nvPr/>
      </p:nvGrpSpPr>
      <p:grpSpPr>
        <a:xfrm>
          <a:off x="0" y="0"/>
          <a:ext cx="0" cy="0"/>
          <a:chOff x="0" y="0"/>
          <a:chExt cx="0" cy="0"/>
        </a:xfrm>
      </p:grpSpPr>
      <p:pic>
        <p:nvPicPr>
          <p:cNvPr id="8" name="Attēls 7">
            <a:extLst>
              <a:ext uri="{FF2B5EF4-FFF2-40B4-BE49-F238E27FC236}">
                <a16:creationId xmlns:a16="http://schemas.microsoft.com/office/drawing/2014/main" id="{F986CCED-260D-075E-BE18-3CDD73D9A9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9782D19-9E6A-29F3-9E06-42CAE05E3926}"/>
              </a:ext>
            </a:extLst>
          </p:cNvPr>
          <p:cNvSpPr txBox="1"/>
          <p:nvPr userDrawn="1"/>
        </p:nvSpPr>
        <p:spPr>
          <a:xfrm>
            <a:off x="11289322" y="6277707"/>
            <a:ext cx="539262" cy="307777"/>
          </a:xfrm>
          <a:prstGeom prst="rect">
            <a:avLst/>
          </a:prstGeom>
          <a:noFill/>
        </p:spPr>
        <p:txBody>
          <a:bodyPr wrap="square" rtlCol="0">
            <a:spAutoFit/>
          </a:bodyPr>
          <a:lstStyle/>
          <a:p>
            <a:pPr algn="r"/>
            <a:fld id="{FC8BB55D-FF94-41AE-BBC7-48CBFCC8C8B8}" type="slidenum">
              <a:rPr lang="lv-LV" sz="1400" smtClean="0">
                <a:solidFill>
                  <a:srgbClr val="BB227E"/>
                </a:solidFill>
                <a:latin typeface="Arial" panose="020B0604020202020204" pitchFamily="34" charset="0"/>
                <a:cs typeface="Arial" panose="020B0604020202020204" pitchFamily="34" charset="0"/>
              </a:rPr>
              <a:pPr algn="r"/>
              <a:t>‹#›</a:t>
            </a:fld>
            <a:endParaRPr lang="lv-LV" sz="1400" dirty="0">
              <a:solidFill>
                <a:srgbClr val="BB22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64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Virsraksta slaids">
    <p:spTree>
      <p:nvGrpSpPr>
        <p:cNvPr id="1" name=""/>
        <p:cNvGrpSpPr/>
        <p:nvPr/>
      </p:nvGrpSpPr>
      <p:grpSpPr>
        <a:xfrm>
          <a:off x="0" y="0"/>
          <a:ext cx="0" cy="0"/>
          <a:chOff x="0" y="0"/>
          <a:chExt cx="0" cy="0"/>
        </a:xfrm>
      </p:grpSpPr>
      <p:pic>
        <p:nvPicPr>
          <p:cNvPr id="8" name="Attēls 7">
            <a:extLst>
              <a:ext uri="{FF2B5EF4-FFF2-40B4-BE49-F238E27FC236}">
                <a16:creationId xmlns:a16="http://schemas.microsoft.com/office/drawing/2014/main" id="{F986CCED-260D-075E-BE18-3CDD73D9A9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9782D19-9E6A-29F3-9E06-42CAE05E3926}"/>
              </a:ext>
            </a:extLst>
          </p:cNvPr>
          <p:cNvSpPr txBox="1"/>
          <p:nvPr userDrawn="1"/>
        </p:nvSpPr>
        <p:spPr>
          <a:xfrm>
            <a:off x="11289322" y="6277707"/>
            <a:ext cx="539262" cy="307777"/>
          </a:xfrm>
          <a:prstGeom prst="rect">
            <a:avLst/>
          </a:prstGeom>
          <a:noFill/>
        </p:spPr>
        <p:txBody>
          <a:bodyPr wrap="square" rtlCol="0">
            <a:spAutoFit/>
          </a:bodyPr>
          <a:lstStyle/>
          <a:p>
            <a:pPr algn="r"/>
            <a:fld id="{FC8BB55D-FF94-41AE-BBC7-48CBFCC8C8B8}" type="slidenum">
              <a:rPr lang="lv-LV" sz="1400" smtClean="0">
                <a:solidFill>
                  <a:srgbClr val="BB227E"/>
                </a:solidFill>
                <a:latin typeface="Arial" panose="020B0604020202020204" pitchFamily="34" charset="0"/>
                <a:cs typeface="Arial" panose="020B0604020202020204" pitchFamily="34" charset="0"/>
              </a:rPr>
              <a:pPr algn="r"/>
              <a:t>‹#›</a:t>
            </a:fld>
            <a:endParaRPr lang="lv-LV" sz="1400" dirty="0">
              <a:solidFill>
                <a:srgbClr val="BB22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097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42DA8EA-9B68-1621-9161-9D014FA89AC1}"/>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B87EA3C4-01CB-612C-051B-16BA1E8BB915}"/>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A4EF5E78-5353-4CCE-6F29-C3AA2014A6BE}"/>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5" name="Kājenes vietturis 4">
            <a:extLst>
              <a:ext uri="{FF2B5EF4-FFF2-40B4-BE49-F238E27FC236}">
                <a16:creationId xmlns:a16="http://schemas.microsoft.com/office/drawing/2014/main" id="{64B0C46B-64AC-AD16-467B-3FCE4E8FD6E3}"/>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6F313100-54E2-6B78-42A8-ACB92B57CAE0}"/>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56695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C5470A3-A534-1EF7-4F0B-5E6F754378C4}"/>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363E726F-D65F-A684-F943-6B41AD21CD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BB351CD0-B0D8-93E8-88D6-75D5AE101D33}"/>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5" name="Kājenes vietturis 4">
            <a:extLst>
              <a:ext uri="{FF2B5EF4-FFF2-40B4-BE49-F238E27FC236}">
                <a16:creationId xmlns:a16="http://schemas.microsoft.com/office/drawing/2014/main" id="{E6D5B41E-6532-3921-4CC2-6BA31BBCE7AA}"/>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C32308CD-6660-F954-4368-212BA104F053}"/>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179920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B96DB31-71AF-1921-5C0F-CB2C7DDFD5CE}"/>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8A4025CE-9852-D7BF-66FE-2FA233D0F55B}"/>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4FEEEA0F-69A2-A5A2-673C-1E6B19B8F616}"/>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B85B47B1-D64C-B768-44A1-188EBF5821CE}"/>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6" name="Kājenes vietturis 5">
            <a:extLst>
              <a:ext uri="{FF2B5EF4-FFF2-40B4-BE49-F238E27FC236}">
                <a16:creationId xmlns:a16="http://schemas.microsoft.com/office/drawing/2014/main" id="{A65B670E-0E5F-F3A5-5392-5B13A1B8E49D}"/>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F9835B5A-3834-0EB1-6CED-9D696168326C}"/>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200242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AB33017-A586-0C29-B988-0975BC675118}"/>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ECA8B87D-7A10-32FE-D7ED-18BFAFB23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3ECE036B-FCC4-1E88-502E-ED74ACD1D679}"/>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9DD8719F-6F69-B151-BAB8-E87578ACE9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441536E0-50C1-6DBF-7FDF-CB00EC83EA90}"/>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1E94D39A-55F3-E65A-EBF2-10BCD3C7CD51}"/>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8" name="Kājenes vietturis 7">
            <a:extLst>
              <a:ext uri="{FF2B5EF4-FFF2-40B4-BE49-F238E27FC236}">
                <a16:creationId xmlns:a16="http://schemas.microsoft.com/office/drawing/2014/main" id="{7C3EB1AE-060E-E5F4-83C4-C1A2F8102B17}"/>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DF128CBA-1BE6-1D02-183F-BA4A14CEEBD8}"/>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186859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51D54F0-EA22-44B4-4375-99857B039F82}"/>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AA312AB5-C90C-0635-2DC9-44B7C7B3914E}"/>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4" name="Kājenes vietturis 3">
            <a:extLst>
              <a:ext uri="{FF2B5EF4-FFF2-40B4-BE49-F238E27FC236}">
                <a16:creationId xmlns:a16="http://schemas.microsoft.com/office/drawing/2014/main" id="{81B999E8-7291-A43A-0676-8936B1712358}"/>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A9E28FDF-929E-0181-94B0-E1C8BD5305C9}"/>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7572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F8D5DD42-843D-8E98-877C-56509EFBAB26}"/>
              </a:ext>
            </a:extLst>
          </p:cNvPr>
          <p:cNvSpPr>
            <a:spLocks noGrp="1"/>
          </p:cNvSpPr>
          <p:nvPr>
            <p:ph type="dt" sz="half" idx="10"/>
          </p:nvPr>
        </p:nvSpPr>
        <p:spPr/>
        <p:txBody>
          <a:bodyPr/>
          <a:lstStyle/>
          <a:p>
            <a:fld id="{4ADCCCFF-CA20-4362-91B8-3E7F7163D9F5}" type="datetimeFigureOut">
              <a:rPr lang="lv-LV" smtClean="0"/>
              <a:t>23.01.2026</a:t>
            </a:fld>
            <a:endParaRPr lang="lv-LV"/>
          </a:p>
        </p:txBody>
      </p:sp>
      <p:sp>
        <p:nvSpPr>
          <p:cNvPr id="3" name="Kājenes vietturis 2">
            <a:extLst>
              <a:ext uri="{FF2B5EF4-FFF2-40B4-BE49-F238E27FC236}">
                <a16:creationId xmlns:a16="http://schemas.microsoft.com/office/drawing/2014/main" id="{B7E36A9E-6C0E-68D9-6C26-10C344C8E907}"/>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2F861086-6C02-4255-F98B-E113445B9152}"/>
              </a:ext>
            </a:extLst>
          </p:cNvPr>
          <p:cNvSpPr>
            <a:spLocks noGrp="1"/>
          </p:cNvSpPr>
          <p:nvPr>
            <p:ph type="sldNum" sz="quarter" idx="12"/>
          </p:nvPr>
        </p:nvSpPr>
        <p:spPr/>
        <p:txBody>
          <a:bodyPr/>
          <a:lstStyle/>
          <a:p>
            <a:fld id="{B8780C3A-B223-4C86-B10C-DBD4DD9B9056}" type="slidenum">
              <a:rPr lang="lv-LV" smtClean="0"/>
              <a:t>‹#›</a:t>
            </a:fld>
            <a:endParaRPr lang="lv-LV"/>
          </a:p>
        </p:txBody>
      </p:sp>
    </p:spTree>
    <p:extLst>
      <p:ext uri="{BB962C8B-B14F-4D97-AF65-F5344CB8AC3E}">
        <p14:creationId xmlns:p14="http://schemas.microsoft.com/office/powerpoint/2010/main" val="142863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60650DC6-A643-7242-AD09-4CF6435A96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BBDC68E9-8E77-130F-FAD0-B358A3383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C80B522D-92C4-566C-A339-5446CD62BF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DCCCFF-CA20-4362-91B8-3E7F7163D9F5}" type="datetimeFigureOut">
              <a:rPr lang="lv-LV" smtClean="0"/>
              <a:t>23.01.2026</a:t>
            </a:fld>
            <a:endParaRPr lang="lv-LV"/>
          </a:p>
        </p:txBody>
      </p:sp>
      <p:sp>
        <p:nvSpPr>
          <p:cNvPr id="5" name="Kājenes vietturis 4">
            <a:extLst>
              <a:ext uri="{FF2B5EF4-FFF2-40B4-BE49-F238E27FC236}">
                <a16:creationId xmlns:a16="http://schemas.microsoft.com/office/drawing/2014/main" id="{8A4E1CB1-024E-407C-7C00-8EEFEF8E96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v-LV"/>
          </a:p>
        </p:txBody>
      </p:sp>
      <p:sp>
        <p:nvSpPr>
          <p:cNvPr id="6" name="Slaida numura vietturis 5">
            <a:extLst>
              <a:ext uri="{FF2B5EF4-FFF2-40B4-BE49-F238E27FC236}">
                <a16:creationId xmlns:a16="http://schemas.microsoft.com/office/drawing/2014/main" id="{9D029CFC-AAFB-9A30-352C-0FD37F260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780C3A-B223-4C86-B10C-DBD4DD9B9056}" type="slidenum">
              <a:rPr lang="lv-LV" smtClean="0"/>
              <a:t>‹#›</a:t>
            </a:fld>
            <a:endParaRPr lang="lv-LV"/>
          </a:p>
        </p:txBody>
      </p:sp>
    </p:spTree>
    <p:extLst>
      <p:ext uri="{BB962C8B-B14F-4D97-AF65-F5344CB8AC3E}">
        <p14:creationId xmlns:p14="http://schemas.microsoft.com/office/powerpoint/2010/main" val="27247482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vkckalkulators.ta.gov.lv/"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ta.gov.lv/" TargetMode="Externa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hyperlink" Target="https://www.google.com/maps/search/?api=1&amp;query=56.95711062507426,24.109228020614673" TargetMode="Externa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s://www.ta.gov.lv/lv/iestades-kontakti" TargetMode="External"/><Relationship Id="rId5" Type="http://schemas.openxmlformats.org/officeDocument/2006/relationships/hyperlink" Target="mailto:pasts@jpa.gov.lv" TargetMode="External"/><Relationship Id="rId4" Type="http://schemas.openxmlformats.org/officeDocument/2006/relationships/hyperlink" Target="https://latvija.gov.lv/KDV/Write/NewMessage?address=_DEFAULT@9000167231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delfi.lv/calis/enciklopedija/laulibu-terapeiti-atklaj-izplatitakos-iemeslus-kapec-viriesi-nolemj-skirties.d?id=51030461"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www.youtube.com/watch?v=8VosV7q3UIQ" TargetMode="External"/><Relationship Id="rId1" Type="http://schemas.openxmlformats.org/officeDocument/2006/relationships/slideLayout" Target="../slideLayouts/slideLayout2.xml"/><Relationship Id="rId5" Type="http://schemas.openxmlformats.org/officeDocument/2006/relationships/hyperlink" Target="https://www.youtube.com/watch?v=-Xdl3jnmWy4" TargetMode="External"/><Relationship Id="rId4" Type="http://schemas.openxmlformats.org/officeDocument/2006/relationships/hyperlink" Target="https://pixabay.com/en/demonstration-projector-76786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www.youtube.com/watch?v=8VosV7q3UIQ" TargetMode="External"/><Relationship Id="rId1" Type="http://schemas.openxmlformats.org/officeDocument/2006/relationships/slideLayout" Target="../slideLayouts/slideLayout2.xml"/><Relationship Id="rId4" Type="http://schemas.openxmlformats.org/officeDocument/2006/relationships/hyperlink" Target="https://www.piqsels.com/lt/search?q=klausima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klexikon.zum.de/wiki/Telefon" TargetMode="External"/><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mailto:pasts@ta.gov.lv"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1DD7-335F-C8DF-D159-9B30E99AB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139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47781-BCEC-D98C-6B03-4469A12BA72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C4A2EA1-2B19-DEC4-FE30-19E64C0A29D5}"/>
              </a:ext>
            </a:extLst>
          </p:cNvPr>
          <p:cNvSpPr txBox="1"/>
          <p:nvPr/>
        </p:nvSpPr>
        <p:spPr>
          <a:xfrm>
            <a:off x="2320413" y="1858297"/>
            <a:ext cx="7727041" cy="369332"/>
          </a:xfrm>
          <a:prstGeom prst="rect">
            <a:avLst/>
          </a:prstGeom>
          <a:noFill/>
        </p:spPr>
        <p:txBody>
          <a:bodyPr wrap="square" rtlCol="0">
            <a:spAutoFit/>
          </a:bodyPr>
          <a:lstStyle/>
          <a:p>
            <a:pPr>
              <a:buClr>
                <a:srgbClr val="BB227E"/>
              </a:buClr>
            </a:pPr>
            <a:r>
              <a:rPr lang="lv-LV" dirty="0">
                <a:solidFill>
                  <a:prstClr val="white"/>
                </a:solidFill>
              </a:rPr>
              <a:t>magi vai vidēja smaguma miesas bojājumi</a:t>
            </a:r>
            <a:endParaRPr lang="lv-LV" dirty="0"/>
          </a:p>
        </p:txBody>
      </p:sp>
      <p:sp>
        <p:nvSpPr>
          <p:cNvPr id="2" name="TextBox 1">
            <a:extLst>
              <a:ext uri="{FF2B5EF4-FFF2-40B4-BE49-F238E27FC236}">
                <a16:creationId xmlns:a16="http://schemas.microsoft.com/office/drawing/2014/main" id="{8059C989-5AF6-E48E-2D26-9C1990EAAD48}"/>
              </a:ext>
            </a:extLst>
          </p:cNvPr>
          <p:cNvSpPr txBox="1"/>
          <p:nvPr/>
        </p:nvSpPr>
        <p:spPr>
          <a:xfrm>
            <a:off x="1236809" y="566722"/>
            <a:ext cx="908145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cs typeface="Arial" panose="020B0604020202020204" pitchFamily="34" charset="0"/>
              </a:rPr>
              <a:t>PROJEKTS «PIEEJA TIESISKUMAM»</a:t>
            </a:r>
          </a:p>
        </p:txBody>
      </p:sp>
      <p:sp>
        <p:nvSpPr>
          <p:cNvPr id="4" name="TextBox 3">
            <a:extLst>
              <a:ext uri="{FF2B5EF4-FFF2-40B4-BE49-F238E27FC236}">
                <a16:creationId xmlns:a16="http://schemas.microsoft.com/office/drawing/2014/main" id="{7AD1900F-A3EA-BD09-5C20-A45F1C18CD5D}"/>
              </a:ext>
            </a:extLst>
          </p:cNvPr>
          <p:cNvSpPr txBox="1"/>
          <p:nvPr/>
        </p:nvSpPr>
        <p:spPr>
          <a:xfrm>
            <a:off x="943125" y="1204221"/>
            <a:ext cx="9668820" cy="1015663"/>
          </a:xfrm>
          <a:prstGeom prst="rect">
            <a:avLst/>
          </a:prstGeom>
          <a:noFill/>
        </p:spPr>
        <p:txBody>
          <a:bodyPr wrap="square">
            <a:spAutoFit/>
          </a:bodyPr>
          <a:lstStyle/>
          <a:p>
            <a:pPr algn="ctr"/>
            <a:r>
              <a:rPr lang="lv-LV" sz="2000" dirty="0">
                <a:solidFill>
                  <a:srgbClr val="9B0456"/>
                </a:solidFill>
                <a:highlight>
                  <a:srgbClr val="FFFFFF"/>
                </a:highlight>
                <a:latin typeface="Arial" panose="020B0604020202020204" pitchFamily="34" charset="0"/>
                <a:cs typeface="Arial" panose="020B0604020202020204" pitchFamily="34" charset="0"/>
              </a:rPr>
              <a:t>(Valsts nodrošinātās sākotnējās juridiskās palīdzības un </a:t>
            </a:r>
            <a:r>
              <a:rPr lang="lv-LV" sz="2000" dirty="0" err="1">
                <a:solidFill>
                  <a:srgbClr val="9B0456"/>
                </a:solidFill>
                <a:highlight>
                  <a:srgbClr val="FFFFFF"/>
                </a:highlight>
                <a:latin typeface="Arial" panose="020B0604020202020204" pitchFamily="34" charset="0"/>
                <a:cs typeface="Arial" panose="020B0604020202020204" pitchFamily="34" charset="0"/>
              </a:rPr>
              <a:t>mediācijas</a:t>
            </a:r>
            <a:r>
              <a:rPr lang="lv-LV" sz="2000" dirty="0">
                <a:solidFill>
                  <a:srgbClr val="9B0456"/>
                </a:solidFill>
                <a:highlight>
                  <a:srgbClr val="FFFFFF"/>
                </a:highlight>
                <a:latin typeface="Arial" panose="020B0604020202020204" pitchFamily="34" charset="0"/>
                <a:cs typeface="Arial" panose="020B0604020202020204" pitchFamily="34" charset="0"/>
              </a:rPr>
              <a:t> integrēšanas valsts nodrošinātās juridiskās palīdzības sistēmā modeļu izstrāde un pilotprojektu īstenošana)</a:t>
            </a:r>
            <a:endParaRPr lang="lv-LV" sz="2000" dirty="0">
              <a:solidFill>
                <a:srgbClr val="9B0456"/>
              </a:solidFill>
              <a:latin typeface="Arial" panose="020B0604020202020204" pitchFamily="34" charset="0"/>
              <a:cs typeface="Arial" panose="020B0604020202020204" pitchFamily="34" charset="0"/>
            </a:endParaRPr>
          </a:p>
        </p:txBody>
      </p:sp>
      <p:pic>
        <p:nvPicPr>
          <p:cNvPr id="3" name="Attēls 2">
            <a:extLst>
              <a:ext uri="{FF2B5EF4-FFF2-40B4-BE49-F238E27FC236}">
                <a16:creationId xmlns:a16="http://schemas.microsoft.com/office/drawing/2014/main" id="{1ADCE6F1-1857-8BE4-47FE-92714A19D54E}"/>
              </a:ext>
            </a:extLst>
          </p:cNvPr>
          <p:cNvPicPr>
            <a:picLocks noChangeAspect="1"/>
          </p:cNvPicPr>
          <p:nvPr/>
        </p:nvPicPr>
        <p:blipFill>
          <a:blip r:embed="rId2"/>
          <a:stretch>
            <a:fillRect/>
          </a:stretch>
        </p:blipFill>
        <p:spPr>
          <a:xfrm>
            <a:off x="943125" y="2854597"/>
            <a:ext cx="853869" cy="720303"/>
          </a:xfrm>
          <a:prstGeom prst="rect">
            <a:avLst/>
          </a:prstGeom>
        </p:spPr>
      </p:pic>
      <p:pic>
        <p:nvPicPr>
          <p:cNvPr id="7" name="Attēls 6">
            <a:extLst>
              <a:ext uri="{FF2B5EF4-FFF2-40B4-BE49-F238E27FC236}">
                <a16:creationId xmlns:a16="http://schemas.microsoft.com/office/drawing/2014/main" id="{5FB5134D-ECA6-B676-03A9-B6FC4A76B340}"/>
              </a:ext>
            </a:extLst>
          </p:cNvPr>
          <p:cNvPicPr>
            <a:picLocks noChangeAspect="1"/>
          </p:cNvPicPr>
          <p:nvPr/>
        </p:nvPicPr>
        <p:blipFill>
          <a:blip r:embed="rId3"/>
          <a:stretch>
            <a:fillRect/>
          </a:stretch>
        </p:blipFill>
        <p:spPr>
          <a:xfrm>
            <a:off x="792051" y="4065170"/>
            <a:ext cx="1187825" cy="817102"/>
          </a:xfrm>
          <a:prstGeom prst="rect">
            <a:avLst/>
          </a:prstGeom>
        </p:spPr>
      </p:pic>
      <p:sp>
        <p:nvSpPr>
          <p:cNvPr id="11" name="TextBox 10">
            <a:extLst>
              <a:ext uri="{FF2B5EF4-FFF2-40B4-BE49-F238E27FC236}">
                <a16:creationId xmlns:a16="http://schemas.microsoft.com/office/drawing/2014/main" id="{4A93FEE3-8F38-69B3-B8BB-202F750EE402}"/>
              </a:ext>
            </a:extLst>
          </p:cNvPr>
          <p:cNvSpPr txBox="1"/>
          <p:nvPr/>
        </p:nvSpPr>
        <p:spPr>
          <a:xfrm>
            <a:off x="2201021" y="2994495"/>
            <a:ext cx="7588064" cy="707886"/>
          </a:xfrm>
          <a:prstGeom prst="rect">
            <a:avLst/>
          </a:prstGeom>
          <a:noFill/>
        </p:spPr>
        <p:txBody>
          <a:bodyPr wrap="square">
            <a:spAutoFit/>
          </a:bodyPr>
          <a:lstStyle/>
          <a:p>
            <a:r>
              <a:rPr lang="lv-LV" sz="2000" kern="0" dirty="0">
                <a:effectLst/>
                <a:latin typeface="Arial" panose="020B0604020202020204" pitchFamily="34" charset="0"/>
                <a:ea typeface="Times New Roman" panose="02020603050405020304" pitchFamily="18" charset="0"/>
                <a:cs typeface="Arial" panose="020B0604020202020204" pitchFamily="34" charset="0"/>
              </a:rPr>
              <a:t>Izstrādāts</a:t>
            </a:r>
            <a:r>
              <a:rPr lang="lv-LV" sz="2000" kern="0" dirty="0">
                <a:latin typeface="Arial" panose="020B0604020202020204" pitchFamily="34" charset="0"/>
                <a:ea typeface="Times New Roman" panose="02020603050405020304" pitchFamily="18" charset="0"/>
                <a:cs typeface="Arial" panose="020B0604020202020204" pitchFamily="34" charset="0"/>
              </a:rPr>
              <a:t> v</a:t>
            </a:r>
            <a:r>
              <a:rPr lang="lv-LV" sz="2000" kern="0" dirty="0">
                <a:effectLst/>
                <a:latin typeface="Arial" panose="020B0604020202020204" pitchFamily="34" charset="0"/>
                <a:ea typeface="Times New Roman" panose="02020603050405020304" pitchFamily="18" charset="0"/>
                <a:cs typeface="Arial" panose="020B0604020202020204" pitchFamily="34" charset="0"/>
              </a:rPr>
              <a:t>alsts nodrošinātās sākotnējās juridiskās palīdzības modelis un īstenots izmēģinājuma pilotprojektā.</a:t>
            </a:r>
            <a:endParaRPr lang="lv-LV"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72EA186-FD8C-E2F9-EAAC-AFA5BF278C23}"/>
              </a:ext>
            </a:extLst>
          </p:cNvPr>
          <p:cNvSpPr txBox="1"/>
          <p:nvPr/>
        </p:nvSpPr>
        <p:spPr>
          <a:xfrm>
            <a:off x="2201020" y="4235941"/>
            <a:ext cx="7945869" cy="707886"/>
          </a:xfrm>
          <a:prstGeom prst="rect">
            <a:avLst/>
          </a:prstGeom>
          <a:noFill/>
        </p:spPr>
        <p:txBody>
          <a:bodyPr wrap="square">
            <a:spAutoFit/>
          </a:bodyPr>
          <a:lstStyle/>
          <a:p>
            <a:pPr algn="just"/>
            <a:r>
              <a:rPr lang="lv-LV" sz="2000" kern="0" dirty="0">
                <a:effectLst/>
                <a:latin typeface="Arial" panose="020B0604020202020204" pitchFamily="34" charset="0"/>
                <a:ea typeface="Times New Roman" panose="02020603050405020304" pitchFamily="18" charset="0"/>
                <a:cs typeface="Arial" panose="020B0604020202020204" pitchFamily="34" charset="0"/>
              </a:rPr>
              <a:t>Izstrādāts </a:t>
            </a:r>
            <a:r>
              <a:rPr lang="lv-LV" sz="2000" kern="0" dirty="0" err="1">
                <a:latin typeface="Arial" panose="020B0604020202020204" pitchFamily="34" charset="0"/>
                <a:ea typeface="Times New Roman" panose="02020603050405020304" pitchFamily="18" charset="0"/>
                <a:cs typeface="Arial" panose="020B0604020202020204" pitchFamily="34" charset="0"/>
              </a:rPr>
              <a:t>m</a:t>
            </a:r>
            <a:r>
              <a:rPr lang="lv-LV" sz="2000" kern="0" dirty="0" err="1">
                <a:effectLst/>
                <a:latin typeface="Arial" panose="020B0604020202020204" pitchFamily="34" charset="0"/>
                <a:ea typeface="Times New Roman" panose="02020603050405020304" pitchFamily="18" charset="0"/>
                <a:cs typeface="Arial" panose="020B0604020202020204" pitchFamily="34" charset="0"/>
              </a:rPr>
              <a:t>ediācijas</a:t>
            </a:r>
            <a:r>
              <a:rPr lang="lv-LV" sz="2000" kern="0" dirty="0">
                <a:effectLst/>
                <a:latin typeface="Arial" panose="020B0604020202020204" pitchFamily="34" charset="0"/>
                <a:ea typeface="Times New Roman" panose="02020603050405020304" pitchFamily="18" charset="0"/>
                <a:cs typeface="Arial" panose="020B0604020202020204" pitchFamily="34" charset="0"/>
              </a:rPr>
              <a:t> integrēšanas valsts nodrošinātās juridiskās palīdzības sistēmā modelis un īstenots izmēģinājuma pilotprojektā. </a:t>
            </a:r>
            <a:endParaRPr lang="lv-LV"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066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8051-9CB9-5F52-2B09-0BDCB6D94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3C42D6-120E-0CC0-61C0-202B57E39AA8}"/>
              </a:ext>
            </a:extLst>
          </p:cNvPr>
          <p:cNvSpPr txBox="1"/>
          <p:nvPr/>
        </p:nvSpPr>
        <p:spPr>
          <a:xfrm>
            <a:off x="520598" y="3010986"/>
            <a:ext cx="7729479" cy="1569660"/>
          </a:xfrm>
          <a:prstGeom prst="rect">
            <a:avLst/>
          </a:prstGeom>
          <a:noFill/>
        </p:spPr>
        <p:txBody>
          <a:bodyPr wrap="square" rtlCol="0">
            <a:spAutoFit/>
          </a:bodyPr>
          <a:lstStyle/>
          <a:p>
            <a:r>
              <a:rPr lang="lv-LV" sz="4800" b="1" dirty="0">
                <a:solidFill>
                  <a:schemeClr val="bg2">
                    <a:lumMod val="10000"/>
                  </a:schemeClr>
                </a:solidFill>
                <a:latin typeface="Arial Nova Cond" panose="020B0506020202020204" pitchFamily="34" charset="0"/>
                <a:cs typeface="Arial" panose="020B0604020202020204" pitchFamily="34" charset="0"/>
              </a:rPr>
              <a:t>PALDIES</a:t>
            </a:r>
          </a:p>
          <a:p>
            <a:r>
              <a:rPr lang="lv-LV" sz="4800" b="1" dirty="0">
                <a:solidFill>
                  <a:srgbClr val="990066"/>
                </a:solidFill>
                <a:latin typeface="Arial Nova Cond" panose="020B0506020202020204" pitchFamily="34" charset="0"/>
                <a:cs typeface="Arial" panose="020B0604020202020204" pitchFamily="34" charset="0"/>
              </a:rPr>
              <a:t>PAR UZMANĪBU!</a:t>
            </a:r>
          </a:p>
        </p:txBody>
      </p:sp>
    </p:spTree>
    <p:extLst>
      <p:ext uri="{BB962C8B-B14F-4D97-AF65-F5344CB8AC3E}">
        <p14:creationId xmlns:p14="http://schemas.microsoft.com/office/powerpoint/2010/main" val="1843968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28D69B-A890-3550-845B-CB9118E639B0}"/>
              </a:ext>
            </a:extLst>
          </p:cNvPr>
          <p:cNvSpPr txBox="1"/>
          <p:nvPr/>
        </p:nvSpPr>
        <p:spPr>
          <a:xfrm>
            <a:off x="4178709" y="2210074"/>
            <a:ext cx="3834582" cy="461665"/>
          </a:xfrm>
          <a:prstGeom prst="rect">
            <a:avLst/>
          </a:prstGeom>
          <a:noFill/>
        </p:spPr>
        <p:txBody>
          <a:bodyPr wrap="square">
            <a:spAutoFit/>
          </a:bodyPr>
          <a:lstStyle/>
          <a:p>
            <a:r>
              <a:rPr lang="lv-LV" sz="2400" dirty="0">
                <a:latin typeface="Arial" panose="020B0604020202020204" pitchFamily="34" charset="0"/>
                <a:cs typeface="Arial" panose="020B0604020202020204" pitchFamily="34" charset="0"/>
              </a:rPr>
              <a:t>TIEŠSAISTES APTAUJA</a:t>
            </a:r>
          </a:p>
        </p:txBody>
      </p:sp>
      <p:pic>
        <p:nvPicPr>
          <p:cNvPr id="4" name="Picture 3">
            <a:extLst>
              <a:ext uri="{FF2B5EF4-FFF2-40B4-BE49-F238E27FC236}">
                <a16:creationId xmlns:a16="http://schemas.microsoft.com/office/drawing/2014/main" id="{1071CE43-6454-6C2F-EF15-1011EED3A701}"/>
              </a:ext>
            </a:extLst>
          </p:cNvPr>
          <p:cNvPicPr>
            <a:picLocks noChangeAspect="1"/>
          </p:cNvPicPr>
          <p:nvPr/>
        </p:nvPicPr>
        <p:blipFill>
          <a:blip r:embed="rId2">
            <a:extLst>
              <a:ext uri="{28A0092B-C50C-407E-A947-70E740481C1C}">
                <a14:useLocalDpi xmlns:a14="http://schemas.microsoft.com/office/drawing/2010/main" val="0"/>
              </a:ext>
            </a:extLst>
          </a:blip>
          <a:srcRect t="15600"/>
          <a:stretch>
            <a:fillRect/>
          </a:stretch>
        </p:blipFill>
        <p:spPr>
          <a:xfrm>
            <a:off x="1425678" y="2778820"/>
            <a:ext cx="9242322" cy="2946324"/>
          </a:xfrm>
          <a:prstGeom prst="rect">
            <a:avLst/>
          </a:prstGeom>
        </p:spPr>
      </p:pic>
      <p:sp>
        <p:nvSpPr>
          <p:cNvPr id="6" name="TextBox 5">
            <a:extLst>
              <a:ext uri="{FF2B5EF4-FFF2-40B4-BE49-F238E27FC236}">
                <a16:creationId xmlns:a16="http://schemas.microsoft.com/office/drawing/2014/main" id="{EE0CDDE2-7E86-30D9-56C1-0A8D141E0C3B}"/>
              </a:ext>
            </a:extLst>
          </p:cNvPr>
          <p:cNvSpPr txBox="1"/>
          <p:nvPr/>
        </p:nvSpPr>
        <p:spPr>
          <a:xfrm>
            <a:off x="1138610" y="271082"/>
            <a:ext cx="9529390" cy="1938992"/>
          </a:xfrm>
          <a:prstGeom prst="rect">
            <a:avLst/>
          </a:prstGeom>
          <a:noFill/>
        </p:spPr>
        <p:txBody>
          <a:bodyPr wrap="square">
            <a:spAutoFit/>
          </a:bodyPr>
          <a:lstStyle/>
          <a:p>
            <a:pPr algn="ctr"/>
            <a:r>
              <a:rPr lang="lv-LV" sz="4000" b="1" dirty="0">
                <a:latin typeface="Arial Nova Cond" panose="020B0506020202020204" pitchFamily="34" charset="0"/>
                <a:cs typeface="Arial" panose="020B0604020202020204" pitchFamily="34" charset="0"/>
              </a:rPr>
              <a:t>VALSTS NODROŠINĀTĀ JURIDISKĀ PALĪDZĪBA UN </a:t>
            </a:r>
            <a:r>
              <a:rPr lang="lv-LV" sz="4000" b="1" dirty="0">
                <a:solidFill>
                  <a:srgbClr val="990066"/>
                </a:solidFill>
                <a:latin typeface="Arial Nova Cond" panose="020B0506020202020204" pitchFamily="34" charset="0"/>
                <a:cs typeface="Arial" panose="020B0604020202020204" pitchFamily="34" charset="0"/>
              </a:rPr>
              <a:t>VALSTS KOMPENSĀCIJA CIETUŠAJIEM</a:t>
            </a:r>
          </a:p>
        </p:txBody>
      </p:sp>
    </p:spTree>
    <p:extLst>
      <p:ext uri="{BB962C8B-B14F-4D97-AF65-F5344CB8AC3E}">
        <p14:creationId xmlns:p14="http://schemas.microsoft.com/office/powerpoint/2010/main" val="1984055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D35980-DA7A-2C9F-BB87-0805DDC972C9}"/>
              </a:ext>
            </a:extLst>
          </p:cNvPr>
          <p:cNvSpPr txBox="1"/>
          <p:nvPr/>
        </p:nvSpPr>
        <p:spPr>
          <a:xfrm>
            <a:off x="537829" y="633101"/>
            <a:ext cx="7729479" cy="2554545"/>
          </a:xfrm>
          <a:prstGeom prst="rect">
            <a:avLst/>
          </a:prstGeom>
          <a:noFill/>
        </p:spPr>
        <p:txBody>
          <a:bodyPr wrap="square" rtlCol="0">
            <a:spAutoFit/>
          </a:bodyPr>
          <a:lstStyle/>
          <a:p>
            <a:r>
              <a:rPr lang="lv-LV" sz="4000" b="1" dirty="0">
                <a:latin typeface="Arial Nova Cond" panose="020B0506020202020204" pitchFamily="34" charset="0"/>
                <a:cs typeface="Arial" panose="020B0604020202020204" pitchFamily="34" charset="0"/>
              </a:rPr>
              <a:t>VALSTS NODROŠINĀTĀ JURIDISKĀ PALĪDZĪBA:</a:t>
            </a:r>
            <a:r>
              <a:rPr lang="lv-LV" sz="4000" b="1" dirty="0">
                <a:solidFill>
                  <a:srgbClr val="990066"/>
                </a:solidFill>
                <a:latin typeface="Arial Nova Cond" panose="020B0506020202020204" pitchFamily="34" charset="0"/>
                <a:cs typeface="Arial" panose="020B0604020202020204" pitchFamily="34" charset="0"/>
              </a:rPr>
              <a:t> INFORMĀCIJA PAR PAKALPOJUMU UN PRAKTISKIE PIEMĒRI</a:t>
            </a:r>
          </a:p>
        </p:txBody>
      </p:sp>
      <p:sp>
        <p:nvSpPr>
          <p:cNvPr id="9" name="TextBox 8">
            <a:extLst>
              <a:ext uri="{FF2B5EF4-FFF2-40B4-BE49-F238E27FC236}">
                <a16:creationId xmlns:a16="http://schemas.microsoft.com/office/drawing/2014/main" id="{D865673B-5782-6E95-837E-C1560CF76743}"/>
              </a:ext>
            </a:extLst>
          </p:cNvPr>
          <p:cNvSpPr txBox="1"/>
          <p:nvPr/>
        </p:nvSpPr>
        <p:spPr>
          <a:xfrm>
            <a:off x="616487" y="4017668"/>
            <a:ext cx="7839255" cy="707886"/>
          </a:xfrm>
          <a:prstGeom prst="rect">
            <a:avLst/>
          </a:prstGeom>
          <a:noFill/>
        </p:spPr>
        <p:txBody>
          <a:bodyPr wrap="square" rtlCol="0">
            <a:spAutoFit/>
          </a:bodyPr>
          <a:lstStyle/>
          <a:p>
            <a:r>
              <a:rPr lang="lv-LV" sz="2000" dirty="0">
                <a:latin typeface="Arial" panose="020B0604020202020204" pitchFamily="34" charset="0"/>
                <a:cs typeface="Arial" panose="020B0604020202020204" pitchFamily="34" charset="0"/>
              </a:rPr>
              <a:t>Ilona Bērzkalne, Juridiskās palīdzības nodrošinājuma nodaļas juriskonsulte</a:t>
            </a:r>
            <a:endParaRPr lang="lv-LV" sz="2800" dirty="0">
              <a:solidFill>
                <a:srgbClr val="99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943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B5B6E0-1C21-F295-380A-15E24C74BD5B}"/>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11DBCE50-F304-3E84-453D-7961A363EBDD}"/>
              </a:ext>
            </a:extLst>
          </p:cNvPr>
          <p:cNvSpPr txBox="1"/>
          <p:nvPr/>
        </p:nvSpPr>
        <p:spPr>
          <a:xfrm>
            <a:off x="6202839" y="1880949"/>
            <a:ext cx="4570669" cy="3567061"/>
          </a:xfrm>
          <a:prstGeom prst="rect">
            <a:avLst/>
          </a:prstGeom>
          <a:noFill/>
        </p:spPr>
        <p:txBody>
          <a:bodyPr wrap="square" rtlCol="0">
            <a:spAutoFit/>
          </a:bodyPr>
          <a:lstStyle/>
          <a:p>
            <a:pPr>
              <a:spcAft>
                <a:spcPts val="600"/>
              </a:spcAft>
            </a:pPr>
            <a:r>
              <a:rPr lang="lv-LV" sz="2000" b="1" dirty="0">
                <a:solidFill>
                  <a:srgbClr val="860957"/>
                </a:solidFill>
                <a:latin typeface="Arial" panose="020B0604020202020204" pitchFamily="34" charset="0"/>
                <a:cs typeface="Arial" panose="020B0604020202020204" pitchFamily="34" charset="0"/>
              </a:rPr>
              <a:t>NOSAUKUMS</a:t>
            </a:r>
            <a:endParaRPr lang="lv-LV" b="1" dirty="0">
              <a:solidFill>
                <a:srgbClr val="860957"/>
              </a:solidFill>
              <a:latin typeface="Arial" panose="020B0604020202020204" pitchFamily="34" charset="0"/>
              <a:cs typeface="Arial" panose="020B0604020202020204" pitchFamily="34" charset="0"/>
            </a:endParaRPr>
          </a:p>
          <a:p>
            <a:r>
              <a:rPr lang="lv-LV" dirty="0">
                <a:latin typeface="Arial" panose="020B0604020202020204" pitchFamily="34" charset="0"/>
                <a:cs typeface="Arial" panose="020B0604020202020204" pitchFamily="34" charset="0"/>
              </a:rPr>
              <a:t>Lorem </a:t>
            </a:r>
            <a:r>
              <a:rPr lang="lv-LV" dirty="0" err="1">
                <a:latin typeface="Arial" panose="020B0604020202020204" pitchFamily="34" charset="0"/>
                <a:cs typeface="Arial" panose="020B0604020202020204" pitchFamily="34" charset="0"/>
              </a:rPr>
              <a:t>ipsum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dolor</a:t>
            </a:r>
            <a:r>
              <a:rPr lang="lv-LV" dirty="0">
                <a:latin typeface="Arial" panose="020B0604020202020204" pitchFamily="34" charset="0"/>
                <a:cs typeface="Arial" panose="020B0604020202020204" pitchFamily="34" charset="0"/>
              </a:rPr>
              <a:t> sit </a:t>
            </a:r>
            <a:r>
              <a:rPr lang="lv-LV" dirty="0" err="1">
                <a:latin typeface="Arial" panose="020B0604020202020204" pitchFamily="34" charset="0"/>
                <a:cs typeface="Arial" panose="020B0604020202020204" pitchFamily="34" charset="0"/>
              </a:rPr>
              <a:t>amet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consectetuer</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adipiscing</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elit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sed</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diam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nonummy</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nibh</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euismod</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tincidunt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ut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laoreet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dolore</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magna</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aliquam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erat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volutpat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Ut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wisi</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enim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ad</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minim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veniam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quis</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nostrud</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exerci</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tation</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ullamcorper</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suscipit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lobortis</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nisl</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ut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aliquip</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ex</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ea</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commodo</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consequat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Duis</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autem</a:t>
            </a:r>
            <a:r>
              <a:rPr lang="lv-LV" dirty="0">
                <a:latin typeface="Arial" panose="020B0604020202020204" pitchFamily="34" charset="0"/>
                <a:cs typeface="Arial" panose="020B0604020202020204" pitchFamily="34" charset="0"/>
              </a:rPr>
              <a:t> vel </a:t>
            </a:r>
            <a:r>
              <a:rPr lang="lv-LV" dirty="0" err="1">
                <a:latin typeface="Arial" panose="020B0604020202020204" pitchFamily="34" charset="0"/>
                <a:cs typeface="Arial" panose="020B0604020202020204" pitchFamily="34" charset="0"/>
              </a:rPr>
              <a:t>eum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iriure</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dolor</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in</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hendrerit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in</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vulputate</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velit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esse</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molestie</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consequat</a:t>
            </a:r>
            <a:r>
              <a:rPr lang="lv-LV" dirty="0">
                <a:latin typeface="Arial" panose="020B0604020202020204" pitchFamily="34" charset="0"/>
                <a:cs typeface="Arial" panose="020B0604020202020204" pitchFamily="34" charset="0"/>
              </a:rPr>
              <a:t>, vel </a:t>
            </a:r>
            <a:r>
              <a:rPr lang="lv-LV" dirty="0" err="1">
                <a:latin typeface="Arial" panose="020B0604020202020204" pitchFamily="34" charset="0"/>
                <a:cs typeface="Arial" panose="020B0604020202020204" pitchFamily="34" charset="0"/>
              </a:rPr>
              <a:t>illum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dolore</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eu</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feugiat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nulla</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facilisis</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at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vero</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eros</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accumsan</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et</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iusto</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odio</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dignissim</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qu</a:t>
            </a:r>
            <a:r>
              <a:rPr lang="lv-LV" dirty="0">
                <a:latin typeface="Arial" panose="020B0604020202020204" pitchFamily="34" charset="0"/>
                <a:cs typeface="Arial" panose="020B0604020202020204" pitchFamily="34" charset="0"/>
              </a:rPr>
              <a:t>.</a:t>
            </a:r>
          </a:p>
        </p:txBody>
      </p:sp>
      <p:pic>
        <p:nvPicPr>
          <p:cNvPr id="8" name="Attēls 7" descr="Attēls, kurā ir persona&#10;&#10;Mākslīgā intelekta ģenerēts saturs var būt nepareizs.">
            <a:extLst>
              <a:ext uri="{FF2B5EF4-FFF2-40B4-BE49-F238E27FC236}">
                <a16:creationId xmlns:a16="http://schemas.microsoft.com/office/drawing/2014/main" id="{AC60DC05-3BD3-69EA-913A-D492519D5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68" y="2075708"/>
            <a:ext cx="4474653" cy="2610787"/>
          </a:xfrm>
          <a:prstGeom prst="rect">
            <a:avLst/>
          </a:prstGeom>
        </p:spPr>
      </p:pic>
      <p:sp>
        <p:nvSpPr>
          <p:cNvPr id="3" name="TextBox 2">
            <a:extLst>
              <a:ext uri="{FF2B5EF4-FFF2-40B4-BE49-F238E27FC236}">
                <a16:creationId xmlns:a16="http://schemas.microsoft.com/office/drawing/2014/main" id="{8BCC5BCB-7B29-94D6-2252-32D633ED1A75}"/>
              </a:ext>
            </a:extLst>
          </p:cNvPr>
          <p:cNvSpPr txBox="1"/>
          <p:nvPr/>
        </p:nvSpPr>
        <p:spPr>
          <a:xfrm>
            <a:off x="737669" y="510650"/>
            <a:ext cx="9593093" cy="646331"/>
          </a:xfrm>
          <a:prstGeom prst="rect">
            <a:avLst/>
          </a:prstGeom>
          <a:noFill/>
        </p:spPr>
        <p:txBody>
          <a:bodyPr wrap="square" rtlCol="0">
            <a:spAutoFit/>
          </a:bodyPr>
          <a:lstStyle/>
          <a:p>
            <a:pPr algn="ctr"/>
            <a:r>
              <a:rPr lang="lv-LV" sz="3600" b="1" dirty="0">
                <a:solidFill>
                  <a:srgbClr val="990066"/>
                </a:solidFill>
                <a:latin typeface="Arial Nova Cond" panose="020B0506020202020204" pitchFamily="34" charset="0"/>
              </a:rPr>
              <a:t>VALSTS NODROŠINĀTĀ JURIDISKĀ PALĪDZĪBA</a:t>
            </a:r>
          </a:p>
        </p:txBody>
      </p:sp>
      <p:pic>
        <p:nvPicPr>
          <p:cNvPr id="2" name="Attēls 1">
            <a:extLst>
              <a:ext uri="{FF2B5EF4-FFF2-40B4-BE49-F238E27FC236}">
                <a16:creationId xmlns:a16="http://schemas.microsoft.com/office/drawing/2014/main" id="{993EC070-1670-5410-4FE4-4EE21ACC4336}"/>
              </a:ext>
            </a:extLst>
          </p:cNvPr>
          <p:cNvPicPr>
            <a:picLocks noChangeAspect="1"/>
          </p:cNvPicPr>
          <p:nvPr/>
        </p:nvPicPr>
        <p:blipFill>
          <a:blip r:embed="rId4"/>
          <a:stretch>
            <a:fillRect/>
          </a:stretch>
        </p:blipFill>
        <p:spPr>
          <a:xfrm>
            <a:off x="426368" y="1644452"/>
            <a:ext cx="4474653" cy="3177539"/>
          </a:xfrm>
          <a:prstGeom prst="rect">
            <a:avLst/>
          </a:prstGeom>
        </p:spPr>
      </p:pic>
      <p:pic>
        <p:nvPicPr>
          <p:cNvPr id="4" name="Attēls 3">
            <a:extLst>
              <a:ext uri="{FF2B5EF4-FFF2-40B4-BE49-F238E27FC236}">
                <a16:creationId xmlns:a16="http://schemas.microsoft.com/office/drawing/2014/main" id="{4C9A0CFD-9601-67EC-C2BF-C3DB7F601420}"/>
              </a:ext>
            </a:extLst>
          </p:cNvPr>
          <p:cNvPicPr>
            <a:picLocks noChangeAspect="1"/>
          </p:cNvPicPr>
          <p:nvPr/>
        </p:nvPicPr>
        <p:blipFill>
          <a:blip r:embed="rId5"/>
          <a:stretch>
            <a:fillRect/>
          </a:stretch>
        </p:blipFill>
        <p:spPr>
          <a:xfrm>
            <a:off x="5238237" y="1644452"/>
            <a:ext cx="5418040" cy="4992810"/>
          </a:xfrm>
          <a:prstGeom prst="rect">
            <a:avLst/>
          </a:prstGeom>
        </p:spPr>
      </p:pic>
    </p:spTree>
    <p:extLst>
      <p:ext uri="{BB962C8B-B14F-4D97-AF65-F5344CB8AC3E}">
        <p14:creationId xmlns:p14="http://schemas.microsoft.com/office/powerpoint/2010/main" val="218364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55961-D1A3-4E5D-E17A-05AAEE9B78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8BBE50-74B3-937C-BD9E-989304CCAA19}"/>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9D8D5D33-21B0-17F8-72ED-3EB9557563BF}"/>
              </a:ext>
            </a:extLst>
          </p:cNvPr>
          <p:cNvSpPr txBox="1"/>
          <p:nvPr/>
        </p:nvSpPr>
        <p:spPr>
          <a:xfrm>
            <a:off x="6962751" y="1930188"/>
            <a:ext cx="3967476" cy="1815882"/>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Juridisko palīdzību piešķir, lai:</a:t>
            </a:r>
          </a:p>
          <a:p>
            <a:pPr>
              <a:spcAft>
                <a:spcPts val="600"/>
              </a:spcAft>
            </a:pPr>
            <a:endParaRPr lang="lv-LV" dirty="0">
              <a:solidFill>
                <a:srgbClr val="990066"/>
              </a:solidFill>
              <a:latin typeface="Arial" panose="020B0604020202020204" pitchFamily="34" charset="0"/>
              <a:cs typeface="Arial" panose="020B0604020202020204" pitchFamily="34" charset="0"/>
            </a:endParaRPr>
          </a:p>
          <a:p>
            <a:pPr>
              <a:spcAft>
                <a:spcPts val="600"/>
              </a:spcAft>
            </a:pPr>
            <a:endParaRPr lang="lv-LV" dirty="0">
              <a:latin typeface="Arial" panose="020B0604020202020204" pitchFamily="34" charset="0"/>
              <a:cs typeface="Arial" panose="020B0604020202020204" pitchFamily="34" charset="0"/>
            </a:endParaRPr>
          </a:p>
          <a:p>
            <a:pPr>
              <a:spcAft>
                <a:spcPts val="600"/>
              </a:spcAft>
            </a:pPr>
            <a:endParaRPr lang="lv-LV" dirty="0">
              <a:latin typeface="Arial" panose="020B0604020202020204" pitchFamily="34" charset="0"/>
              <a:cs typeface="Arial" panose="020B0604020202020204" pitchFamily="34" charset="0"/>
            </a:endParaRPr>
          </a:p>
          <a:p>
            <a:pPr>
              <a:spcAft>
                <a:spcPts val="600"/>
              </a:spcAft>
            </a:pPr>
            <a:r>
              <a:rPr lang="lv-LV" dirty="0">
                <a:latin typeface="Arial" panose="020B0604020202020204" pitchFamily="34" charset="0"/>
                <a:cs typeface="Arial" panose="020B0604020202020204" pitchFamily="34" charset="0"/>
              </a:rPr>
              <a:t> </a:t>
            </a:r>
          </a:p>
        </p:txBody>
      </p:sp>
      <p:pic>
        <p:nvPicPr>
          <p:cNvPr id="8" name="Attēls 7" descr="Attēls, kurā ir persona&#10;&#10;Mākslīgā intelekta ģenerēts saturs var būt nepareizs.">
            <a:extLst>
              <a:ext uri="{FF2B5EF4-FFF2-40B4-BE49-F238E27FC236}">
                <a16:creationId xmlns:a16="http://schemas.microsoft.com/office/drawing/2014/main" id="{2C4EDBCE-2370-9387-55D0-6EA993865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68" y="2860431"/>
            <a:ext cx="4485601" cy="1184030"/>
          </a:xfrm>
          <a:prstGeom prst="rect">
            <a:avLst/>
          </a:prstGeom>
        </p:spPr>
      </p:pic>
      <p:sp>
        <p:nvSpPr>
          <p:cNvPr id="3" name="TextBox 2">
            <a:extLst>
              <a:ext uri="{FF2B5EF4-FFF2-40B4-BE49-F238E27FC236}">
                <a16:creationId xmlns:a16="http://schemas.microsoft.com/office/drawing/2014/main" id="{1A30FC19-D5AF-527F-47C6-4D5E1779F575}"/>
              </a:ext>
            </a:extLst>
          </p:cNvPr>
          <p:cNvSpPr txBox="1"/>
          <p:nvPr/>
        </p:nvSpPr>
        <p:spPr>
          <a:xfrm>
            <a:off x="838325" y="286743"/>
            <a:ext cx="10515350" cy="1015663"/>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JURIDISKĀ PALĪDZĪBA CIVILLIETĀS </a:t>
            </a:r>
          </a:p>
          <a:p>
            <a:pPr algn="ctr"/>
            <a:r>
              <a:rPr lang="lv-LV" sz="2000" dirty="0">
                <a:solidFill>
                  <a:srgbClr val="990066"/>
                </a:solidFill>
                <a:latin typeface="Arial" panose="020B0604020202020204" pitchFamily="34" charset="0"/>
                <a:cs typeface="Arial" panose="020B0604020202020204" pitchFamily="34" charset="0"/>
              </a:rPr>
              <a:t>(Personām, kas cietušas no vardarbības)</a:t>
            </a:r>
            <a:endParaRPr lang="lv-LV" sz="3200" dirty="0">
              <a:solidFill>
                <a:srgbClr val="990066"/>
              </a:solidFill>
              <a:latin typeface="Arial" panose="020B0604020202020204" pitchFamily="34" charset="0"/>
              <a:cs typeface="Arial" panose="020B0604020202020204" pitchFamily="34" charset="0"/>
            </a:endParaRPr>
          </a:p>
        </p:txBody>
      </p:sp>
      <p:pic>
        <p:nvPicPr>
          <p:cNvPr id="11" name="Attēls 10">
            <a:extLst>
              <a:ext uri="{FF2B5EF4-FFF2-40B4-BE49-F238E27FC236}">
                <a16:creationId xmlns:a16="http://schemas.microsoft.com/office/drawing/2014/main" id="{90172522-CBD3-F692-7A34-5E8B0975D9B4}"/>
              </a:ext>
            </a:extLst>
          </p:cNvPr>
          <p:cNvPicPr>
            <a:picLocks noChangeAspect="1"/>
          </p:cNvPicPr>
          <p:nvPr/>
        </p:nvPicPr>
        <p:blipFill>
          <a:blip r:embed="rId4"/>
          <a:srcRect l="2038" r="3067"/>
          <a:stretch>
            <a:fillRect/>
          </a:stretch>
        </p:blipFill>
        <p:spPr>
          <a:xfrm>
            <a:off x="7080738" y="2461846"/>
            <a:ext cx="4806462" cy="3071446"/>
          </a:xfrm>
          <a:prstGeom prst="rect">
            <a:avLst/>
          </a:prstGeom>
        </p:spPr>
      </p:pic>
      <p:pic>
        <p:nvPicPr>
          <p:cNvPr id="15" name="Attēls 14">
            <a:extLst>
              <a:ext uri="{FF2B5EF4-FFF2-40B4-BE49-F238E27FC236}">
                <a16:creationId xmlns:a16="http://schemas.microsoft.com/office/drawing/2014/main" id="{D3E6B7B0-80F9-C426-CE80-5FD80C4C271D}"/>
              </a:ext>
            </a:extLst>
          </p:cNvPr>
          <p:cNvPicPr>
            <a:picLocks noChangeAspect="1"/>
          </p:cNvPicPr>
          <p:nvPr/>
        </p:nvPicPr>
        <p:blipFill>
          <a:blip r:embed="rId5"/>
          <a:srcRect r="357"/>
          <a:stretch>
            <a:fillRect/>
          </a:stretch>
        </p:blipFill>
        <p:spPr>
          <a:xfrm>
            <a:off x="211016" y="2860431"/>
            <a:ext cx="6425562" cy="1785104"/>
          </a:xfrm>
          <a:prstGeom prst="rect">
            <a:avLst/>
          </a:prstGeom>
        </p:spPr>
      </p:pic>
      <p:pic>
        <p:nvPicPr>
          <p:cNvPr id="17" name="Attēls 16">
            <a:extLst>
              <a:ext uri="{FF2B5EF4-FFF2-40B4-BE49-F238E27FC236}">
                <a16:creationId xmlns:a16="http://schemas.microsoft.com/office/drawing/2014/main" id="{285F365E-5CE1-6955-E4FB-3C9D25B78E78}"/>
              </a:ext>
            </a:extLst>
          </p:cNvPr>
          <p:cNvPicPr>
            <a:picLocks noChangeAspect="1"/>
          </p:cNvPicPr>
          <p:nvPr/>
        </p:nvPicPr>
        <p:blipFill>
          <a:blip r:embed="rId6"/>
          <a:stretch>
            <a:fillRect/>
          </a:stretch>
        </p:blipFill>
        <p:spPr>
          <a:xfrm>
            <a:off x="3157845" y="1542592"/>
            <a:ext cx="985592" cy="1013038"/>
          </a:xfrm>
          <a:prstGeom prst="rect">
            <a:avLst/>
          </a:prstGeom>
        </p:spPr>
      </p:pic>
    </p:spTree>
    <p:extLst>
      <p:ext uri="{BB962C8B-B14F-4D97-AF65-F5344CB8AC3E}">
        <p14:creationId xmlns:p14="http://schemas.microsoft.com/office/powerpoint/2010/main" val="834113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99116-F8A4-3620-6739-90BBF0323A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D044D8F-2631-78B3-447B-3D4ADB37FD21}"/>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45C3B586-7BFE-D08B-F999-581869F1F32E}"/>
              </a:ext>
            </a:extLst>
          </p:cNvPr>
          <p:cNvSpPr txBox="1"/>
          <p:nvPr/>
        </p:nvSpPr>
        <p:spPr>
          <a:xfrm>
            <a:off x="305050" y="2080241"/>
            <a:ext cx="10864395" cy="4401205"/>
          </a:xfrm>
          <a:prstGeom prst="rect">
            <a:avLst/>
          </a:prstGeom>
          <a:noFill/>
        </p:spPr>
        <p:txBody>
          <a:bodyPr wrap="square" rtlCol="0">
            <a:spAutoFit/>
          </a:bodyPr>
          <a:lstStyle/>
          <a:p>
            <a:pPr>
              <a:spcAft>
                <a:spcPts val="600"/>
              </a:spcAft>
            </a:pPr>
            <a:r>
              <a:rPr lang="lv-LV" sz="2000" b="1" dirty="0">
                <a:solidFill>
                  <a:srgbClr val="990066"/>
                </a:solidFill>
                <a:latin typeface="Arial" panose="020B0604020202020204" pitchFamily="34" charset="0"/>
                <a:cs typeface="Arial" panose="020B0604020202020204" pitchFamily="34" charset="0"/>
              </a:rPr>
              <a:t>ĢIMENES TIESĪBĀS </a:t>
            </a:r>
            <a:endParaRPr lang="lv-LV" sz="1050" b="1" dirty="0">
              <a:solidFill>
                <a:srgbClr val="990066"/>
              </a:solidFill>
              <a:latin typeface="Arial" panose="020B0604020202020204" pitchFamily="34" charset="0"/>
              <a:cs typeface="Arial" panose="020B0604020202020204" pitchFamily="34" charset="0"/>
            </a:endParaRPr>
          </a:p>
          <a:p>
            <a:pPr>
              <a:spcAft>
                <a:spcPts val="600"/>
              </a:spcAft>
            </a:pPr>
            <a:r>
              <a:rPr lang="lv-LV" sz="2000" dirty="0">
                <a:solidFill>
                  <a:srgbClr val="990066"/>
                </a:solidFill>
                <a:latin typeface="Arial" panose="020B0604020202020204" pitchFamily="34" charset="0"/>
                <a:cs typeface="Arial" panose="020B0604020202020204" pitchFamily="34" charset="0"/>
              </a:rPr>
              <a:t>Laulības šķiršana, uzturlīdzekļu piedziņa, bērna dzīvesvietas un saskarsmes tiesību noteikšanai, paternitātes noteikšanai, paternitātes pieņēmuma apstrīdēšanai, aizgādības tiesību atjaunošana, rīcībspējas ierobežošana / ierobežojuma pārskatīšana u.c.</a:t>
            </a:r>
          </a:p>
          <a:p>
            <a:pPr>
              <a:spcAft>
                <a:spcPts val="600"/>
              </a:spcAft>
            </a:pPr>
            <a:endParaRPr lang="lv-LV" sz="1000" b="1" dirty="0">
              <a:solidFill>
                <a:srgbClr val="990066"/>
              </a:solidFill>
              <a:latin typeface="Arial" panose="020B0604020202020204" pitchFamily="34" charset="0"/>
              <a:cs typeface="Arial" panose="020B0604020202020204" pitchFamily="34" charset="0"/>
            </a:endParaRPr>
          </a:p>
          <a:p>
            <a:pPr>
              <a:spcAft>
                <a:spcPts val="600"/>
              </a:spcAft>
            </a:pPr>
            <a:r>
              <a:rPr lang="lv-LV" sz="2000" b="1" dirty="0">
                <a:solidFill>
                  <a:srgbClr val="990066"/>
                </a:solidFill>
                <a:latin typeface="Arial" panose="020B0604020202020204" pitchFamily="34" charset="0"/>
                <a:cs typeface="Arial" panose="020B0604020202020204" pitchFamily="34" charset="0"/>
              </a:rPr>
              <a:t>SAISTĪBU, LIETU, DZĪVOKĻU UN ĪPAŠUMA TIESĪBĀS</a:t>
            </a:r>
          </a:p>
          <a:p>
            <a:pPr>
              <a:spcAft>
                <a:spcPts val="600"/>
              </a:spcAft>
            </a:pPr>
            <a:r>
              <a:rPr lang="lv-LV" sz="2000" dirty="0">
                <a:solidFill>
                  <a:srgbClr val="990066"/>
                </a:solidFill>
                <a:latin typeface="Arial" panose="020B0604020202020204" pitchFamily="34" charset="0"/>
                <a:cs typeface="Arial" panose="020B0604020202020204" pitchFamily="34" charset="0"/>
              </a:rPr>
              <a:t>Parādu piedziņa, līguma nepildīšana, izlikšana no dzīvesvietas, kopīpašuma lietošanas kārtības noteikšana / sadale / izbeigšana u.c.</a:t>
            </a:r>
          </a:p>
          <a:p>
            <a:pPr>
              <a:spcAft>
                <a:spcPts val="600"/>
              </a:spcAft>
            </a:pPr>
            <a:endParaRPr lang="lv-LV" sz="1000" dirty="0">
              <a:solidFill>
                <a:srgbClr val="990066"/>
              </a:solidFill>
              <a:latin typeface="Arial" panose="020B0604020202020204" pitchFamily="34" charset="0"/>
              <a:cs typeface="Arial" panose="020B0604020202020204" pitchFamily="34" charset="0"/>
            </a:endParaRPr>
          </a:p>
          <a:p>
            <a:pPr>
              <a:spcAft>
                <a:spcPts val="600"/>
              </a:spcAft>
            </a:pPr>
            <a:r>
              <a:rPr lang="lv-LV" sz="2000" b="1" dirty="0">
                <a:solidFill>
                  <a:srgbClr val="990066"/>
                </a:solidFill>
                <a:latin typeface="Arial" panose="020B0604020202020204" pitchFamily="34" charset="0"/>
                <a:cs typeface="Arial" panose="020B0604020202020204" pitchFamily="34" charset="0"/>
              </a:rPr>
              <a:t>MANTOJUMA STRĪDOS, DARBA STRĪDOS, FIZISKAS PERSONAS MAKSĀTESPĒJAS PROCESA UZSĀKŠANAI, JURIDISKA FAKTA KONSTATĒŠANA U.C.</a:t>
            </a:r>
          </a:p>
          <a:p>
            <a:pPr>
              <a:spcAft>
                <a:spcPts val="600"/>
              </a:spcAft>
            </a:pPr>
            <a:endParaRPr lang="lv-LV" sz="2000" b="1" dirty="0">
              <a:solidFill>
                <a:srgbClr val="990066"/>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C747546-597F-B660-A9DD-1D58BFABDA5B}"/>
              </a:ext>
            </a:extLst>
          </p:cNvPr>
          <p:cNvSpPr txBox="1"/>
          <p:nvPr/>
        </p:nvSpPr>
        <p:spPr>
          <a:xfrm>
            <a:off x="906406" y="362163"/>
            <a:ext cx="9593093" cy="1200329"/>
          </a:xfrm>
          <a:prstGeom prst="rect">
            <a:avLst/>
          </a:prstGeom>
          <a:noFill/>
        </p:spPr>
        <p:txBody>
          <a:bodyPr wrap="square" rtlCol="0">
            <a:spAutoFit/>
          </a:bodyPr>
          <a:lstStyle/>
          <a:p>
            <a:pPr algn="ctr"/>
            <a:r>
              <a:rPr lang="lv-LV" sz="3600" b="1" dirty="0">
                <a:solidFill>
                  <a:srgbClr val="990066"/>
                </a:solidFill>
                <a:latin typeface="Arial Nova Cond" panose="020B0506020202020204" pitchFamily="34" charset="0"/>
              </a:rPr>
              <a:t>VALSTS NODROŠINĀTO JURIDISKO PALĪDZĪBU PIEŠĶIR: CIVILLIETĀS</a:t>
            </a:r>
          </a:p>
        </p:txBody>
      </p:sp>
      <p:pic>
        <p:nvPicPr>
          <p:cNvPr id="7" name="Attēls 6">
            <a:extLst>
              <a:ext uri="{FF2B5EF4-FFF2-40B4-BE49-F238E27FC236}">
                <a16:creationId xmlns:a16="http://schemas.microsoft.com/office/drawing/2014/main" id="{9BC0755B-BA60-C7C8-1E2E-B90610A8C959}"/>
              </a:ext>
            </a:extLst>
          </p:cNvPr>
          <p:cNvPicPr>
            <a:picLocks noChangeAspect="1"/>
          </p:cNvPicPr>
          <p:nvPr/>
        </p:nvPicPr>
        <p:blipFill>
          <a:blip r:embed="rId3"/>
          <a:stretch>
            <a:fillRect/>
          </a:stretch>
        </p:blipFill>
        <p:spPr>
          <a:xfrm>
            <a:off x="2985114" y="1608610"/>
            <a:ext cx="2145978" cy="914479"/>
          </a:xfrm>
          <a:prstGeom prst="rect">
            <a:avLst/>
          </a:prstGeom>
        </p:spPr>
      </p:pic>
    </p:spTree>
    <p:extLst>
      <p:ext uri="{BB962C8B-B14F-4D97-AF65-F5344CB8AC3E}">
        <p14:creationId xmlns:p14="http://schemas.microsoft.com/office/powerpoint/2010/main" val="255400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E6DC-BC9F-50F0-20F7-7C6A115896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89CAD73-893F-2309-FA60-3D4859EC61DC}"/>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CB286101-6A46-D423-7D6C-5D576F5C9918}"/>
              </a:ext>
            </a:extLst>
          </p:cNvPr>
          <p:cNvSpPr txBox="1"/>
          <p:nvPr/>
        </p:nvSpPr>
        <p:spPr>
          <a:xfrm>
            <a:off x="211015" y="685195"/>
            <a:ext cx="10304585" cy="5078313"/>
          </a:xfrm>
          <a:prstGeom prst="rect">
            <a:avLst/>
          </a:prstGeom>
          <a:noFill/>
        </p:spPr>
        <p:txBody>
          <a:bodyPr wrap="square" rtlCol="0">
            <a:spAutoFit/>
          </a:bodyPr>
          <a:lstStyle/>
          <a:p>
            <a:pPr>
              <a:spcAft>
                <a:spcPts val="600"/>
              </a:spcAft>
            </a:pPr>
            <a:r>
              <a:rPr lang="lv-LV" sz="2000" b="1" dirty="0">
                <a:solidFill>
                  <a:srgbClr val="860957"/>
                </a:solidFill>
                <a:latin typeface="Arial" panose="020B0604020202020204" pitchFamily="34" charset="0"/>
                <a:cs typeface="Arial" panose="020B0604020202020204" pitchFamily="34" charset="0"/>
              </a:rPr>
              <a:t>	</a:t>
            </a:r>
          </a:p>
          <a:p>
            <a:pPr algn="just">
              <a:spcAft>
                <a:spcPts val="600"/>
              </a:spcAft>
            </a:pPr>
            <a:r>
              <a:rPr lang="lv-LV" sz="2000" b="1" dirty="0">
                <a:solidFill>
                  <a:srgbClr val="860957"/>
                </a:solidFill>
                <a:latin typeface="Arial" panose="020B0604020202020204" pitchFamily="34" charset="0"/>
                <a:cs typeface="Arial" panose="020B0604020202020204" pitchFamily="34" charset="0"/>
              </a:rPr>
              <a:t>	</a:t>
            </a:r>
          </a:p>
          <a:p>
            <a:pPr algn="just">
              <a:spcAft>
                <a:spcPts val="600"/>
              </a:spcAft>
            </a:pPr>
            <a:r>
              <a:rPr lang="lv-LV" sz="2000" b="1" dirty="0">
                <a:solidFill>
                  <a:srgbClr val="860957"/>
                </a:solidFill>
                <a:latin typeface="Arial" panose="020B0604020202020204" pitchFamily="34" charset="0"/>
                <a:cs typeface="Arial" panose="020B0604020202020204" pitchFamily="34" charset="0"/>
              </a:rPr>
              <a:t>	</a:t>
            </a:r>
            <a:r>
              <a:rPr lang="lv-LV" sz="2000" b="1" dirty="0">
                <a:solidFill>
                  <a:srgbClr val="990066"/>
                </a:solidFill>
                <a:latin typeface="Arial" panose="020B0604020202020204" pitchFamily="34" charset="0"/>
                <a:cs typeface="Arial" panose="020B0604020202020204" pitchFamily="34" charset="0"/>
              </a:rPr>
              <a:t>PĀRROBEŽU STRĪDOS </a:t>
            </a:r>
            <a:r>
              <a:rPr lang="lv-LV" sz="2000" dirty="0">
                <a:solidFill>
                  <a:srgbClr val="990066"/>
                </a:solidFill>
                <a:latin typeface="Arial" panose="020B0604020202020204" pitchFamily="34" charset="0"/>
                <a:cs typeface="Arial" panose="020B0604020202020204" pitchFamily="34" charset="0"/>
              </a:rPr>
              <a:t>(Eiropas Padomes 2003.gada 27.janvāra direktīva 2003/8/EK)</a:t>
            </a:r>
          </a:p>
          <a:p>
            <a:pPr algn="just">
              <a:spcAft>
                <a:spcPts val="600"/>
              </a:spcAft>
            </a:pPr>
            <a:r>
              <a:rPr lang="lv-LV" sz="2000" dirty="0">
                <a:solidFill>
                  <a:srgbClr val="990066"/>
                </a:solidFill>
                <a:latin typeface="Arial" panose="020B0604020202020204" pitchFamily="34" charset="0"/>
                <a:cs typeface="Arial" panose="020B0604020202020204" pitchFamily="34" charset="0"/>
              </a:rPr>
              <a:t>	Personai ir jāatbilst tās valsts nodrošinātās juridiskās palīdzības kritērijiem. Tiesu administrācija ir LV centrālā iestāde, kas </a:t>
            </a:r>
            <a:r>
              <a:rPr lang="lv-LV" sz="2000" dirty="0" err="1">
                <a:solidFill>
                  <a:srgbClr val="990066"/>
                </a:solidFill>
                <a:latin typeface="Arial" panose="020B0604020202020204" pitchFamily="34" charset="0"/>
                <a:cs typeface="Arial" panose="020B0604020202020204" pitchFamily="34" charset="0"/>
              </a:rPr>
              <a:t>nosūta</a:t>
            </a:r>
            <a:r>
              <a:rPr lang="lv-LV" sz="2000" dirty="0">
                <a:solidFill>
                  <a:srgbClr val="990066"/>
                </a:solidFill>
                <a:latin typeface="Arial" panose="020B0604020202020204" pitchFamily="34" charset="0"/>
                <a:cs typeface="Arial" panose="020B0604020202020204" pitchFamily="34" charset="0"/>
              </a:rPr>
              <a:t> pieteikuma veidlapu un dokumentus (nodrošina arī to tulkošanu attiecīgajā valodā) uz attiecīgo ES valsti izskatīšanai. </a:t>
            </a:r>
          </a:p>
          <a:p>
            <a:pPr algn="just">
              <a:spcAft>
                <a:spcPts val="600"/>
              </a:spcAft>
            </a:pPr>
            <a:endParaRPr lang="lv-LV" sz="2000" dirty="0">
              <a:solidFill>
                <a:srgbClr val="990066"/>
              </a:solidFill>
              <a:latin typeface="Arial" panose="020B0604020202020204" pitchFamily="34" charset="0"/>
              <a:cs typeface="Arial" panose="020B0604020202020204" pitchFamily="34" charset="0"/>
            </a:endParaRPr>
          </a:p>
          <a:p>
            <a:pPr algn="just">
              <a:spcAft>
                <a:spcPts val="600"/>
              </a:spcAft>
            </a:pPr>
            <a:endParaRPr lang="lv-LV" sz="2000" dirty="0">
              <a:solidFill>
                <a:srgbClr val="990066"/>
              </a:solidFill>
              <a:latin typeface="Arial" panose="020B0604020202020204" pitchFamily="34" charset="0"/>
              <a:cs typeface="Arial" panose="020B0604020202020204" pitchFamily="34" charset="0"/>
            </a:endParaRPr>
          </a:p>
          <a:p>
            <a:pPr algn="just">
              <a:spcAft>
                <a:spcPts val="600"/>
              </a:spcAft>
            </a:pPr>
            <a:r>
              <a:rPr lang="lv-LV" altLang="lv-LV" sz="2000" b="1" dirty="0">
                <a:solidFill>
                  <a:srgbClr val="990066"/>
                </a:solidFill>
                <a:latin typeface="Arial" panose="020B0604020202020204" pitchFamily="34" charset="0"/>
                <a:cs typeface="Arial" panose="020B0604020202020204" pitchFamily="34" charset="0"/>
              </a:rPr>
              <a:t>	TRAUKSMES CĒLĒJIEM </a:t>
            </a:r>
            <a:r>
              <a:rPr lang="lv-LV" altLang="lv-LV" sz="2000" dirty="0">
                <a:solidFill>
                  <a:srgbClr val="990066"/>
                </a:solidFill>
                <a:latin typeface="Arial" panose="020B0604020202020204" pitchFamily="34" charset="0"/>
                <a:cs typeface="Arial" panose="020B0604020202020204" pitchFamily="34" charset="0"/>
              </a:rPr>
              <a:t>(ja trauksmes rezultātā ir radušās sekas). Trauksmes cēlēja ienākumi un īpašuma stāvoklis netiek vērtēts.</a:t>
            </a:r>
            <a:endParaRPr lang="lv-LV" sz="2000" dirty="0">
              <a:solidFill>
                <a:srgbClr val="990066"/>
              </a:solidFill>
              <a:latin typeface="Arial" panose="020B0604020202020204" pitchFamily="34" charset="0"/>
              <a:cs typeface="Arial" panose="020B0604020202020204" pitchFamily="34" charset="0"/>
            </a:endParaRPr>
          </a:p>
          <a:p>
            <a:pPr>
              <a:spcAft>
                <a:spcPts val="600"/>
              </a:spcAft>
            </a:pPr>
            <a:endParaRPr lang="lv-LV" sz="1100" b="1" dirty="0">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pic>
        <p:nvPicPr>
          <p:cNvPr id="2" name="Attēls 1">
            <a:extLst>
              <a:ext uri="{FF2B5EF4-FFF2-40B4-BE49-F238E27FC236}">
                <a16:creationId xmlns:a16="http://schemas.microsoft.com/office/drawing/2014/main" id="{84AA555B-926B-452B-10BD-F35D3625464D}"/>
              </a:ext>
            </a:extLst>
          </p:cNvPr>
          <p:cNvPicPr>
            <a:picLocks noChangeAspect="1"/>
          </p:cNvPicPr>
          <p:nvPr/>
        </p:nvPicPr>
        <p:blipFill>
          <a:blip r:embed="rId3"/>
          <a:stretch>
            <a:fillRect/>
          </a:stretch>
        </p:blipFill>
        <p:spPr>
          <a:xfrm>
            <a:off x="540169" y="1170601"/>
            <a:ext cx="553859" cy="583530"/>
          </a:xfrm>
          <a:prstGeom prst="rect">
            <a:avLst/>
          </a:prstGeom>
        </p:spPr>
      </p:pic>
      <p:pic>
        <p:nvPicPr>
          <p:cNvPr id="4" name="Attēls 3">
            <a:extLst>
              <a:ext uri="{FF2B5EF4-FFF2-40B4-BE49-F238E27FC236}">
                <a16:creationId xmlns:a16="http://schemas.microsoft.com/office/drawing/2014/main" id="{0FC2AEC9-864D-FFBE-558D-160BF61D03A9}"/>
              </a:ext>
            </a:extLst>
          </p:cNvPr>
          <p:cNvPicPr>
            <a:picLocks noChangeAspect="1"/>
          </p:cNvPicPr>
          <p:nvPr/>
        </p:nvPicPr>
        <p:blipFill>
          <a:blip r:embed="rId4"/>
          <a:stretch>
            <a:fillRect/>
          </a:stretch>
        </p:blipFill>
        <p:spPr>
          <a:xfrm>
            <a:off x="540169" y="3655484"/>
            <a:ext cx="553859" cy="518970"/>
          </a:xfrm>
          <a:prstGeom prst="rect">
            <a:avLst/>
          </a:prstGeom>
        </p:spPr>
      </p:pic>
    </p:spTree>
    <p:extLst>
      <p:ext uri="{BB962C8B-B14F-4D97-AF65-F5344CB8AC3E}">
        <p14:creationId xmlns:p14="http://schemas.microsoft.com/office/powerpoint/2010/main" val="1057946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873CF-8895-F14A-9C50-E8D7ED86749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2F5D5A7-B534-0ADF-CDD6-9F7FC98DADC2}"/>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57406D00-B1EB-BA6C-F244-519A1BEDD410}"/>
              </a:ext>
            </a:extLst>
          </p:cNvPr>
          <p:cNvSpPr txBox="1"/>
          <p:nvPr/>
        </p:nvSpPr>
        <p:spPr>
          <a:xfrm>
            <a:off x="305050" y="2080241"/>
            <a:ext cx="11078058" cy="2254463"/>
          </a:xfrm>
          <a:prstGeom prst="rect">
            <a:avLst/>
          </a:prstGeom>
          <a:noFill/>
        </p:spPr>
        <p:txBody>
          <a:bodyPr wrap="square" rtlCol="0">
            <a:spAutoFit/>
          </a:bodyPr>
          <a:lstStyle/>
          <a:p>
            <a:pPr>
              <a:spcAft>
                <a:spcPts val="600"/>
              </a:spcAft>
            </a:pPr>
            <a:r>
              <a:rPr lang="lv-LV" sz="2000" b="1">
                <a:solidFill>
                  <a:srgbClr val="860957"/>
                </a:solidFill>
                <a:latin typeface="Arial" panose="020B0604020202020204" pitchFamily="34" charset="0"/>
                <a:cs typeface="Arial" panose="020B0604020202020204" pitchFamily="34" charset="0"/>
              </a:rPr>
              <a:t> </a:t>
            </a:r>
          </a:p>
          <a:p>
            <a:pPr>
              <a:spcAft>
                <a:spcPts val="600"/>
              </a:spcAft>
            </a:pPr>
            <a:endParaRPr lang="lv-LV" sz="1050" b="1">
              <a:solidFill>
                <a:srgbClr val="860957"/>
              </a:solidFill>
              <a:latin typeface="Arial" panose="020B0604020202020204" pitchFamily="34" charset="0"/>
              <a:cs typeface="Arial" panose="020B0604020202020204" pitchFamily="34" charset="0"/>
            </a:endParaRPr>
          </a:p>
          <a:p>
            <a:pPr>
              <a:spcAft>
                <a:spcPts val="600"/>
              </a:spcAft>
            </a:pPr>
            <a:endParaRPr lang="lv-LV" sz="2000">
              <a:solidFill>
                <a:srgbClr val="860957"/>
              </a:solidFill>
              <a:latin typeface="Arial" panose="020B0604020202020204" pitchFamily="34" charset="0"/>
              <a:cs typeface="Arial" panose="020B0604020202020204" pitchFamily="34" charset="0"/>
            </a:endParaRPr>
          </a:p>
          <a:p>
            <a:pPr>
              <a:spcAft>
                <a:spcPts val="600"/>
              </a:spcAft>
            </a:pPr>
            <a:endParaRPr lang="lv-LV" sz="1000" b="1">
              <a:solidFill>
                <a:srgbClr val="860957"/>
              </a:solidFill>
              <a:latin typeface="Arial" panose="020B0604020202020204" pitchFamily="34" charset="0"/>
              <a:cs typeface="Arial" panose="020B0604020202020204" pitchFamily="34" charset="0"/>
            </a:endParaRPr>
          </a:p>
          <a:p>
            <a:pPr>
              <a:spcAft>
                <a:spcPts val="600"/>
              </a:spcAft>
            </a:pPr>
            <a:endParaRPr lang="lv-LV" sz="1000">
              <a:solidFill>
                <a:srgbClr val="860957"/>
              </a:solidFill>
              <a:latin typeface="Arial" panose="020B0604020202020204" pitchFamily="34" charset="0"/>
              <a:cs typeface="Arial" panose="020B0604020202020204" pitchFamily="34" charset="0"/>
            </a:endParaRPr>
          </a:p>
          <a:p>
            <a:pPr>
              <a:spcAft>
                <a:spcPts val="600"/>
              </a:spcAft>
            </a:pPr>
            <a:endParaRPr lang="lv-LV" sz="2000" b="1">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E8485F8-C8B4-1EA9-F5C1-10247F17E0EE}"/>
              </a:ext>
            </a:extLst>
          </p:cNvPr>
          <p:cNvSpPr txBox="1"/>
          <p:nvPr/>
        </p:nvSpPr>
        <p:spPr>
          <a:xfrm>
            <a:off x="497290" y="404574"/>
            <a:ext cx="10411326"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SATVERSMES TIESAS PROCESĀ</a:t>
            </a:r>
          </a:p>
        </p:txBody>
      </p:sp>
      <p:pic>
        <p:nvPicPr>
          <p:cNvPr id="4" name="Attēls 3">
            <a:extLst>
              <a:ext uri="{FF2B5EF4-FFF2-40B4-BE49-F238E27FC236}">
                <a16:creationId xmlns:a16="http://schemas.microsoft.com/office/drawing/2014/main" id="{D3E73695-FE25-86DB-3A6D-9683614C5EA1}"/>
              </a:ext>
            </a:extLst>
          </p:cNvPr>
          <p:cNvPicPr>
            <a:picLocks noChangeAspect="1"/>
          </p:cNvPicPr>
          <p:nvPr/>
        </p:nvPicPr>
        <p:blipFill>
          <a:blip r:embed="rId3"/>
          <a:stretch>
            <a:fillRect/>
          </a:stretch>
        </p:blipFill>
        <p:spPr>
          <a:xfrm>
            <a:off x="1087395" y="1682338"/>
            <a:ext cx="8274115" cy="1851118"/>
          </a:xfrm>
          <a:prstGeom prst="rect">
            <a:avLst/>
          </a:prstGeom>
        </p:spPr>
      </p:pic>
      <p:pic>
        <p:nvPicPr>
          <p:cNvPr id="10" name="Attēls 9">
            <a:extLst>
              <a:ext uri="{FF2B5EF4-FFF2-40B4-BE49-F238E27FC236}">
                <a16:creationId xmlns:a16="http://schemas.microsoft.com/office/drawing/2014/main" id="{FFE3B298-0192-21E8-5528-DCC2E291EBA6}"/>
              </a:ext>
            </a:extLst>
          </p:cNvPr>
          <p:cNvPicPr>
            <a:picLocks noChangeAspect="1"/>
          </p:cNvPicPr>
          <p:nvPr/>
        </p:nvPicPr>
        <p:blipFill>
          <a:blip r:embed="rId4"/>
          <a:srcRect t="17367"/>
          <a:stretch>
            <a:fillRect/>
          </a:stretch>
        </p:blipFill>
        <p:spPr>
          <a:xfrm>
            <a:off x="1087395" y="4164889"/>
            <a:ext cx="5795318" cy="1348621"/>
          </a:xfrm>
          <a:prstGeom prst="rect">
            <a:avLst/>
          </a:prstGeom>
        </p:spPr>
      </p:pic>
      <p:pic>
        <p:nvPicPr>
          <p:cNvPr id="14" name="Attēls 13">
            <a:extLst>
              <a:ext uri="{FF2B5EF4-FFF2-40B4-BE49-F238E27FC236}">
                <a16:creationId xmlns:a16="http://schemas.microsoft.com/office/drawing/2014/main" id="{98DEF0A2-F105-71F3-549E-58DCAA1474D1}"/>
              </a:ext>
            </a:extLst>
          </p:cNvPr>
          <p:cNvPicPr>
            <a:picLocks noChangeAspect="1"/>
          </p:cNvPicPr>
          <p:nvPr/>
        </p:nvPicPr>
        <p:blipFill>
          <a:blip r:embed="rId5"/>
          <a:stretch>
            <a:fillRect/>
          </a:stretch>
        </p:blipFill>
        <p:spPr>
          <a:xfrm>
            <a:off x="7714868" y="3841975"/>
            <a:ext cx="2183275" cy="1632067"/>
          </a:xfrm>
          <a:prstGeom prst="rect">
            <a:avLst/>
          </a:prstGeom>
        </p:spPr>
      </p:pic>
      <p:pic>
        <p:nvPicPr>
          <p:cNvPr id="7" name="Attēls 6">
            <a:extLst>
              <a:ext uri="{FF2B5EF4-FFF2-40B4-BE49-F238E27FC236}">
                <a16:creationId xmlns:a16="http://schemas.microsoft.com/office/drawing/2014/main" id="{76D31983-10F4-B075-EE55-825A9847E161}"/>
              </a:ext>
            </a:extLst>
          </p:cNvPr>
          <p:cNvPicPr>
            <a:picLocks noChangeAspect="1"/>
          </p:cNvPicPr>
          <p:nvPr/>
        </p:nvPicPr>
        <p:blipFill>
          <a:blip r:embed="rId6"/>
          <a:stretch>
            <a:fillRect/>
          </a:stretch>
        </p:blipFill>
        <p:spPr>
          <a:xfrm>
            <a:off x="952651" y="3841975"/>
            <a:ext cx="5143349" cy="323481"/>
          </a:xfrm>
          <a:prstGeom prst="rect">
            <a:avLst/>
          </a:prstGeom>
        </p:spPr>
      </p:pic>
    </p:spTree>
    <p:extLst>
      <p:ext uri="{BB962C8B-B14F-4D97-AF65-F5344CB8AC3E}">
        <p14:creationId xmlns:p14="http://schemas.microsoft.com/office/powerpoint/2010/main" val="4059715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BDE9A-81BC-58A6-DF43-A52B260CEDD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F711F3E-B9D5-48BE-0DF2-7277FB2EFD83}"/>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8D6D762A-1961-6406-7701-69DEC8FAFA10}"/>
              </a:ext>
            </a:extLst>
          </p:cNvPr>
          <p:cNvSpPr txBox="1"/>
          <p:nvPr/>
        </p:nvSpPr>
        <p:spPr>
          <a:xfrm>
            <a:off x="305050" y="2080241"/>
            <a:ext cx="11078058" cy="784830"/>
          </a:xfrm>
          <a:prstGeom prst="rect">
            <a:avLst/>
          </a:prstGeom>
          <a:noFill/>
        </p:spPr>
        <p:txBody>
          <a:bodyPr wrap="square" rtlCol="0">
            <a:spAutoFit/>
          </a:bodyPr>
          <a:lstStyle/>
          <a:p>
            <a:pPr>
              <a:spcAft>
                <a:spcPts val="600"/>
              </a:spcAft>
            </a:pPr>
            <a:endParaRPr lang="lv-LV" sz="2000" b="1" dirty="0">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6E7E04-335C-1EC1-E16C-0156387519E5}"/>
              </a:ext>
            </a:extLst>
          </p:cNvPr>
          <p:cNvSpPr txBox="1"/>
          <p:nvPr/>
        </p:nvSpPr>
        <p:spPr>
          <a:xfrm>
            <a:off x="906406" y="319620"/>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ADMINISTRATĪVAJĀS LIETĀS</a:t>
            </a:r>
          </a:p>
        </p:txBody>
      </p:sp>
      <p:pic>
        <p:nvPicPr>
          <p:cNvPr id="9" name="Attēls 8">
            <a:extLst>
              <a:ext uri="{FF2B5EF4-FFF2-40B4-BE49-F238E27FC236}">
                <a16:creationId xmlns:a16="http://schemas.microsoft.com/office/drawing/2014/main" id="{9A05BD24-0D68-5E86-B207-617994196938}"/>
              </a:ext>
            </a:extLst>
          </p:cNvPr>
          <p:cNvPicPr>
            <a:picLocks noChangeAspect="1"/>
          </p:cNvPicPr>
          <p:nvPr/>
        </p:nvPicPr>
        <p:blipFill>
          <a:blip r:embed="rId3"/>
          <a:stretch>
            <a:fillRect/>
          </a:stretch>
        </p:blipFill>
        <p:spPr>
          <a:xfrm>
            <a:off x="7005217" y="3660617"/>
            <a:ext cx="573074" cy="695004"/>
          </a:xfrm>
          <a:prstGeom prst="rect">
            <a:avLst/>
          </a:prstGeom>
        </p:spPr>
      </p:pic>
      <p:pic>
        <p:nvPicPr>
          <p:cNvPr id="2" name="Attēls 1">
            <a:extLst>
              <a:ext uri="{FF2B5EF4-FFF2-40B4-BE49-F238E27FC236}">
                <a16:creationId xmlns:a16="http://schemas.microsoft.com/office/drawing/2014/main" id="{3DF63293-4AD6-3A08-1602-947AAB685D13}"/>
              </a:ext>
            </a:extLst>
          </p:cNvPr>
          <p:cNvPicPr>
            <a:picLocks noChangeAspect="1"/>
          </p:cNvPicPr>
          <p:nvPr/>
        </p:nvPicPr>
        <p:blipFill>
          <a:blip r:embed="rId4"/>
          <a:stretch>
            <a:fillRect/>
          </a:stretch>
        </p:blipFill>
        <p:spPr>
          <a:xfrm>
            <a:off x="1404310" y="1734165"/>
            <a:ext cx="7779170" cy="3389670"/>
          </a:xfrm>
          <a:prstGeom prst="rect">
            <a:avLst/>
          </a:prstGeom>
        </p:spPr>
      </p:pic>
    </p:spTree>
    <p:extLst>
      <p:ext uri="{BB962C8B-B14F-4D97-AF65-F5344CB8AC3E}">
        <p14:creationId xmlns:p14="http://schemas.microsoft.com/office/powerpoint/2010/main" val="393869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791D-414A-D150-D6B9-306F264FBC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2E4DFD-91E6-FAFB-A76A-8CF49D0E64BF}"/>
              </a:ext>
            </a:extLst>
          </p:cNvPr>
          <p:cNvSpPr txBox="1"/>
          <p:nvPr/>
        </p:nvSpPr>
        <p:spPr>
          <a:xfrm>
            <a:off x="537829" y="633101"/>
            <a:ext cx="7729479" cy="1938992"/>
          </a:xfrm>
          <a:prstGeom prst="rect">
            <a:avLst/>
          </a:prstGeom>
          <a:noFill/>
        </p:spPr>
        <p:txBody>
          <a:bodyPr wrap="square" rtlCol="0">
            <a:spAutoFit/>
          </a:bodyPr>
          <a:lstStyle/>
          <a:p>
            <a:r>
              <a:rPr lang="lv-LV" sz="4000" b="1" dirty="0">
                <a:solidFill>
                  <a:schemeClr val="bg2">
                    <a:lumMod val="10000"/>
                  </a:schemeClr>
                </a:solidFill>
                <a:latin typeface="Arial Nova Cond" panose="020B0506020202020204" pitchFamily="34" charset="0"/>
                <a:cs typeface="Arial" panose="020B0604020202020204" pitchFamily="34" charset="0"/>
              </a:rPr>
              <a:t>VALSTS NODROŠINĀTĀ JURIDISKĀ PALĪDZĪBA UN </a:t>
            </a:r>
            <a:r>
              <a:rPr lang="lv-LV" sz="4000" b="1" dirty="0">
                <a:solidFill>
                  <a:srgbClr val="990066"/>
                </a:solidFill>
                <a:latin typeface="Arial Nova Cond" panose="020B0506020202020204" pitchFamily="34" charset="0"/>
                <a:cs typeface="Arial" panose="020B0604020202020204" pitchFamily="34" charset="0"/>
              </a:rPr>
              <a:t>VALSTS KOMPENSĀCIJA CIETUŠAJIEM</a:t>
            </a:r>
          </a:p>
        </p:txBody>
      </p:sp>
      <p:sp>
        <p:nvSpPr>
          <p:cNvPr id="9" name="TextBox 8">
            <a:extLst>
              <a:ext uri="{FF2B5EF4-FFF2-40B4-BE49-F238E27FC236}">
                <a16:creationId xmlns:a16="http://schemas.microsoft.com/office/drawing/2014/main" id="{A295B93D-FE69-E5E5-6A00-5A87F758B2E5}"/>
              </a:ext>
            </a:extLst>
          </p:cNvPr>
          <p:cNvSpPr txBox="1"/>
          <p:nvPr/>
        </p:nvSpPr>
        <p:spPr>
          <a:xfrm>
            <a:off x="537829" y="3870184"/>
            <a:ext cx="7839255" cy="400110"/>
          </a:xfrm>
          <a:prstGeom prst="rect">
            <a:avLst/>
          </a:prstGeom>
          <a:noFill/>
        </p:spPr>
        <p:txBody>
          <a:bodyPr wrap="square" rtlCol="0">
            <a:spAutoFit/>
          </a:bodyPr>
          <a:lstStyle/>
          <a:p>
            <a:r>
              <a:rPr lang="lv-LV" sz="2000" dirty="0">
                <a:latin typeface="Arial" panose="020B0604020202020204" pitchFamily="34" charset="0"/>
                <a:cs typeface="Arial" panose="020B0604020202020204" pitchFamily="34" charset="0"/>
              </a:rPr>
              <a:t>Andris </a:t>
            </a:r>
            <a:r>
              <a:rPr lang="lv-LV" sz="2000" dirty="0" err="1">
                <a:latin typeface="Arial" panose="020B0604020202020204" pitchFamily="34" charset="0"/>
                <a:cs typeface="Arial" panose="020B0604020202020204" pitchFamily="34" charset="0"/>
              </a:rPr>
              <a:t>Munda</a:t>
            </a:r>
            <a:r>
              <a:rPr lang="lv-LV" sz="2000" dirty="0">
                <a:latin typeface="Arial" panose="020B0604020202020204" pitchFamily="34" charset="0"/>
                <a:cs typeface="Arial" panose="020B0604020202020204" pitchFamily="34" charset="0"/>
              </a:rPr>
              <a:t>, Tiesu administrācijas direktors</a:t>
            </a:r>
          </a:p>
        </p:txBody>
      </p:sp>
    </p:spTree>
    <p:extLst>
      <p:ext uri="{BB962C8B-B14F-4D97-AF65-F5344CB8AC3E}">
        <p14:creationId xmlns:p14="http://schemas.microsoft.com/office/powerpoint/2010/main" val="153917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0767-72FC-EA73-69CB-F90917718C9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99738CD-3C37-DE6F-5D76-13601D2C4B1A}"/>
              </a:ext>
            </a:extLst>
          </p:cNvPr>
          <p:cNvSpPr txBox="1"/>
          <p:nvPr/>
        </p:nvSpPr>
        <p:spPr>
          <a:xfrm>
            <a:off x="305049" y="2080241"/>
            <a:ext cx="11371135" cy="784830"/>
          </a:xfrm>
          <a:prstGeom prst="rect">
            <a:avLst/>
          </a:prstGeom>
          <a:noFill/>
        </p:spPr>
        <p:txBody>
          <a:bodyPr wrap="square" rtlCol="0">
            <a:spAutoFit/>
          </a:bodyPr>
          <a:lstStyle/>
          <a:p>
            <a:pPr>
              <a:spcAft>
                <a:spcPts val="600"/>
              </a:spcAft>
            </a:pPr>
            <a:endParaRPr lang="lv-LV" sz="2000" b="1" dirty="0">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0841975-2DA2-99B4-30B9-1DA5D0B98861}"/>
              </a:ext>
            </a:extLst>
          </p:cNvPr>
          <p:cNvSpPr txBox="1"/>
          <p:nvPr/>
        </p:nvSpPr>
        <p:spPr>
          <a:xfrm>
            <a:off x="768693" y="328899"/>
            <a:ext cx="9593093" cy="1200329"/>
          </a:xfrm>
          <a:prstGeom prst="rect">
            <a:avLst/>
          </a:prstGeom>
          <a:noFill/>
        </p:spPr>
        <p:txBody>
          <a:bodyPr wrap="square" rtlCol="0">
            <a:spAutoFit/>
          </a:bodyPr>
          <a:lstStyle/>
          <a:p>
            <a:pPr algn="ctr"/>
            <a:r>
              <a:rPr lang="lv-LV" sz="3600" b="1" dirty="0">
                <a:solidFill>
                  <a:srgbClr val="990066"/>
                </a:solidFill>
                <a:latin typeface="Arial Nova Cond" panose="020B0506020202020204" pitchFamily="34" charset="0"/>
              </a:rPr>
              <a:t>VALSTS NODROŠINĀTĀS JURIDISKĀS PALĪDZĪBAS NODROŠINĀŠANAS KĀRTĪBA</a:t>
            </a:r>
          </a:p>
        </p:txBody>
      </p:sp>
      <p:pic>
        <p:nvPicPr>
          <p:cNvPr id="9" name="Attēls 8">
            <a:extLst>
              <a:ext uri="{FF2B5EF4-FFF2-40B4-BE49-F238E27FC236}">
                <a16:creationId xmlns:a16="http://schemas.microsoft.com/office/drawing/2014/main" id="{271B4A72-ADDF-A6E8-52F8-D0C5F35927F9}"/>
              </a:ext>
            </a:extLst>
          </p:cNvPr>
          <p:cNvPicPr>
            <a:picLocks noChangeAspect="1"/>
          </p:cNvPicPr>
          <p:nvPr/>
        </p:nvPicPr>
        <p:blipFill>
          <a:blip r:embed="rId3"/>
          <a:stretch>
            <a:fillRect/>
          </a:stretch>
        </p:blipFill>
        <p:spPr>
          <a:xfrm>
            <a:off x="7005217" y="3660617"/>
            <a:ext cx="573074" cy="695004"/>
          </a:xfrm>
          <a:prstGeom prst="rect">
            <a:avLst/>
          </a:prstGeom>
        </p:spPr>
      </p:pic>
      <p:pic>
        <p:nvPicPr>
          <p:cNvPr id="4" name="Attēls 3">
            <a:extLst>
              <a:ext uri="{FF2B5EF4-FFF2-40B4-BE49-F238E27FC236}">
                <a16:creationId xmlns:a16="http://schemas.microsoft.com/office/drawing/2014/main" id="{A02861B4-3279-C68E-1C3A-87743FC5899E}"/>
              </a:ext>
            </a:extLst>
          </p:cNvPr>
          <p:cNvPicPr>
            <a:picLocks noChangeAspect="1"/>
          </p:cNvPicPr>
          <p:nvPr/>
        </p:nvPicPr>
        <p:blipFill>
          <a:blip r:embed="rId4"/>
          <a:stretch>
            <a:fillRect/>
          </a:stretch>
        </p:blipFill>
        <p:spPr>
          <a:xfrm>
            <a:off x="926122" y="1527048"/>
            <a:ext cx="9278237" cy="4463444"/>
          </a:xfrm>
          <a:prstGeom prst="rect">
            <a:avLst/>
          </a:prstGeom>
        </p:spPr>
      </p:pic>
      <p:pic>
        <p:nvPicPr>
          <p:cNvPr id="21" name="Attēls 20">
            <a:extLst>
              <a:ext uri="{FF2B5EF4-FFF2-40B4-BE49-F238E27FC236}">
                <a16:creationId xmlns:a16="http://schemas.microsoft.com/office/drawing/2014/main" id="{C126F267-81A2-A51B-9E4C-F24661176DB0}"/>
              </a:ext>
            </a:extLst>
          </p:cNvPr>
          <p:cNvPicPr>
            <a:picLocks noChangeAspect="1"/>
          </p:cNvPicPr>
          <p:nvPr/>
        </p:nvPicPr>
        <p:blipFill>
          <a:blip r:embed="rId5"/>
          <a:stretch>
            <a:fillRect/>
          </a:stretch>
        </p:blipFill>
        <p:spPr>
          <a:xfrm>
            <a:off x="1" y="5225613"/>
            <a:ext cx="5336156" cy="764879"/>
          </a:xfrm>
          <a:prstGeom prst="rect">
            <a:avLst/>
          </a:prstGeom>
        </p:spPr>
      </p:pic>
    </p:spTree>
    <p:extLst>
      <p:ext uri="{BB962C8B-B14F-4D97-AF65-F5344CB8AC3E}">
        <p14:creationId xmlns:p14="http://schemas.microsoft.com/office/powerpoint/2010/main" val="3985280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753C-4A09-1EFB-CD07-A3A42AB312F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57B98DF-46C9-676E-3E7F-C0AA6A1BB2F5}"/>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05523F2F-E878-FDEA-7CC9-B410A12715F6}"/>
              </a:ext>
            </a:extLst>
          </p:cNvPr>
          <p:cNvSpPr txBox="1"/>
          <p:nvPr/>
        </p:nvSpPr>
        <p:spPr>
          <a:xfrm>
            <a:off x="305050" y="2080241"/>
            <a:ext cx="11078058" cy="784830"/>
          </a:xfrm>
          <a:prstGeom prst="rect">
            <a:avLst/>
          </a:prstGeom>
          <a:noFill/>
        </p:spPr>
        <p:txBody>
          <a:bodyPr wrap="square" rtlCol="0">
            <a:spAutoFit/>
          </a:bodyPr>
          <a:lstStyle/>
          <a:p>
            <a:pPr>
              <a:spcAft>
                <a:spcPts val="600"/>
              </a:spcAft>
            </a:pPr>
            <a:endParaRPr lang="lv-LV" sz="2000" b="1" dirty="0">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2E3E32C-DA41-C8A1-0F8B-34D4894F6AF2}"/>
              </a:ext>
            </a:extLst>
          </p:cNvPr>
          <p:cNvSpPr txBox="1"/>
          <p:nvPr/>
        </p:nvSpPr>
        <p:spPr>
          <a:xfrm>
            <a:off x="658795" y="343640"/>
            <a:ext cx="10088315" cy="1015663"/>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cs typeface="Arial" panose="020B0604020202020204" pitchFamily="34" charset="0"/>
              </a:rPr>
              <a:t>96 JURIDISKĀS PALĪDZĪBAS SNIEDZĒJI</a:t>
            </a:r>
            <a:endParaRPr lang="lv-LV" altLang="lv-LV" sz="4000" b="1" dirty="0">
              <a:solidFill>
                <a:srgbClr val="990066"/>
              </a:solidFill>
              <a:latin typeface="Arial Nova Cond" panose="020B0506020202020204" pitchFamily="34" charset="0"/>
              <a:cs typeface="Arial" panose="020B0604020202020204" pitchFamily="34" charset="0"/>
            </a:endParaRPr>
          </a:p>
          <a:p>
            <a:pPr algn="ctr"/>
            <a:r>
              <a:rPr lang="lv-LV" altLang="lv-LV" sz="2000" dirty="0">
                <a:solidFill>
                  <a:srgbClr val="990066"/>
                </a:solidFill>
                <a:latin typeface="Arial" panose="020B0604020202020204" pitchFamily="34" charset="0"/>
                <a:cs typeface="Arial" panose="020B0604020202020204" pitchFamily="34" charset="0"/>
              </a:rPr>
              <a:t>(73 zvērināti advokāti, 2 palīgi, 20 juristi, 1 augstskola)</a:t>
            </a:r>
            <a:r>
              <a:rPr lang="lv-LV" sz="2000" dirty="0">
                <a:solidFill>
                  <a:srgbClr val="990066"/>
                </a:solidFill>
                <a:latin typeface="Arial" panose="020B0604020202020204" pitchFamily="34" charset="0"/>
                <a:cs typeface="Arial" panose="020B0604020202020204" pitchFamily="34" charset="0"/>
              </a:rPr>
              <a:t> </a:t>
            </a:r>
          </a:p>
        </p:txBody>
      </p:sp>
      <p:pic>
        <p:nvPicPr>
          <p:cNvPr id="9" name="Attēls 8">
            <a:extLst>
              <a:ext uri="{FF2B5EF4-FFF2-40B4-BE49-F238E27FC236}">
                <a16:creationId xmlns:a16="http://schemas.microsoft.com/office/drawing/2014/main" id="{7D5F4048-245A-A62E-07EF-C0E117726482}"/>
              </a:ext>
            </a:extLst>
          </p:cNvPr>
          <p:cNvPicPr>
            <a:picLocks noChangeAspect="1"/>
          </p:cNvPicPr>
          <p:nvPr/>
        </p:nvPicPr>
        <p:blipFill>
          <a:blip r:embed="rId3"/>
          <a:stretch>
            <a:fillRect/>
          </a:stretch>
        </p:blipFill>
        <p:spPr>
          <a:xfrm>
            <a:off x="7005217" y="3660617"/>
            <a:ext cx="573074" cy="695004"/>
          </a:xfrm>
          <a:prstGeom prst="rect">
            <a:avLst/>
          </a:prstGeom>
        </p:spPr>
      </p:pic>
      <p:pic>
        <p:nvPicPr>
          <p:cNvPr id="2" name="Satura vietturis 7">
            <a:extLst>
              <a:ext uri="{FF2B5EF4-FFF2-40B4-BE49-F238E27FC236}">
                <a16:creationId xmlns:a16="http://schemas.microsoft.com/office/drawing/2014/main" id="{4998F87D-1DEB-6C46-B417-1EA99219B154}"/>
              </a:ext>
            </a:extLst>
          </p:cNvPr>
          <p:cNvPicPr>
            <a:picLocks noChangeAspect="1"/>
          </p:cNvPicPr>
          <p:nvPr/>
        </p:nvPicPr>
        <p:blipFill>
          <a:blip r:embed="rId4"/>
          <a:stretch>
            <a:fillRect/>
          </a:stretch>
        </p:blipFill>
        <p:spPr bwMode="auto">
          <a:xfrm>
            <a:off x="1938527" y="1587276"/>
            <a:ext cx="6748273" cy="393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777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ttēls 11" descr="Attēls, kurā ir teksts, fonts, grafika, grafiskais dizains&#10;&#10;Mākslīgā intelekta ģenerēts saturs var būt nepareizs.">
            <a:extLst>
              <a:ext uri="{FF2B5EF4-FFF2-40B4-BE49-F238E27FC236}">
                <a16:creationId xmlns:a16="http://schemas.microsoft.com/office/drawing/2014/main" id="{1FE55003-EA9F-AFF8-6638-429B3AA58FEC}"/>
              </a:ext>
            </a:extLst>
          </p:cNvPr>
          <p:cNvPicPr>
            <a:picLocks noChangeAspect="1"/>
          </p:cNvPicPr>
          <p:nvPr/>
        </p:nvPicPr>
        <p:blipFill>
          <a:blip r:embed="rId2"/>
          <a:stretch>
            <a:fillRect/>
          </a:stretch>
        </p:blipFill>
        <p:spPr>
          <a:xfrm>
            <a:off x="627055" y="3229587"/>
            <a:ext cx="3387107" cy="2368062"/>
          </a:xfrm>
          <a:prstGeom prst="rect">
            <a:avLst/>
          </a:prstGeom>
        </p:spPr>
      </p:pic>
      <p:pic>
        <p:nvPicPr>
          <p:cNvPr id="14" name="Attēls 13" descr="Attēls, kurā ir teksts, ekrānuzņēmums, aplis, fonts&#10;&#10;Mākslīgā intelekta ģenerēts saturs var būt nepareizs.">
            <a:extLst>
              <a:ext uri="{FF2B5EF4-FFF2-40B4-BE49-F238E27FC236}">
                <a16:creationId xmlns:a16="http://schemas.microsoft.com/office/drawing/2014/main" id="{C9A6E82B-9C61-9FD2-0A3D-ABA20E23D1ED}"/>
              </a:ext>
            </a:extLst>
          </p:cNvPr>
          <p:cNvPicPr>
            <a:picLocks noChangeAspect="1"/>
          </p:cNvPicPr>
          <p:nvPr/>
        </p:nvPicPr>
        <p:blipFill>
          <a:blip r:embed="rId3"/>
          <a:stretch>
            <a:fillRect/>
          </a:stretch>
        </p:blipFill>
        <p:spPr>
          <a:xfrm>
            <a:off x="4660052" y="2791545"/>
            <a:ext cx="6904893" cy="4001978"/>
          </a:xfrm>
          <a:prstGeom prst="rect">
            <a:avLst/>
          </a:prstGeom>
        </p:spPr>
      </p:pic>
      <p:pic>
        <p:nvPicPr>
          <p:cNvPr id="16" name="Attēls 15" descr="Attēls, kurā ir teksts, fonts, grafika, logotips&#10;&#10;Mākslīgā intelekta ģenerēts saturs var būt nepareizs.">
            <a:extLst>
              <a:ext uri="{FF2B5EF4-FFF2-40B4-BE49-F238E27FC236}">
                <a16:creationId xmlns:a16="http://schemas.microsoft.com/office/drawing/2014/main" id="{DDA3283C-B8C8-9458-D17A-BD087EEF46B8}"/>
              </a:ext>
            </a:extLst>
          </p:cNvPr>
          <p:cNvPicPr>
            <a:picLocks noChangeAspect="1"/>
          </p:cNvPicPr>
          <p:nvPr/>
        </p:nvPicPr>
        <p:blipFill>
          <a:blip r:embed="rId4"/>
          <a:stretch>
            <a:fillRect/>
          </a:stretch>
        </p:blipFill>
        <p:spPr>
          <a:xfrm>
            <a:off x="4939537" y="1239022"/>
            <a:ext cx="5166342" cy="1383324"/>
          </a:xfrm>
          <a:prstGeom prst="rect">
            <a:avLst/>
          </a:prstGeom>
        </p:spPr>
      </p:pic>
      <p:pic>
        <p:nvPicPr>
          <p:cNvPr id="18" name="Attēls 17" descr="Attēls, kurā ir fonts, teksts, grafika, balts&#10;&#10;Mākslīgā intelekta ģenerēts saturs var būt nepareizs.">
            <a:extLst>
              <a:ext uri="{FF2B5EF4-FFF2-40B4-BE49-F238E27FC236}">
                <a16:creationId xmlns:a16="http://schemas.microsoft.com/office/drawing/2014/main" id="{0359D1C0-774C-2644-B422-F545018F8D49}"/>
              </a:ext>
            </a:extLst>
          </p:cNvPr>
          <p:cNvPicPr>
            <a:picLocks noChangeAspect="1"/>
          </p:cNvPicPr>
          <p:nvPr/>
        </p:nvPicPr>
        <p:blipFill>
          <a:blip r:embed="rId5"/>
          <a:stretch>
            <a:fillRect/>
          </a:stretch>
        </p:blipFill>
        <p:spPr>
          <a:xfrm>
            <a:off x="349762" y="1355467"/>
            <a:ext cx="3664400" cy="1641231"/>
          </a:xfrm>
          <a:prstGeom prst="rect">
            <a:avLst/>
          </a:prstGeom>
        </p:spPr>
      </p:pic>
      <p:sp>
        <p:nvSpPr>
          <p:cNvPr id="22" name="TextBox 21">
            <a:extLst>
              <a:ext uri="{FF2B5EF4-FFF2-40B4-BE49-F238E27FC236}">
                <a16:creationId xmlns:a16="http://schemas.microsoft.com/office/drawing/2014/main" id="{786396DA-4D86-FF0F-2C9F-12C6368AA009}"/>
              </a:ext>
            </a:extLst>
          </p:cNvPr>
          <p:cNvSpPr txBox="1"/>
          <p:nvPr/>
        </p:nvSpPr>
        <p:spPr>
          <a:xfrm>
            <a:off x="627055" y="193650"/>
            <a:ext cx="10260832" cy="1200329"/>
          </a:xfrm>
          <a:prstGeom prst="rect">
            <a:avLst/>
          </a:prstGeom>
          <a:noFill/>
        </p:spPr>
        <p:txBody>
          <a:bodyPr wrap="square">
            <a:spAutoFit/>
          </a:bodyPr>
          <a:lstStyle/>
          <a:p>
            <a:pPr algn="ctr"/>
            <a:r>
              <a:rPr lang="lv-LV" sz="3600" b="1" dirty="0">
                <a:solidFill>
                  <a:srgbClr val="990066"/>
                </a:solidFill>
                <a:latin typeface="Arial Nova Cond" panose="020B0506020202020204" pitchFamily="34" charset="0"/>
              </a:rPr>
              <a:t>VALSTS NODROŠINĀTĀS JURIDISKĀS PALĪDZĪBAS 2025.GADA DARBĪBAS RĀDĪTĀJI </a:t>
            </a:r>
          </a:p>
        </p:txBody>
      </p:sp>
    </p:spTree>
    <p:extLst>
      <p:ext uri="{BB962C8B-B14F-4D97-AF65-F5344CB8AC3E}">
        <p14:creationId xmlns:p14="http://schemas.microsoft.com/office/powerpoint/2010/main" val="1168015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C680-BC6A-28A7-B9C0-A1EF0CF1B0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778EBDD-219E-ADFA-8179-4994146BF4B8}"/>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15761E76-4D5E-D8C4-EA7B-E92EDFA0808B}"/>
              </a:ext>
            </a:extLst>
          </p:cNvPr>
          <p:cNvSpPr txBox="1"/>
          <p:nvPr/>
        </p:nvSpPr>
        <p:spPr>
          <a:xfrm>
            <a:off x="305050" y="2080241"/>
            <a:ext cx="11078058" cy="784830"/>
          </a:xfrm>
          <a:prstGeom prst="rect">
            <a:avLst/>
          </a:prstGeom>
          <a:noFill/>
        </p:spPr>
        <p:txBody>
          <a:bodyPr wrap="square" rtlCol="0">
            <a:spAutoFit/>
          </a:bodyPr>
          <a:lstStyle/>
          <a:p>
            <a:pPr>
              <a:spcAft>
                <a:spcPts val="600"/>
              </a:spcAft>
            </a:pPr>
            <a:endParaRPr lang="lv-LV" sz="2000" b="1" dirty="0">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pic>
        <p:nvPicPr>
          <p:cNvPr id="14" name="Attēls 13">
            <a:extLst>
              <a:ext uri="{FF2B5EF4-FFF2-40B4-BE49-F238E27FC236}">
                <a16:creationId xmlns:a16="http://schemas.microsoft.com/office/drawing/2014/main" id="{4FDC022D-45DE-F9C1-D7A1-C846B5330036}"/>
              </a:ext>
            </a:extLst>
          </p:cNvPr>
          <p:cNvPicPr>
            <a:picLocks noChangeAspect="1"/>
          </p:cNvPicPr>
          <p:nvPr/>
        </p:nvPicPr>
        <p:blipFill>
          <a:blip r:embed="rId3"/>
          <a:stretch>
            <a:fillRect/>
          </a:stretch>
        </p:blipFill>
        <p:spPr>
          <a:xfrm>
            <a:off x="305050" y="1322173"/>
            <a:ext cx="9922475" cy="4213654"/>
          </a:xfrm>
          <a:prstGeom prst="rect">
            <a:avLst/>
          </a:prstGeom>
        </p:spPr>
      </p:pic>
    </p:spTree>
    <p:extLst>
      <p:ext uri="{BB962C8B-B14F-4D97-AF65-F5344CB8AC3E}">
        <p14:creationId xmlns:p14="http://schemas.microsoft.com/office/powerpoint/2010/main" val="239098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AE138-5A9C-4936-0FF0-08649159A33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6E241E9-DCD2-3B3F-699D-5121594C328E}"/>
              </a:ext>
            </a:extLst>
          </p:cNvPr>
          <p:cNvSpPr txBox="1"/>
          <p:nvPr/>
        </p:nvSpPr>
        <p:spPr>
          <a:xfrm>
            <a:off x="5702953" y="6064950"/>
            <a:ext cx="5307553" cy="430887"/>
          </a:xfrm>
          <a:prstGeom prst="rect">
            <a:avLst/>
          </a:prstGeom>
          <a:noFill/>
        </p:spPr>
        <p:txBody>
          <a:bodyPr wrap="square">
            <a:spAutoFit/>
          </a:bodyPr>
          <a:lstStyle/>
          <a:p>
            <a:r>
              <a:rPr lang="lv-LV" sz="1050" i="1" dirty="0">
                <a:latin typeface="Arial" panose="020B0604020202020204" pitchFamily="34" charset="0"/>
                <a:cs typeface="Arial" panose="020B0604020202020204" pitchFamily="34" charset="0"/>
              </a:rPr>
              <a:t>Foto atsauce: Lorem </a:t>
            </a:r>
            <a:r>
              <a:rPr lang="lv-LV" sz="1050" i="1" dirty="0" err="1">
                <a:latin typeface="Arial" panose="020B0604020202020204" pitchFamily="34" charset="0"/>
                <a:cs typeface="Arial" panose="020B0604020202020204" pitchFamily="34" charset="0"/>
              </a:rPr>
              <a:t>ipsum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a:t>
            </a:r>
            <a:r>
              <a:rPr lang="lv-LV" sz="1050" i="1" dirty="0">
                <a:latin typeface="Arial" panose="020B0604020202020204" pitchFamily="34" charset="0"/>
                <a:cs typeface="Arial" panose="020B0604020202020204" pitchFamily="34" charset="0"/>
              </a:rPr>
              <a:t> sit </a:t>
            </a:r>
            <a:r>
              <a:rPr lang="lv-LV" sz="1050" i="1" dirty="0" err="1">
                <a:latin typeface="Arial" panose="020B0604020202020204" pitchFamily="34" charset="0"/>
                <a:cs typeface="Arial" panose="020B0604020202020204" pitchFamily="34" charset="0"/>
              </a:rPr>
              <a:t>amet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consectetuer</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adipiscing</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elit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sed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diam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nonummy</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nibh</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euismod</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tincidunt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ut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laoree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dolore</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magna</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aliquam</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erat</a:t>
            </a:r>
            <a:r>
              <a:rPr lang="lv-LV" sz="1050" i="1" dirty="0">
                <a:latin typeface="Arial" panose="020B0604020202020204" pitchFamily="34" charset="0"/>
                <a:cs typeface="Arial" panose="020B0604020202020204" pitchFamily="34" charset="0"/>
              </a:rPr>
              <a:t> </a:t>
            </a:r>
            <a:r>
              <a:rPr lang="lv-LV" sz="1050" i="1" dirty="0" err="1">
                <a:latin typeface="Arial" panose="020B0604020202020204" pitchFamily="34" charset="0"/>
                <a:cs typeface="Arial" panose="020B0604020202020204" pitchFamily="34" charset="0"/>
              </a:rPr>
              <a:t>volutpat</a:t>
            </a:r>
            <a:r>
              <a:rPr lang="lv-LV" sz="1050" i="1" dirty="0">
                <a:latin typeface="Arial" panose="020B0604020202020204" pitchFamily="34" charset="0"/>
                <a:cs typeface="Arial" panose="020B0604020202020204" pitchFamily="34" charset="0"/>
              </a:rPr>
              <a:t>. </a:t>
            </a:r>
            <a:endParaRPr lang="lv-LV" sz="1050" i="1" dirty="0"/>
          </a:p>
        </p:txBody>
      </p:sp>
      <p:sp>
        <p:nvSpPr>
          <p:cNvPr id="6" name="TextBox 5">
            <a:extLst>
              <a:ext uri="{FF2B5EF4-FFF2-40B4-BE49-F238E27FC236}">
                <a16:creationId xmlns:a16="http://schemas.microsoft.com/office/drawing/2014/main" id="{818634EA-1D00-AE2B-E7F5-5CEDBE4C08CF}"/>
              </a:ext>
            </a:extLst>
          </p:cNvPr>
          <p:cNvSpPr txBox="1"/>
          <p:nvPr/>
        </p:nvSpPr>
        <p:spPr>
          <a:xfrm>
            <a:off x="305050" y="2080241"/>
            <a:ext cx="11078058" cy="784830"/>
          </a:xfrm>
          <a:prstGeom prst="rect">
            <a:avLst/>
          </a:prstGeom>
          <a:noFill/>
        </p:spPr>
        <p:txBody>
          <a:bodyPr wrap="square" rtlCol="0">
            <a:spAutoFit/>
          </a:bodyPr>
          <a:lstStyle/>
          <a:p>
            <a:pPr>
              <a:spcAft>
                <a:spcPts val="600"/>
              </a:spcAft>
            </a:pPr>
            <a:endParaRPr lang="lv-LV" sz="2000" b="1" dirty="0">
              <a:solidFill>
                <a:srgbClr val="860957"/>
              </a:solidFill>
              <a:latin typeface="Arial" panose="020B0604020202020204" pitchFamily="34" charset="0"/>
              <a:cs typeface="Arial" panose="020B0604020202020204" pitchFamily="34" charset="0"/>
            </a:endParaRPr>
          </a:p>
          <a:p>
            <a:pPr>
              <a:spcAft>
                <a:spcPts val="600"/>
              </a:spcAft>
            </a:pPr>
            <a:endParaRPr lang="lv-LV" sz="2000" b="1" dirty="0">
              <a:solidFill>
                <a:srgbClr val="86095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E9107A9-4F92-D877-A1B7-52C40C29D4F8}"/>
              </a:ext>
            </a:extLst>
          </p:cNvPr>
          <p:cNvSpPr txBox="1"/>
          <p:nvPr/>
        </p:nvSpPr>
        <p:spPr>
          <a:xfrm>
            <a:off x="142842" y="112461"/>
            <a:ext cx="10489899" cy="1569660"/>
          </a:xfrm>
          <a:prstGeom prst="rect">
            <a:avLst/>
          </a:prstGeom>
          <a:noFill/>
        </p:spPr>
        <p:txBody>
          <a:bodyPr wrap="square" rtlCol="0">
            <a:spAutoFit/>
          </a:bodyPr>
          <a:lstStyle/>
          <a:p>
            <a:pPr algn="ctr"/>
            <a:r>
              <a:rPr lang="lv-LV" sz="3200" b="1" dirty="0">
                <a:solidFill>
                  <a:srgbClr val="990066"/>
                </a:solidFill>
                <a:latin typeface="Arial Nova Cond" panose="020B0506020202020204" pitchFamily="34" charset="0"/>
                <a:cs typeface="Arial" panose="020B0604020202020204" pitchFamily="34" charset="0"/>
              </a:rPr>
              <a:t>APMEKLĒTĀJU PIEŅEMŠANA KLĀTIENĒ – JAUTĀJUMOS PAR JURIDISKĀS PALĪDZĪBAS SAŅEMŠANAS IESPĒJĀM UN IESNIEGUMA AIZPILDĪŠANU</a:t>
            </a:r>
          </a:p>
        </p:txBody>
      </p:sp>
      <p:pic>
        <p:nvPicPr>
          <p:cNvPr id="7" name="Attēls 6">
            <a:extLst>
              <a:ext uri="{FF2B5EF4-FFF2-40B4-BE49-F238E27FC236}">
                <a16:creationId xmlns:a16="http://schemas.microsoft.com/office/drawing/2014/main" id="{B3AF0B13-0BC7-8BCD-9D3A-463C85A7F5A2}"/>
              </a:ext>
            </a:extLst>
          </p:cNvPr>
          <p:cNvPicPr>
            <a:picLocks noChangeAspect="1"/>
          </p:cNvPicPr>
          <p:nvPr/>
        </p:nvPicPr>
        <p:blipFill>
          <a:blip r:embed="rId3"/>
          <a:stretch>
            <a:fillRect/>
          </a:stretch>
        </p:blipFill>
        <p:spPr>
          <a:xfrm>
            <a:off x="1168273" y="2235116"/>
            <a:ext cx="3723768" cy="3252404"/>
          </a:xfrm>
          <a:prstGeom prst="rect">
            <a:avLst/>
          </a:prstGeom>
        </p:spPr>
      </p:pic>
      <p:pic>
        <p:nvPicPr>
          <p:cNvPr id="10" name="Attēls 9">
            <a:extLst>
              <a:ext uri="{FF2B5EF4-FFF2-40B4-BE49-F238E27FC236}">
                <a16:creationId xmlns:a16="http://schemas.microsoft.com/office/drawing/2014/main" id="{1C1C74C6-3DEF-CEB5-2FC4-EC6EDD0207D2}"/>
              </a:ext>
            </a:extLst>
          </p:cNvPr>
          <p:cNvPicPr>
            <a:picLocks noChangeAspect="1"/>
          </p:cNvPicPr>
          <p:nvPr/>
        </p:nvPicPr>
        <p:blipFill>
          <a:blip r:embed="rId4"/>
          <a:stretch>
            <a:fillRect/>
          </a:stretch>
        </p:blipFill>
        <p:spPr>
          <a:xfrm>
            <a:off x="5541202" y="2384038"/>
            <a:ext cx="5091539" cy="3077165"/>
          </a:xfrm>
          <a:prstGeom prst="rect">
            <a:avLst/>
          </a:prstGeom>
        </p:spPr>
      </p:pic>
    </p:spTree>
    <p:extLst>
      <p:ext uri="{BB962C8B-B14F-4D97-AF65-F5344CB8AC3E}">
        <p14:creationId xmlns:p14="http://schemas.microsoft.com/office/powerpoint/2010/main" val="3579306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FB3D-C9B7-2266-A298-BD81BEBB74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C27282-B5E0-F6E4-AF53-626324421AA1}"/>
              </a:ext>
            </a:extLst>
          </p:cNvPr>
          <p:cNvSpPr txBox="1"/>
          <p:nvPr/>
        </p:nvSpPr>
        <p:spPr>
          <a:xfrm>
            <a:off x="569759" y="1859340"/>
            <a:ext cx="7729479" cy="1569660"/>
          </a:xfrm>
          <a:prstGeom prst="rect">
            <a:avLst/>
          </a:prstGeom>
          <a:noFill/>
        </p:spPr>
        <p:txBody>
          <a:bodyPr wrap="square" rtlCol="0">
            <a:spAutoFit/>
          </a:bodyPr>
          <a:lstStyle/>
          <a:p>
            <a:r>
              <a:rPr lang="lv-LV" sz="4800" b="1" dirty="0">
                <a:solidFill>
                  <a:schemeClr val="bg2">
                    <a:lumMod val="10000"/>
                  </a:schemeClr>
                </a:solidFill>
                <a:latin typeface="Arial Nova Cond" panose="020B0506020202020204" pitchFamily="34" charset="0"/>
                <a:cs typeface="Arial" panose="020B0604020202020204" pitchFamily="34" charset="0"/>
              </a:rPr>
              <a:t>PALDIES</a:t>
            </a:r>
          </a:p>
          <a:p>
            <a:r>
              <a:rPr lang="lv-LV" sz="4800" b="1" dirty="0">
                <a:solidFill>
                  <a:srgbClr val="990066"/>
                </a:solidFill>
                <a:latin typeface="Arial Nova Cond" panose="020B0506020202020204" pitchFamily="34" charset="0"/>
                <a:cs typeface="Arial" panose="020B0604020202020204" pitchFamily="34" charset="0"/>
              </a:rPr>
              <a:t>PAR UZMANĪBU!</a:t>
            </a:r>
          </a:p>
        </p:txBody>
      </p:sp>
      <p:sp>
        <p:nvSpPr>
          <p:cNvPr id="3" name="TextBox 2">
            <a:extLst>
              <a:ext uri="{FF2B5EF4-FFF2-40B4-BE49-F238E27FC236}">
                <a16:creationId xmlns:a16="http://schemas.microsoft.com/office/drawing/2014/main" id="{D22A6F4B-A397-7B20-D422-3E4C90BA1142}"/>
              </a:ext>
            </a:extLst>
          </p:cNvPr>
          <p:cNvSpPr txBox="1"/>
          <p:nvPr/>
        </p:nvSpPr>
        <p:spPr>
          <a:xfrm>
            <a:off x="569759" y="3610247"/>
            <a:ext cx="9224209" cy="1015663"/>
          </a:xfrm>
          <a:prstGeom prst="rect">
            <a:avLst/>
          </a:prstGeom>
          <a:noFill/>
        </p:spPr>
        <p:txBody>
          <a:bodyPr wrap="square">
            <a:spAutoFit/>
          </a:bodyPr>
          <a:lstStyle/>
          <a:p>
            <a:r>
              <a:rPr lang="lv-LV" sz="2000" b="1" dirty="0">
                <a:solidFill>
                  <a:srgbClr val="990066"/>
                </a:solidFill>
                <a:latin typeface="Arial" panose="020B0604020202020204" pitchFamily="34" charset="0"/>
                <a:cs typeface="Arial" panose="020B0604020202020204" pitchFamily="34" charset="0"/>
              </a:rPr>
              <a:t>Plašāka informācija:</a:t>
            </a:r>
          </a:p>
          <a:p>
            <a:r>
              <a:rPr lang="lv-LV" sz="2000" dirty="0">
                <a:solidFill>
                  <a:srgbClr val="990066"/>
                </a:solidFill>
                <a:latin typeface="Arial" panose="020B0604020202020204" pitchFamily="34" charset="0"/>
                <a:cs typeface="Arial" panose="020B0604020202020204" pitchFamily="34" charset="0"/>
              </a:rPr>
              <a:t>https://www.ta.gov.lv/lv/valsts-nodrosinata-juridiska-palidziba</a:t>
            </a:r>
          </a:p>
          <a:p>
            <a:r>
              <a:rPr lang="lv-LV" sz="2000" dirty="0">
                <a:solidFill>
                  <a:srgbClr val="990066"/>
                </a:solidFill>
                <a:latin typeface="Arial" panose="020B0604020202020204" pitchFamily="34" charset="0"/>
                <a:cs typeface="Arial" panose="020B0604020202020204" pitchFamily="34" charset="0"/>
              </a:rPr>
              <a:t>https://www.youtube.com/watch?v=iQvhXx8BsIs</a:t>
            </a:r>
          </a:p>
        </p:txBody>
      </p:sp>
    </p:spTree>
    <p:extLst>
      <p:ext uri="{BB962C8B-B14F-4D97-AF65-F5344CB8AC3E}">
        <p14:creationId xmlns:p14="http://schemas.microsoft.com/office/powerpoint/2010/main" val="276093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572B6E-6040-FA0A-B02A-FE4182A3AD25}"/>
              </a:ext>
            </a:extLst>
          </p:cNvPr>
          <p:cNvSpPr txBox="1"/>
          <p:nvPr/>
        </p:nvSpPr>
        <p:spPr>
          <a:xfrm>
            <a:off x="537829" y="633101"/>
            <a:ext cx="7729479" cy="1938992"/>
          </a:xfrm>
          <a:prstGeom prst="rect">
            <a:avLst/>
          </a:prstGeom>
          <a:noFill/>
        </p:spPr>
        <p:txBody>
          <a:bodyPr wrap="square" rtlCol="0">
            <a:spAutoFit/>
          </a:bodyPr>
          <a:lstStyle/>
          <a:p>
            <a:r>
              <a:rPr lang="lv-LV" sz="4000" b="1" dirty="0">
                <a:solidFill>
                  <a:srgbClr val="990066"/>
                </a:solidFill>
                <a:latin typeface="Arial Nova Cond" panose="020B0506020202020204" pitchFamily="34" charset="0"/>
                <a:cs typeface="Arial" panose="020B0604020202020204" pitchFamily="34" charset="0"/>
              </a:rPr>
              <a:t>PANEĻDISKUSIJA</a:t>
            </a:r>
          </a:p>
          <a:p>
            <a:endParaRPr lang="lv-LV" sz="2400" b="1" dirty="0">
              <a:solidFill>
                <a:srgbClr val="990066"/>
              </a:solidFill>
              <a:latin typeface="Arial Black" panose="020B0A04020102020204" pitchFamily="34" charset="0"/>
              <a:cs typeface="Arial" panose="020B0604020202020204" pitchFamily="34" charset="0"/>
            </a:endParaRPr>
          </a:p>
          <a:p>
            <a:r>
              <a:rPr lang="lv-LV" sz="2800" b="1" dirty="0">
                <a:solidFill>
                  <a:srgbClr val="990066"/>
                </a:solidFill>
                <a:latin typeface="Arial Nova Cond" panose="020B0506020202020204" pitchFamily="34" charset="0"/>
                <a:cs typeface="Arial" panose="020B0604020202020204" pitchFamily="34" charset="0"/>
              </a:rPr>
              <a:t>Valsts nodrošinātā juridiskā palīdzība: informācija par pakalpojumu un praktiskie piemēri</a:t>
            </a:r>
          </a:p>
        </p:txBody>
      </p:sp>
      <p:sp>
        <p:nvSpPr>
          <p:cNvPr id="3" name="TextBox 2">
            <a:extLst>
              <a:ext uri="{FF2B5EF4-FFF2-40B4-BE49-F238E27FC236}">
                <a16:creationId xmlns:a16="http://schemas.microsoft.com/office/drawing/2014/main" id="{6ECFF6E1-886A-C7FD-A96C-7464700C750F}"/>
              </a:ext>
            </a:extLst>
          </p:cNvPr>
          <p:cNvSpPr txBox="1"/>
          <p:nvPr/>
        </p:nvSpPr>
        <p:spPr>
          <a:xfrm>
            <a:off x="537828" y="2876612"/>
            <a:ext cx="1910403" cy="400110"/>
          </a:xfrm>
          <a:prstGeom prst="rect">
            <a:avLst/>
          </a:prstGeom>
          <a:noFill/>
        </p:spPr>
        <p:txBody>
          <a:bodyPr wrap="square">
            <a:spAutoFit/>
          </a:bodyPr>
          <a:lstStyle/>
          <a:p>
            <a:r>
              <a:rPr lang="lv-LV" sz="2000" b="1" dirty="0">
                <a:latin typeface="Arial" panose="020B0604020202020204" pitchFamily="34" charset="0"/>
                <a:cs typeface="Arial" panose="020B0604020202020204" pitchFamily="34" charset="0"/>
              </a:rPr>
              <a:t>DALĪBNIEKI:</a:t>
            </a:r>
          </a:p>
        </p:txBody>
      </p:sp>
      <p:sp>
        <p:nvSpPr>
          <p:cNvPr id="4" name="TextBox 3">
            <a:extLst>
              <a:ext uri="{FF2B5EF4-FFF2-40B4-BE49-F238E27FC236}">
                <a16:creationId xmlns:a16="http://schemas.microsoft.com/office/drawing/2014/main" id="{A6C0BA4C-79AB-8AB6-77B2-B97DBCD4CE54}"/>
              </a:ext>
            </a:extLst>
          </p:cNvPr>
          <p:cNvSpPr txBox="1"/>
          <p:nvPr/>
        </p:nvSpPr>
        <p:spPr>
          <a:xfrm>
            <a:off x="537829" y="3245944"/>
            <a:ext cx="8262041" cy="1477328"/>
          </a:xfrm>
          <a:prstGeom prst="rect">
            <a:avLst/>
          </a:prstGeom>
          <a:noFill/>
        </p:spPr>
        <p:txBody>
          <a:bodyPr wrap="square">
            <a:spAutoFit/>
          </a:bodyPr>
          <a:lstStyle/>
          <a:p>
            <a:r>
              <a:rPr lang="lv-LV" b="1" dirty="0">
                <a:latin typeface="Arial" panose="020B0604020202020204" pitchFamily="34" charset="0"/>
                <a:cs typeface="Arial" panose="020B0604020202020204" pitchFamily="34" charset="0"/>
              </a:rPr>
              <a:t>Jeļena </a:t>
            </a:r>
            <a:r>
              <a:rPr lang="lv-LV" b="1" dirty="0" err="1">
                <a:latin typeface="Arial" panose="020B0604020202020204" pitchFamily="34" charset="0"/>
                <a:cs typeface="Arial" panose="020B0604020202020204" pitchFamily="34" charset="0"/>
              </a:rPr>
              <a:t>Bārbale</a:t>
            </a:r>
            <a:r>
              <a:rPr lang="lv-LV" dirty="0">
                <a:latin typeface="Arial" panose="020B0604020202020204" pitchFamily="34" charset="0"/>
                <a:cs typeface="Arial" panose="020B0604020202020204" pitchFamily="34" charset="0"/>
              </a:rPr>
              <a:t>, Tiesu administrācijas direktora vietniece juridiskās palīdzības un valsts kompensācijas cietušajiem jautājumos </a:t>
            </a:r>
          </a:p>
          <a:p>
            <a:r>
              <a:rPr lang="lv-LV" b="1" dirty="0">
                <a:latin typeface="Arial" panose="020B0604020202020204" pitchFamily="34" charset="0"/>
                <a:cs typeface="Arial" panose="020B0604020202020204" pitchFamily="34" charset="0"/>
              </a:rPr>
              <a:t>Krista </a:t>
            </a:r>
            <a:r>
              <a:rPr lang="lv-LV" b="1" dirty="0" err="1">
                <a:latin typeface="Arial" panose="020B0604020202020204" pitchFamily="34" charset="0"/>
                <a:cs typeface="Arial" panose="020B0604020202020204" pitchFamily="34" charset="0"/>
              </a:rPr>
              <a:t>Milberga</a:t>
            </a:r>
            <a:r>
              <a:rPr lang="lv-LV" b="1" dirty="0">
                <a:latin typeface="Arial" panose="020B0604020202020204" pitchFamily="34" charset="0"/>
                <a:cs typeface="Arial" panose="020B0604020202020204" pitchFamily="34" charset="0"/>
              </a:rPr>
              <a:t>,</a:t>
            </a:r>
            <a:r>
              <a:rPr lang="lv-LV" dirty="0">
                <a:latin typeface="Arial" panose="020B0604020202020204" pitchFamily="34" charset="0"/>
                <a:cs typeface="Arial" panose="020B0604020202020204" pitchFamily="34" charset="0"/>
              </a:rPr>
              <a:t> zvērināta advokāte</a:t>
            </a:r>
          </a:p>
          <a:p>
            <a:r>
              <a:rPr lang="lv-LV" b="1" dirty="0">
                <a:latin typeface="Arial" panose="020B0604020202020204" pitchFamily="34" charset="0"/>
                <a:cs typeface="Arial" panose="020B0604020202020204" pitchFamily="34" charset="0"/>
              </a:rPr>
              <a:t>Agnija </a:t>
            </a:r>
            <a:r>
              <a:rPr lang="lv-LV" b="1" dirty="0" err="1">
                <a:latin typeface="Arial" panose="020B0604020202020204" pitchFamily="34" charset="0"/>
                <a:cs typeface="Arial" panose="020B0604020202020204" pitchFamily="34" charset="0"/>
              </a:rPr>
              <a:t>Granžē</a:t>
            </a:r>
            <a:r>
              <a:rPr lang="lv-LV" dirty="0">
                <a:latin typeface="Arial" panose="020B0604020202020204" pitchFamily="34" charset="0"/>
                <a:cs typeface="Arial" panose="020B0604020202020204" pitchFamily="34" charset="0"/>
              </a:rPr>
              <a:t>, sertificēta mediatore</a:t>
            </a:r>
          </a:p>
          <a:p>
            <a:r>
              <a:rPr lang="lv-LV" b="1" dirty="0">
                <a:latin typeface="Arial" panose="020B0604020202020204" pitchFamily="34" charset="0"/>
                <a:cs typeface="Arial" panose="020B0604020202020204" pitchFamily="34" charset="0"/>
              </a:rPr>
              <a:t>Daina Kalvāne,</a:t>
            </a:r>
            <a:r>
              <a:rPr lang="lv-LV" dirty="0">
                <a:latin typeface="Arial" panose="020B0604020202020204" pitchFamily="34" charset="0"/>
                <a:cs typeface="Arial" panose="020B0604020202020204" pitchFamily="34" charset="0"/>
              </a:rPr>
              <a:t> Siguldas sociālā dienesta nodaļas vadītāja</a:t>
            </a:r>
          </a:p>
        </p:txBody>
      </p:sp>
    </p:spTree>
    <p:extLst>
      <p:ext uri="{BB962C8B-B14F-4D97-AF65-F5344CB8AC3E}">
        <p14:creationId xmlns:p14="http://schemas.microsoft.com/office/powerpoint/2010/main" val="3242521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0F611-AECA-60F0-9E9E-D574C177CF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419F80-490D-B294-783D-0AB929AAE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796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D35980-DA7A-2C9F-BB87-0805DDC972C9}"/>
              </a:ext>
            </a:extLst>
          </p:cNvPr>
          <p:cNvSpPr txBox="1"/>
          <p:nvPr/>
        </p:nvSpPr>
        <p:spPr>
          <a:xfrm>
            <a:off x="537829" y="633101"/>
            <a:ext cx="7504958" cy="2554545"/>
          </a:xfrm>
          <a:prstGeom prst="rect">
            <a:avLst/>
          </a:prstGeom>
          <a:noFill/>
        </p:spPr>
        <p:txBody>
          <a:bodyPr wrap="square" rtlCol="0">
            <a:spAutoFit/>
          </a:bodyPr>
          <a:lstStyle/>
          <a:p>
            <a:r>
              <a:rPr lang="lv-LV" sz="4000" b="1" dirty="0">
                <a:latin typeface="Arial Nova Cond" panose="020B0506020202020204" pitchFamily="34" charset="0"/>
                <a:cs typeface="Arial" panose="020B0604020202020204" pitchFamily="34" charset="0"/>
              </a:rPr>
              <a:t>VALSTS KOMPENSĀCIJA CIETUŠAJIEM: </a:t>
            </a:r>
            <a:r>
              <a:rPr lang="lv-LV" sz="4000" b="1" dirty="0">
                <a:solidFill>
                  <a:srgbClr val="990066"/>
                </a:solidFill>
                <a:latin typeface="Arial Nova Cond" panose="020B0506020202020204" pitchFamily="34" charset="0"/>
                <a:cs typeface="Arial" panose="020B0604020202020204" pitchFamily="34" charset="0"/>
              </a:rPr>
              <a:t>INFORMĀCIJA PAR PAKALPOJUMU UN PRAKTISKIE PIEMĒRI</a:t>
            </a:r>
          </a:p>
        </p:txBody>
      </p:sp>
      <p:sp>
        <p:nvSpPr>
          <p:cNvPr id="3" name="TextBox 2">
            <a:extLst>
              <a:ext uri="{FF2B5EF4-FFF2-40B4-BE49-F238E27FC236}">
                <a16:creationId xmlns:a16="http://schemas.microsoft.com/office/drawing/2014/main" id="{5F8A7811-DF16-2601-7EA0-14E3354DD122}"/>
              </a:ext>
            </a:extLst>
          </p:cNvPr>
          <p:cNvSpPr txBox="1"/>
          <p:nvPr/>
        </p:nvSpPr>
        <p:spPr>
          <a:xfrm>
            <a:off x="537829" y="4170176"/>
            <a:ext cx="7729478" cy="400110"/>
          </a:xfrm>
          <a:prstGeom prst="rect">
            <a:avLst/>
          </a:prstGeom>
          <a:noFill/>
        </p:spPr>
        <p:txBody>
          <a:bodyPr wrap="square">
            <a:spAutoFit/>
          </a:bodyPr>
          <a:lstStyle/>
          <a:p>
            <a:r>
              <a:rPr lang="lv-LV" sz="2000" dirty="0">
                <a:latin typeface="Arial" panose="020B0604020202020204" pitchFamily="34" charset="0"/>
                <a:cs typeface="Arial" panose="020B0604020202020204" pitchFamily="34" charset="0"/>
              </a:rPr>
              <a:t>Inga Ozola, Valsts kompensācijas cietušajiem nodaļas vadītāja</a:t>
            </a:r>
            <a:endParaRPr lang="lv-LV" sz="2800" dirty="0">
              <a:solidFill>
                <a:srgbClr val="99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797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312DC6-B948-093F-7AC3-04788A571C6F}"/>
              </a:ext>
            </a:extLst>
          </p:cNvPr>
          <p:cNvSpPr txBox="1"/>
          <p:nvPr/>
        </p:nvSpPr>
        <p:spPr>
          <a:xfrm>
            <a:off x="620370" y="661807"/>
            <a:ext cx="10285447"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sp>
        <p:nvSpPr>
          <p:cNvPr id="8" name="TextBox 7">
            <a:extLst>
              <a:ext uri="{FF2B5EF4-FFF2-40B4-BE49-F238E27FC236}">
                <a16:creationId xmlns:a16="http://schemas.microsoft.com/office/drawing/2014/main" id="{0F2E1CFF-AA47-5594-352E-4C1FC0ADAB90}"/>
              </a:ext>
            </a:extLst>
          </p:cNvPr>
          <p:cNvSpPr txBox="1"/>
          <p:nvPr/>
        </p:nvSpPr>
        <p:spPr>
          <a:xfrm>
            <a:off x="1229033" y="1887793"/>
            <a:ext cx="10067118" cy="1800493"/>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Likums par «Par valsts kompensāciju cietušajiem»</a:t>
            </a:r>
          </a:p>
          <a:p>
            <a:pPr>
              <a:spcAft>
                <a:spcPts val="600"/>
              </a:spcAft>
            </a:pPr>
            <a:r>
              <a:rPr lang="lv-LV" sz="2000" dirty="0">
                <a:latin typeface="Arial" panose="020B0604020202020204" pitchFamily="34" charset="0"/>
                <a:cs typeface="Arial" panose="020B0604020202020204" pitchFamily="34" charset="0"/>
              </a:rPr>
              <a:t>Valsts kompensācijas mērķis, pieteikšanās valsts kompensācijas saņemšanai, izmaksas un piedziņas kārtība noteikta likumā «Par valsts kompensāciju cietušajiem».</a:t>
            </a:r>
          </a:p>
          <a:p>
            <a:pPr>
              <a:spcAft>
                <a:spcPts val="600"/>
              </a:spcAft>
            </a:pPr>
            <a:endParaRPr lang="en-US" dirty="0"/>
          </a:p>
          <a:p>
            <a:pPr>
              <a:spcAft>
                <a:spcPts val="600"/>
              </a:spcAft>
            </a:pPr>
            <a:endParaRPr lang="lv-LV" b="1" dirty="0">
              <a:solidFill>
                <a:srgbClr val="860957"/>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FB816F-773F-6BA3-E4F1-6E53E506AC1E}"/>
              </a:ext>
            </a:extLst>
          </p:cNvPr>
          <p:cNvSpPr txBox="1"/>
          <p:nvPr/>
        </p:nvSpPr>
        <p:spPr>
          <a:xfrm>
            <a:off x="1229033" y="3429000"/>
            <a:ext cx="10067118" cy="1954381"/>
          </a:xfrm>
          <a:prstGeom prst="rect">
            <a:avLst/>
          </a:prstGeom>
          <a:noFill/>
        </p:spPr>
        <p:txBody>
          <a:bodyPr wrap="square" rtlCol="0">
            <a:spAutoFit/>
          </a:bodyPr>
          <a:lstStyle/>
          <a:p>
            <a:pPr lvl="0"/>
            <a:r>
              <a:rPr lang="lv-LV" sz="2000" b="1" dirty="0">
                <a:latin typeface="Arial" panose="020B0604020202020204" pitchFamily="34" charset="0"/>
                <a:cs typeface="Arial" panose="020B0604020202020204" pitchFamily="34" charset="0"/>
              </a:rPr>
              <a:t>Likuma mērķis </a:t>
            </a:r>
            <a:r>
              <a:rPr lang="lv-LV" sz="2000" dirty="0">
                <a:latin typeface="Arial" panose="020B0604020202020204" pitchFamily="34" charset="0"/>
                <a:cs typeface="Arial" panose="020B0604020202020204" pitchFamily="34" charset="0"/>
              </a:rPr>
              <a:t>ir nodrošināt fiziskajai personai, kura Kriminālprocesa likumā noteiktajā kārtībā ir atzīta par cietušo, tiesības saņemt valsts kompensāciju par noziedzīga nodarījuma rezultātā radīto morālo aizskārumu, fiziskajām ciešanām vai mantisko zaudējumu.</a:t>
            </a:r>
            <a:endParaRPr lang="en-US" sz="2000" dirty="0">
              <a:latin typeface="Arial" panose="020B0604020202020204" pitchFamily="34" charset="0"/>
              <a:cs typeface="Arial" panose="020B0604020202020204" pitchFamily="34" charset="0"/>
            </a:endParaRPr>
          </a:p>
          <a:p>
            <a:pPr>
              <a:spcAft>
                <a:spcPts val="600"/>
              </a:spcAft>
            </a:pPr>
            <a:endParaRPr lang="en-US" dirty="0"/>
          </a:p>
          <a:p>
            <a:pPr>
              <a:spcAft>
                <a:spcPts val="600"/>
              </a:spcAft>
            </a:pPr>
            <a:endParaRPr lang="lv-LV" b="1" dirty="0">
              <a:solidFill>
                <a:srgbClr val="860957"/>
              </a:solidFill>
              <a:latin typeface="Arial" panose="020B0604020202020204" pitchFamily="34" charset="0"/>
              <a:cs typeface="Arial" panose="020B0604020202020204" pitchFamily="34" charset="0"/>
            </a:endParaRPr>
          </a:p>
        </p:txBody>
      </p:sp>
      <p:pic>
        <p:nvPicPr>
          <p:cNvPr id="10" name="Grafika 9">
            <a:extLst>
              <a:ext uri="{FF2B5EF4-FFF2-40B4-BE49-F238E27FC236}">
                <a16:creationId xmlns:a16="http://schemas.microsoft.com/office/drawing/2014/main" id="{A4AABCF1-1851-F6D3-0D41-2E3447FDFB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882" y="1633360"/>
            <a:ext cx="571500" cy="695325"/>
          </a:xfrm>
          <a:prstGeom prst="rect">
            <a:avLst/>
          </a:prstGeom>
        </p:spPr>
      </p:pic>
      <p:pic>
        <p:nvPicPr>
          <p:cNvPr id="11" name="Grafika 10">
            <a:extLst>
              <a:ext uri="{FF2B5EF4-FFF2-40B4-BE49-F238E27FC236}">
                <a16:creationId xmlns:a16="http://schemas.microsoft.com/office/drawing/2014/main" id="{205186A7-03AC-4820-B430-0AC87C413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4732" y="3429000"/>
            <a:ext cx="685800" cy="714375"/>
          </a:xfrm>
          <a:prstGeom prst="rect">
            <a:avLst/>
          </a:prstGeom>
        </p:spPr>
      </p:pic>
    </p:spTree>
    <p:extLst>
      <p:ext uri="{BB962C8B-B14F-4D97-AF65-F5344CB8AC3E}">
        <p14:creationId xmlns:p14="http://schemas.microsoft.com/office/powerpoint/2010/main" val="2487158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791D-414A-D150-D6B9-306F264FBC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2E4DFD-91E6-FAFB-A76A-8CF49D0E64BF}"/>
              </a:ext>
            </a:extLst>
          </p:cNvPr>
          <p:cNvSpPr txBox="1"/>
          <p:nvPr/>
        </p:nvSpPr>
        <p:spPr>
          <a:xfrm>
            <a:off x="537829" y="633101"/>
            <a:ext cx="7729479" cy="1938992"/>
          </a:xfrm>
          <a:prstGeom prst="rect">
            <a:avLst/>
          </a:prstGeom>
          <a:noFill/>
        </p:spPr>
        <p:txBody>
          <a:bodyPr wrap="square" rtlCol="0">
            <a:spAutoFit/>
          </a:bodyPr>
          <a:lstStyle/>
          <a:p>
            <a:r>
              <a:rPr lang="lv-LV" sz="4000" b="1" dirty="0">
                <a:solidFill>
                  <a:schemeClr val="bg2">
                    <a:lumMod val="10000"/>
                  </a:schemeClr>
                </a:solidFill>
                <a:latin typeface="Arial Nova Cond" panose="020B0506020202020204" pitchFamily="34" charset="0"/>
                <a:cs typeface="Arial" panose="020B0604020202020204" pitchFamily="34" charset="0"/>
              </a:rPr>
              <a:t>VALSTS NODROŠINĀTĀ JURIDISKĀ PALĪDZĪBA UN </a:t>
            </a:r>
            <a:r>
              <a:rPr lang="lv-LV" sz="4000" b="1" dirty="0">
                <a:solidFill>
                  <a:srgbClr val="990066"/>
                </a:solidFill>
                <a:latin typeface="Arial Nova Cond" panose="020B0506020202020204" pitchFamily="34" charset="0"/>
                <a:cs typeface="Arial" panose="020B0604020202020204" pitchFamily="34" charset="0"/>
              </a:rPr>
              <a:t>VALSTS KOMPENSĀCIJA CIETUŠAJIEM</a:t>
            </a:r>
          </a:p>
        </p:txBody>
      </p:sp>
      <p:sp>
        <p:nvSpPr>
          <p:cNvPr id="9" name="TextBox 8">
            <a:extLst>
              <a:ext uri="{FF2B5EF4-FFF2-40B4-BE49-F238E27FC236}">
                <a16:creationId xmlns:a16="http://schemas.microsoft.com/office/drawing/2014/main" id="{A295B93D-FE69-E5E5-6A00-5A87F758B2E5}"/>
              </a:ext>
            </a:extLst>
          </p:cNvPr>
          <p:cNvSpPr txBox="1"/>
          <p:nvPr/>
        </p:nvSpPr>
        <p:spPr>
          <a:xfrm>
            <a:off x="537829" y="3870184"/>
            <a:ext cx="7839255" cy="707886"/>
          </a:xfrm>
          <a:prstGeom prst="rect">
            <a:avLst/>
          </a:prstGeom>
          <a:noFill/>
        </p:spPr>
        <p:txBody>
          <a:bodyPr wrap="square" rtlCol="0">
            <a:spAutoFit/>
          </a:bodyPr>
          <a:lstStyle/>
          <a:p>
            <a:r>
              <a:rPr lang="lv-LV" sz="2000" dirty="0">
                <a:latin typeface="Arial" panose="020B0604020202020204" pitchFamily="34" charset="0"/>
                <a:cs typeface="Arial" panose="020B0604020202020204" pitchFamily="34" charset="0"/>
              </a:rPr>
              <a:t>Jeļena </a:t>
            </a:r>
            <a:r>
              <a:rPr lang="lv-LV" sz="2000" dirty="0" err="1">
                <a:latin typeface="Arial" panose="020B0604020202020204" pitchFamily="34" charset="0"/>
                <a:cs typeface="Arial" panose="020B0604020202020204" pitchFamily="34" charset="0"/>
              </a:rPr>
              <a:t>Bārbale</a:t>
            </a:r>
            <a:r>
              <a:rPr lang="lv-LV" sz="2000" dirty="0">
                <a:latin typeface="Arial" panose="020B0604020202020204" pitchFamily="34" charset="0"/>
                <a:cs typeface="Arial" panose="020B0604020202020204" pitchFamily="34" charset="0"/>
              </a:rPr>
              <a:t>, Tiesu administrācijas direktora vietniece juridiskās palīdzības un valsts kompensācijas cietušajiem jautājumos </a:t>
            </a:r>
          </a:p>
        </p:txBody>
      </p:sp>
    </p:spTree>
    <p:extLst>
      <p:ext uri="{BB962C8B-B14F-4D97-AF65-F5344CB8AC3E}">
        <p14:creationId xmlns:p14="http://schemas.microsoft.com/office/powerpoint/2010/main" val="337005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571FA-3672-D0F5-9943-2064E48C5ED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ABFCD53-FF05-1670-DCC5-473EDC8B31A5}"/>
              </a:ext>
            </a:extLst>
          </p:cNvPr>
          <p:cNvSpPr txBox="1"/>
          <p:nvPr/>
        </p:nvSpPr>
        <p:spPr>
          <a:xfrm>
            <a:off x="1415845" y="1859679"/>
            <a:ext cx="8887247" cy="3262432"/>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kompensāciju izmaksā, ja noziedzīga nodarījuma rezultātā iestājušās šādas sekas:</a:t>
            </a:r>
          </a:p>
          <a:p>
            <a:pPr marL="342900" indent="-342900">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Iestājusies personas nāve.</a:t>
            </a:r>
          </a:p>
          <a:p>
            <a:pPr marL="342900" indent="-342900">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Cietušajam nodarīti smagi vai vidēja smaguma miesas bojājumi.</a:t>
            </a:r>
          </a:p>
          <a:p>
            <a:pPr marL="342900" indent="-342900">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Aizskarta cietušā tikumība vai dzimumneaizskaramība.</a:t>
            </a:r>
          </a:p>
          <a:p>
            <a:pPr marL="342900" indent="-342900">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Cietušais ir cilvēku tirdzniecības upuris.</a:t>
            </a:r>
          </a:p>
          <a:p>
            <a:pPr marL="342900" indent="-342900">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Cietušais inficēts ar cilvēka imūndeficīta vīrusu, B vai C hepatītu.</a:t>
            </a:r>
          </a:p>
          <a:p>
            <a:pPr>
              <a:buClr>
                <a:srgbClr val="BB227E"/>
              </a:buClr>
            </a:pPr>
            <a:r>
              <a:rPr lang="lv-LV" dirty="0">
                <a:solidFill>
                  <a:prstClr val="white"/>
                </a:solidFill>
              </a:rPr>
              <a:t>smagi vai vidēja smaguma miesas smagi vai vidēja smaguma smagi vai vidēja smaguma miesas bojājumi</a:t>
            </a:r>
            <a:endParaRPr lang="lv-LV" dirty="0"/>
          </a:p>
        </p:txBody>
      </p:sp>
      <p:sp>
        <p:nvSpPr>
          <p:cNvPr id="9" name="TextBox 8">
            <a:extLst>
              <a:ext uri="{FF2B5EF4-FFF2-40B4-BE49-F238E27FC236}">
                <a16:creationId xmlns:a16="http://schemas.microsoft.com/office/drawing/2014/main" id="{BB205804-40F1-3CC2-EE19-A82D4BABCEB0}"/>
              </a:ext>
            </a:extLst>
          </p:cNvPr>
          <p:cNvSpPr txBox="1"/>
          <p:nvPr/>
        </p:nvSpPr>
        <p:spPr>
          <a:xfrm>
            <a:off x="501696" y="623296"/>
            <a:ext cx="10185969"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11" name="Grafika 10">
            <a:extLst>
              <a:ext uri="{FF2B5EF4-FFF2-40B4-BE49-F238E27FC236}">
                <a16:creationId xmlns:a16="http://schemas.microsoft.com/office/drawing/2014/main" id="{A3FFFB49-BC54-E338-36E5-580117C39B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012" y="1859679"/>
            <a:ext cx="571500" cy="695325"/>
          </a:xfrm>
          <a:prstGeom prst="rect">
            <a:avLst/>
          </a:prstGeom>
        </p:spPr>
      </p:pic>
    </p:spTree>
    <p:extLst>
      <p:ext uri="{BB962C8B-B14F-4D97-AF65-F5344CB8AC3E}">
        <p14:creationId xmlns:p14="http://schemas.microsoft.com/office/powerpoint/2010/main" val="2026112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372A1-47F7-29E2-F13B-45E998E2BD0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9719DD0-1FB3-508B-9B00-DCB1563F0ACA}"/>
              </a:ext>
            </a:extLst>
          </p:cNvPr>
          <p:cNvSpPr txBox="1"/>
          <p:nvPr/>
        </p:nvSpPr>
        <p:spPr>
          <a:xfrm>
            <a:off x="1132304" y="424983"/>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sp>
        <p:nvSpPr>
          <p:cNvPr id="8" name="TextBox 7">
            <a:extLst>
              <a:ext uri="{FF2B5EF4-FFF2-40B4-BE49-F238E27FC236}">
                <a16:creationId xmlns:a16="http://schemas.microsoft.com/office/drawing/2014/main" id="{3B97D971-04FC-19CE-87A0-5BF89320FD09}"/>
              </a:ext>
            </a:extLst>
          </p:cNvPr>
          <p:cNvSpPr txBox="1"/>
          <p:nvPr/>
        </p:nvSpPr>
        <p:spPr>
          <a:xfrm>
            <a:off x="1809135" y="1170038"/>
            <a:ext cx="9593093" cy="5219891"/>
          </a:xfrm>
          <a:prstGeom prst="rect">
            <a:avLst/>
          </a:prstGeom>
          <a:noFill/>
        </p:spPr>
        <p:txBody>
          <a:bodyPr wrap="square" rtlCol="0">
            <a:spAutoFit/>
          </a:bodyPr>
          <a:lstStyle/>
          <a:p>
            <a:pPr fontAlgn="auto">
              <a:lnSpc>
                <a:spcPct val="90000"/>
              </a:lnSpc>
              <a:spcAft>
                <a:spcPts val="600"/>
              </a:spcAft>
              <a:defRPr/>
            </a:pPr>
            <a:endParaRPr lang="lv-LV" sz="1600" dirty="0">
              <a:latin typeface="Arial" panose="020B0604020202020204" pitchFamily="34" charset="0"/>
              <a:cs typeface="Arial" panose="020B0604020202020204" pitchFamily="34" charset="0"/>
            </a:endParaRPr>
          </a:p>
          <a:p>
            <a:pPr fontAlgn="auto">
              <a:lnSpc>
                <a:spcPct val="90000"/>
              </a:lnSpc>
              <a:defRPr/>
            </a:pPr>
            <a:r>
              <a:rPr lang="lv-LV" dirty="0">
                <a:latin typeface="Arial" panose="020B0604020202020204" pitchFamily="34" charset="0"/>
                <a:ea typeface="Verdana" panose="020B0604030504040204" pitchFamily="34" charset="0"/>
                <a:cs typeface="Arial" panose="020B0604020202020204" pitchFamily="34" charset="0"/>
              </a:rPr>
              <a:t>Tiesības uz valsts kompensāciju ir </a:t>
            </a:r>
            <a:r>
              <a:rPr lang="lv-LV" altLang="lv-LV" b="1" dirty="0">
                <a:latin typeface="Arial" panose="020B0604020202020204" pitchFamily="34" charset="0"/>
                <a:ea typeface="Verdana" panose="020B0604030504040204" pitchFamily="34" charset="0"/>
                <a:cs typeface="Arial" panose="020B0604020202020204" pitchFamily="34" charset="0"/>
              </a:rPr>
              <a:t>fiziskajai</a:t>
            </a:r>
            <a:r>
              <a:rPr lang="lv-LV" altLang="lv-LV" dirty="0">
                <a:latin typeface="Arial" panose="020B0604020202020204" pitchFamily="34" charset="0"/>
                <a:ea typeface="Verdana" panose="020B0604030504040204" pitchFamily="34" charset="0"/>
                <a:cs typeface="Arial" panose="020B0604020202020204" pitchFamily="34" charset="0"/>
              </a:rPr>
              <a:t> personai, kura Kriminālprocesa likumā noteiktajā kārtībā ir </a:t>
            </a:r>
            <a:r>
              <a:rPr lang="lv-LV" altLang="lv-LV" b="1" dirty="0">
                <a:latin typeface="Arial" panose="020B0604020202020204" pitchFamily="34" charset="0"/>
                <a:ea typeface="Verdana" panose="020B0604030504040204" pitchFamily="34" charset="0"/>
                <a:cs typeface="Arial" panose="020B0604020202020204" pitchFamily="34" charset="0"/>
              </a:rPr>
              <a:t>atzīta par cietušo un iestājušās likumā «Par valsts kompensāciju cietušajiem» 3.panta ceturtajā daļā minētās sekas</a:t>
            </a:r>
            <a:r>
              <a:rPr lang="lv-LV" dirty="0">
                <a:latin typeface="Arial" panose="020B0604020202020204" pitchFamily="34" charset="0"/>
                <a:ea typeface="Verdana" panose="020B0604030504040204" pitchFamily="34" charset="0"/>
                <a:cs typeface="Arial" panose="020B0604020202020204" pitchFamily="34" charset="0"/>
              </a:rPr>
              <a:t>.</a:t>
            </a:r>
          </a:p>
          <a:p>
            <a:pPr>
              <a:lnSpc>
                <a:spcPct val="90000"/>
              </a:lnSpc>
              <a:defRPr/>
            </a:pPr>
            <a:endParaRPr lang="lv-LV" sz="1600" dirty="0">
              <a:latin typeface="Arial" panose="020B0604020202020204" pitchFamily="34" charset="0"/>
              <a:ea typeface="Verdana" panose="020B0604030504040204" pitchFamily="34" charset="0"/>
              <a:cs typeface="Arial" panose="020B0604020202020204" pitchFamily="34" charset="0"/>
            </a:endParaRPr>
          </a:p>
          <a:p>
            <a:pPr>
              <a:lnSpc>
                <a:spcPct val="90000"/>
              </a:lnSpc>
            </a:pPr>
            <a:r>
              <a:rPr lang="lv-LV" b="1" dirty="0">
                <a:latin typeface="Arial" panose="020B0604020202020204" pitchFamily="34" charset="0"/>
                <a:ea typeface="Verdana" panose="020B0604030504040204" pitchFamily="34" charset="0"/>
                <a:cs typeface="Arial" panose="020B0604020202020204" pitchFamily="34" charset="0"/>
              </a:rPr>
              <a:t>Lai saņemtu valsts kompensāciju, nepieciešams noskaidrot:</a:t>
            </a:r>
          </a:p>
          <a:p>
            <a:pPr indent="-228600">
              <a:lnSpc>
                <a:spcPct val="90000"/>
              </a:lnSpc>
              <a:buFont typeface="Arial" panose="020B0604020202020204" pitchFamily="34" charset="0"/>
              <a:buChar char="•"/>
            </a:pPr>
            <a:endParaRPr lang="lv-LV" b="1" dirty="0">
              <a:latin typeface="Arial" panose="020B0604020202020204" pitchFamily="34" charset="0"/>
              <a:ea typeface="Verdana" panose="020B0604030504040204" pitchFamily="34" charset="0"/>
              <a:cs typeface="Arial" panose="020B0604020202020204" pitchFamily="34" charset="0"/>
            </a:endParaRPr>
          </a:p>
          <a:p>
            <a:pPr>
              <a:lnSpc>
                <a:spcPct val="90000"/>
              </a:lnSpc>
            </a:pPr>
            <a:r>
              <a:rPr lang="lv-LV" dirty="0">
                <a:latin typeface="Arial" panose="020B0604020202020204" pitchFamily="34" charset="0"/>
                <a:ea typeface="Verdana" panose="020B0604030504040204" pitchFamily="34" charset="0"/>
                <a:cs typeface="Arial" panose="020B0604020202020204" pitchFamily="34" charset="0"/>
              </a:rPr>
              <a:t>1) Vai uzsākts kriminālprocess.</a:t>
            </a:r>
          </a:p>
          <a:p>
            <a:pPr>
              <a:lnSpc>
                <a:spcPct val="90000"/>
              </a:lnSpc>
            </a:pPr>
            <a:r>
              <a:rPr lang="lv-LV" dirty="0">
                <a:latin typeface="Arial" panose="020B0604020202020204" pitchFamily="34" charset="0"/>
                <a:ea typeface="Verdana" panose="020B0604030504040204" pitchFamily="34" charset="0"/>
                <a:cs typeface="Arial" panose="020B0604020202020204" pitchFamily="34" charset="0"/>
              </a:rPr>
              <a:t>2) Vai persona atzīta pa cietušo.</a:t>
            </a:r>
          </a:p>
          <a:p>
            <a:pPr fontAlgn="auto">
              <a:lnSpc>
                <a:spcPct val="90000"/>
              </a:lnSpc>
              <a:spcBef>
                <a:spcPts val="0"/>
              </a:spcBef>
              <a:defRPr/>
            </a:pPr>
            <a:r>
              <a:rPr lang="lv-LV" dirty="0">
                <a:latin typeface="Arial" panose="020B0604020202020204" pitchFamily="34" charset="0"/>
                <a:ea typeface="Verdana" panose="020B0604030504040204" pitchFamily="34" charset="0"/>
                <a:cs typeface="Arial" panose="020B0604020202020204" pitchFamily="34" charset="0"/>
              </a:rPr>
              <a:t>3) Vai noziedzīga nodarījuma rezultātā (vismaz viens no gadījumiem): </a:t>
            </a:r>
          </a:p>
          <a:p>
            <a:pPr indent="-228600">
              <a:lnSpc>
                <a:spcPct val="90000"/>
              </a:lnSpc>
              <a:buFont typeface="Arial" panose="020B0604020202020204" pitchFamily="34" charset="0"/>
              <a:buChar char="•"/>
              <a:defRPr/>
            </a:pPr>
            <a:endParaRPr lang="lv-LV" dirty="0">
              <a:latin typeface="Arial" panose="020B0604020202020204" pitchFamily="34" charset="0"/>
              <a:ea typeface="Verdana" panose="020B0604030504040204" pitchFamily="34" charset="0"/>
              <a:cs typeface="Arial" panose="020B0604020202020204" pitchFamily="34" charset="0"/>
            </a:endParaRPr>
          </a:p>
          <a:p>
            <a:pPr marL="57150" indent="-285750">
              <a:lnSpc>
                <a:spcPct val="90000"/>
              </a:lnSpc>
              <a:spcBef>
                <a:spcPts val="0"/>
              </a:spcBef>
              <a:buFont typeface="Wingdings" panose="05000000000000000000" pitchFamily="2" charset="2"/>
              <a:buChar char="§"/>
              <a:defRPr/>
            </a:pPr>
            <a:r>
              <a:rPr lang="lv-LV" dirty="0">
                <a:latin typeface="Arial" panose="020B0604020202020204" pitchFamily="34" charset="0"/>
                <a:ea typeface="Verdana" panose="020B0604030504040204" pitchFamily="34" charset="0"/>
                <a:cs typeface="Arial" panose="020B0604020202020204" pitchFamily="34" charset="0"/>
              </a:rPr>
              <a:t>Iestājusies personas </a:t>
            </a:r>
            <a:r>
              <a:rPr lang="lv-LV" b="1" dirty="0">
                <a:latin typeface="Arial" panose="020B0604020202020204" pitchFamily="34" charset="0"/>
                <a:ea typeface="Verdana" panose="020B0604030504040204" pitchFamily="34" charset="0"/>
                <a:cs typeface="Arial" panose="020B0604020202020204" pitchFamily="34" charset="0"/>
              </a:rPr>
              <a:t>nāve.</a:t>
            </a:r>
            <a:endParaRPr lang="lv-LV" dirty="0">
              <a:latin typeface="Arial" panose="020B0604020202020204" pitchFamily="34" charset="0"/>
              <a:ea typeface="Verdana" panose="020B0604030504040204" pitchFamily="34" charset="0"/>
              <a:cs typeface="Arial" panose="020B0604020202020204" pitchFamily="34" charset="0"/>
            </a:endParaRPr>
          </a:p>
          <a:p>
            <a:pPr marL="57150" indent="-285750">
              <a:lnSpc>
                <a:spcPct val="90000"/>
              </a:lnSpc>
              <a:spcBef>
                <a:spcPts val="0"/>
              </a:spcBef>
              <a:buFont typeface="Wingdings" panose="05000000000000000000" pitchFamily="2" charset="2"/>
              <a:buChar char="§"/>
              <a:defRPr/>
            </a:pPr>
            <a:r>
              <a:rPr lang="lv-LV" dirty="0">
                <a:latin typeface="Arial" panose="020B0604020202020204" pitchFamily="34" charset="0"/>
                <a:ea typeface="Verdana" panose="020B0604030504040204" pitchFamily="34" charset="0"/>
                <a:cs typeface="Arial" panose="020B0604020202020204" pitchFamily="34" charset="0"/>
              </a:rPr>
              <a:t>Cietušajam nodarīti </a:t>
            </a:r>
            <a:r>
              <a:rPr lang="lv-LV" b="1" dirty="0">
                <a:latin typeface="Arial" panose="020B0604020202020204" pitchFamily="34" charset="0"/>
                <a:ea typeface="Verdana" panose="020B0604030504040204" pitchFamily="34" charset="0"/>
                <a:cs typeface="Arial" panose="020B0604020202020204" pitchFamily="34" charset="0"/>
              </a:rPr>
              <a:t>smagi </a:t>
            </a:r>
            <a:r>
              <a:rPr lang="lv-LV" dirty="0">
                <a:latin typeface="Arial" panose="020B0604020202020204" pitchFamily="34" charset="0"/>
                <a:ea typeface="Verdana" panose="020B0604030504040204" pitchFamily="34" charset="0"/>
                <a:cs typeface="Arial" panose="020B0604020202020204" pitchFamily="34" charset="0"/>
              </a:rPr>
              <a:t>vai</a:t>
            </a:r>
            <a:r>
              <a:rPr lang="lv-LV" b="1" dirty="0">
                <a:latin typeface="Arial" panose="020B0604020202020204" pitchFamily="34" charset="0"/>
                <a:ea typeface="Verdana" panose="020B0604030504040204" pitchFamily="34" charset="0"/>
                <a:cs typeface="Arial" panose="020B0604020202020204" pitchFamily="34" charset="0"/>
              </a:rPr>
              <a:t> vidēja smaguma miesas bojājumi.</a:t>
            </a:r>
            <a:endParaRPr lang="lv-LV" dirty="0">
              <a:latin typeface="Arial" panose="020B0604020202020204" pitchFamily="34" charset="0"/>
              <a:ea typeface="Verdana" panose="020B0604030504040204" pitchFamily="34" charset="0"/>
              <a:cs typeface="Arial" panose="020B0604020202020204" pitchFamily="34" charset="0"/>
            </a:endParaRPr>
          </a:p>
          <a:p>
            <a:pPr marL="285750" indent="-285750">
              <a:lnSpc>
                <a:spcPct val="90000"/>
              </a:lnSpc>
              <a:buFont typeface="Wingdings" panose="05000000000000000000" pitchFamily="2" charset="2"/>
              <a:buChar char="§"/>
              <a:defRPr/>
            </a:pPr>
            <a:r>
              <a:rPr lang="lv-LV" dirty="0">
                <a:latin typeface="Arial" panose="020B0604020202020204" pitchFamily="34" charset="0"/>
                <a:ea typeface="Verdana" panose="020B0604030504040204" pitchFamily="34" charset="0"/>
                <a:cs typeface="Arial" panose="020B0604020202020204" pitchFamily="34" charset="0"/>
              </a:rPr>
              <a:t>Aizskarta cietušā </a:t>
            </a:r>
            <a:r>
              <a:rPr lang="lv-LV" b="1" dirty="0">
                <a:latin typeface="Arial" panose="020B0604020202020204" pitchFamily="34" charset="0"/>
                <a:ea typeface="Verdana" panose="020B0604030504040204" pitchFamily="34" charset="0"/>
                <a:cs typeface="Arial" panose="020B0604020202020204" pitchFamily="34" charset="0"/>
              </a:rPr>
              <a:t>tikumība</a:t>
            </a:r>
            <a:r>
              <a:rPr lang="lv-LV" dirty="0">
                <a:latin typeface="Arial" panose="020B0604020202020204" pitchFamily="34" charset="0"/>
                <a:ea typeface="Verdana" panose="020B0604030504040204" pitchFamily="34" charset="0"/>
                <a:cs typeface="Arial" panose="020B0604020202020204" pitchFamily="34" charset="0"/>
              </a:rPr>
              <a:t> vai </a:t>
            </a:r>
            <a:r>
              <a:rPr lang="lv-LV" b="1" dirty="0">
                <a:latin typeface="Arial" panose="020B0604020202020204" pitchFamily="34" charset="0"/>
                <a:ea typeface="Verdana" panose="020B0604030504040204" pitchFamily="34" charset="0"/>
                <a:cs typeface="Arial" panose="020B0604020202020204" pitchFamily="34" charset="0"/>
              </a:rPr>
              <a:t>dzimumneaizskaramība.</a:t>
            </a:r>
            <a:endParaRPr lang="lv-LV" dirty="0">
              <a:latin typeface="Arial" panose="020B0604020202020204" pitchFamily="34" charset="0"/>
              <a:ea typeface="Verdana" panose="020B0604030504040204" pitchFamily="34" charset="0"/>
              <a:cs typeface="Arial" panose="020B0604020202020204" pitchFamily="34" charset="0"/>
            </a:endParaRPr>
          </a:p>
          <a:p>
            <a:pPr marL="57150" indent="-285750">
              <a:lnSpc>
                <a:spcPct val="90000"/>
              </a:lnSpc>
              <a:buFont typeface="Wingdings" panose="05000000000000000000" pitchFamily="2" charset="2"/>
              <a:buChar char="§"/>
              <a:defRPr/>
            </a:pPr>
            <a:r>
              <a:rPr lang="lv-LV" dirty="0">
                <a:latin typeface="Arial" panose="020B0604020202020204" pitchFamily="34" charset="0"/>
                <a:ea typeface="Verdana" panose="020B0604030504040204" pitchFamily="34" charset="0"/>
                <a:cs typeface="Arial" panose="020B0604020202020204" pitchFamily="34" charset="0"/>
              </a:rPr>
              <a:t>Cietušais ir </a:t>
            </a:r>
            <a:r>
              <a:rPr lang="lv-LV" b="1" dirty="0">
                <a:latin typeface="Arial" panose="020B0604020202020204" pitchFamily="34" charset="0"/>
                <a:ea typeface="Verdana" panose="020B0604030504040204" pitchFamily="34" charset="0"/>
                <a:cs typeface="Arial" panose="020B0604020202020204" pitchFamily="34" charset="0"/>
              </a:rPr>
              <a:t>cilvēku tirdzniecības upuris.</a:t>
            </a:r>
            <a:endParaRPr lang="lv-LV" dirty="0">
              <a:latin typeface="Arial" panose="020B0604020202020204" pitchFamily="34" charset="0"/>
              <a:ea typeface="Verdana" panose="020B0604030504040204" pitchFamily="34" charset="0"/>
              <a:cs typeface="Arial" panose="020B0604020202020204" pitchFamily="34" charset="0"/>
            </a:endParaRPr>
          </a:p>
          <a:p>
            <a:pPr marL="57150" indent="-285750">
              <a:lnSpc>
                <a:spcPct val="90000"/>
              </a:lnSpc>
              <a:buFont typeface="Wingdings" panose="05000000000000000000" pitchFamily="2" charset="2"/>
              <a:buChar char="§"/>
              <a:defRPr/>
            </a:pPr>
            <a:r>
              <a:rPr lang="lv-LV" dirty="0">
                <a:latin typeface="Arial" panose="020B0604020202020204" pitchFamily="34" charset="0"/>
                <a:ea typeface="Verdana" panose="020B0604030504040204" pitchFamily="34" charset="0"/>
                <a:cs typeface="Arial" panose="020B0604020202020204" pitchFamily="34" charset="0"/>
              </a:rPr>
              <a:t>Cietušais </a:t>
            </a:r>
            <a:r>
              <a:rPr lang="lv-LV" b="1" dirty="0">
                <a:latin typeface="Arial" panose="020B0604020202020204" pitchFamily="34" charset="0"/>
                <a:ea typeface="Verdana" panose="020B0604030504040204" pitchFamily="34" charset="0"/>
                <a:cs typeface="Arial" panose="020B0604020202020204" pitchFamily="34" charset="0"/>
              </a:rPr>
              <a:t>inficēts</a:t>
            </a:r>
            <a:r>
              <a:rPr lang="lv-LV" dirty="0">
                <a:latin typeface="Arial" panose="020B0604020202020204" pitchFamily="34" charset="0"/>
                <a:ea typeface="Verdana" panose="020B0604030504040204" pitchFamily="34" charset="0"/>
                <a:cs typeface="Arial" panose="020B0604020202020204" pitchFamily="34" charset="0"/>
              </a:rPr>
              <a:t> ar cilvēka imūndeficīta vīrusu, B vai C hepatītu.</a:t>
            </a:r>
          </a:p>
          <a:p>
            <a:pPr indent="-228600">
              <a:lnSpc>
                <a:spcPct val="90000"/>
              </a:lnSpc>
              <a:buFont typeface="Arial" panose="020B0604020202020204" pitchFamily="34" charset="0"/>
              <a:buChar char="•"/>
              <a:defRPr/>
            </a:pPr>
            <a:endParaRPr lang="lv-LV" dirty="0">
              <a:latin typeface="Arial" panose="020B0604020202020204" pitchFamily="34" charset="0"/>
              <a:ea typeface="Verdana" panose="020B0604030504040204" pitchFamily="34" charset="0"/>
              <a:cs typeface="Arial" panose="020B0604020202020204" pitchFamily="34" charset="0"/>
            </a:endParaRPr>
          </a:p>
          <a:p>
            <a:pPr>
              <a:lnSpc>
                <a:spcPct val="90000"/>
              </a:lnSpc>
              <a:defRPr/>
            </a:pPr>
            <a:r>
              <a:rPr lang="lv-LV" b="1" dirty="0">
                <a:latin typeface="Arial" panose="020B0604020202020204" pitchFamily="34" charset="0"/>
                <a:ea typeface="Verdana" panose="020B0604030504040204" pitchFamily="34" charset="0"/>
                <a:cs typeface="Arial" panose="020B0604020202020204" pitchFamily="34" charset="0"/>
              </a:rPr>
              <a:t>Ja uz kāda no jautājumiem atbilde ir noliedzoša, valsts kompensācijas izmaksai nav pamata.</a:t>
            </a:r>
            <a:endParaRPr lang="lv-LV" dirty="0">
              <a:latin typeface="Arial" panose="020B0604020202020204" pitchFamily="34" charset="0"/>
              <a:ea typeface="Verdana" panose="020B0604030504040204" pitchFamily="34" charset="0"/>
              <a:cs typeface="Arial" panose="020B0604020202020204" pitchFamily="34" charset="0"/>
            </a:endParaRPr>
          </a:p>
          <a:p>
            <a:endParaRPr lang="en-US" sz="1200" dirty="0">
              <a:latin typeface="Times New Roman" panose="02020603050405020304" pitchFamily="18" charset="0"/>
              <a:cs typeface="Times New Roman" panose="02020603050405020304" pitchFamily="18" charset="0"/>
            </a:endParaRPr>
          </a:p>
          <a:p>
            <a:pPr>
              <a:spcAft>
                <a:spcPts val="600"/>
              </a:spcAft>
            </a:pPr>
            <a:endParaRPr lang="lv-LV" sz="1200" b="1" dirty="0">
              <a:solidFill>
                <a:srgbClr val="860957"/>
              </a:solidFill>
              <a:latin typeface="Times New Roman" panose="02020603050405020304" pitchFamily="18" charset="0"/>
              <a:cs typeface="Times New Roman" panose="02020603050405020304" pitchFamily="18" charset="0"/>
            </a:endParaRPr>
          </a:p>
        </p:txBody>
      </p:sp>
      <p:pic>
        <p:nvPicPr>
          <p:cNvPr id="10" name="Grafika 9">
            <a:extLst>
              <a:ext uri="{FF2B5EF4-FFF2-40B4-BE49-F238E27FC236}">
                <a16:creationId xmlns:a16="http://schemas.microsoft.com/office/drawing/2014/main" id="{9D196541-F506-F5DE-CEF9-B97D5428EB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882" y="1456380"/>
            <a:ext cx="571500" cy="695325"/>
          </a:xfrm>
          <a:prstGeom prst="rect">
            <a:avLst/>
          </a:prstGeom>
        </p:spPr>
      </p:pic>
      <p:pic>
        <p:nvPicPr>
          <p:cNvPr id="11" name="Grafika 10">
            <a:extLst>
              <a:ext uri="{FF2B5EF4-FFF2-40B4-BE49-F238E27FC236}">
                <a16:creationId xmlns:a16="http://schemas.microsoft.com/office/drawing/2014/main" id="{C91EC85D-B40D-C4E5-BC83-733AA7ADD6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939" y="2642420"/>
            <a:ext cx="685800" cy="714375"/>
          </a:xfrm>
          <a:prstGeom prst="rect">
            <a:avLst/>
          </a:prstGeom>
        </p:spPr>
      </p:pic>
    </p:spTree>
    <p:extLst>
      <p:ext uri="{BB962C8B-B14F-4D97-AF65-F5344CB8AC3E}">
        <p14:creationId xmlns:p14="http://schemas.microsoft.com/office/powerpoint/2010/main" val="3835608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descr="Attēls, kurā ir teksts, ekrānuzņēmums&#10;&#10;Mākslīgā intelekta ģenerēts saturs var būt nepareizs.">
            <a:extLst>
              <a:ext uri="{FF2B5EF4-FFF2-40B4-BE49-F238E27FC236}">
                <a16:creationId xmlns:a16="http://schemas.microsoft.com/office/drawing/2014/main" id="{16E66A43-6D61-4024-AE67-A2B73AB1DC23}"/>
              </a:ext>
            </a:extLst>
          </p:cNvPr>
          <p:cNvPicPr>
            <a:picLocks noChangeAspect="1"/>
          </p:cNvPicPr>
          <p:nvPr/>
        </p:nvPicPr>
        <p:blipFill>
          <a:blip r:embed="rId2"/>
          <a:stretch>
            <a:fillRect/>
          </a:stretch>
        </p:blipFill>
        <p:spPr>
          <a:xfrm>
            <a:off x="531779" y="347115"/>
            <a:ext cx="9899334" cy="5482996"/>
          </a:xfrm>
          <a:prstGeom prst="rect">
            <a:avLst/>
          </a:prstGeom>
        </p:spPr>
      </p:pic>
    </p:spTree>
    <p:extLst>
      <p:ext uri="{BB962C8B-B14F-4D97-AF65-F5344CB8AC3E}">
        <p14:creationId xmlns:p14="http://schemas.microsoft.com/office/powerpoint/2010/main" val="4065476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B84BB-639D-53F2-444E-396BA728859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DA7146B-1D3B-678A-525C-7F2A3D8017C3}"/>
              </a:ext>
            </a:extLst>
          </p:cNvPr>
          <p:cNvSpPr txBox="1"/>
          <p:nvPr/>
        </p:nvSpPr>
        <p:spPr>
          <a:xfrm>
            <a:off x="2320413" y="1858297"/>
            <a:ext cx="7727041" cy="2785378"/>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kompensāciju var saņemt arī, ja:</a:t>
            </a:r>
          </a:p>
          <a:p>
            <a:pPr>
              <a:spcAft>
                <a:spcPts val="600"/>
              </a:spcAft>
            </a:pPr>
            <a:endParaRPr lang="lv-LV" sz="1050" b="1" dirty="0">
              <a:latin typeface="Arial" panose="020B0604020202020204" pitchFamily="34" charset="0"/>
              <a:cs typeface="Arial" panose="020B0604020202020204" pitchFamily="34" charset="0"/>
            </a:endParaRPr>
          </a:p>
          <a:p>
            <a:pPr marL="342900" indent="-342900">
              <a:spcAft>
                <a:spcPts val="600"/>
              </a:spcAft>
              <a:buClr>
                <a:schemeClr val="tx1"/>
              </a:buClr>
              <a:buFont typeface="Wingdings" panose="05000000000000000000" pitchFamily="2" charset="2"/>
              <a:buChar char="§"/>
            </a:pPr>
            <a:r>
              <a:rPr lang="lv-LV" sz="2000" dirty="0">
                <a:latin typeface="Arial" panose="020B0604020202020204" pitchFamily="34" charset="0"/>
                <a:ea typeface="Verdana" panose="020B0604030504040204" pitchFamily="34" charset="0"/>
                <a:cs typeface="Arial" panose="020B0604020202020204" pitchFamily="34" charset="0"/>
              </a:rPr>
              <a:t>Kriminālprocess nav pabeigts.</a:t>
            </a:r>
            <a:endParaRPr lang="lv-LV" sz="2000" dirty="0">
              <a:latin typeface="Arial" panose="020B0604020202020204" pitchFamily="34" charset="0"/>
              <a:cs typeface="Arial" panose="020B0604020202020204" pitchFamily="34" charset="0"/>
            </a:endParaRPr>
          </a:p>
          <a:p>
            <a:pPr marL="342900" indent="-342900">
              <a:spcAft>
                <a:spcPts val="600"/>
              </a:spcAft>
              <a:buClr>
                <a:schemeClr val="tx1"/>
              </a:buClr>
              <a:buFont typeface="Wingdings" panose="05000000000000000000" pitchFamily="2" charset="2"/>
              <a:buChar char="§"/>
            </a:pPr>
            <a:r>
              <a:rPr lang="lv-LV" sz="2000" dirty="0">
                <a:latin typeface="Arial" panose="020B0604020202020204" pitchFamily="34" charset="0"/>
                <a:ea typeface="Verdana" panose="020B0604030504040204" pitchFamily="34" charset="0"/>
                <a:cs typeface="Arial" panose="020B0604020202020204" pitchFamily="34" charset="0"/>
              </a:rPr>
              <a:t>Noziedzīgā nodarījuma izdarītājs nav noskaidrots.</a:t>
            </a:r>
            <a:endParaRPr lang="lv-LV" sz="2000" dirty="0">
              <a:latin typeface="Arial" panose="020B0604020202020204" pitchFamily="34" charset="0"/>
              <a:cs typeface="Arial" panose="020B0604020202020204" pitchFamily="34" charset="0"/>
            </a:endParaRPr>
          </a:p>
          <a:p>
            <a:pPr marL="342900" indent="-342900">
              <a:spcAft>
                <a:spcPts val="600"/>
              </a:spcAft>
              <a:buClr>
                <a:schemeClr val="tx1"/>
              </a:buClr>
              <a:buFont typeface="Wingdings" panose="05000000000000000000" pitchFamily="2" charset="2"/>
              <a:buChar char="§"/>
            </a:pPr>
            <a:r>
              <a:rPr lang="lv-LV" sz="2000" dirty="0">
                <a:latin typeface="Arial" panose="020B0604020202020204" pitchFamily="34" charset="0"/>
                <a:ea typeface="Verdana" panose="020B0604030504040204" pitchFamily="34" charset="0"/>
                <a:cs typeface="Arial" panose="020B0604020202020204" pitchFamily="34" charset="0"/>
              </a:rPr>
              <a:t>Noziedzīga nodarījuma izdarītājs nav atlīdzinājis kaitējuma kompensāciju par nodarīto kaitējumu (vai atlīdzinājis mazāk kā izmaksājamā valsts kompensācijas summa).</a:t>
            </a:r>
            <a:endParaRPr lang="lv-LV" sz="2000" dirty="0">
              <a:latin typeface="Arial" panose="020B0604020202020204" pitchFamily="34" charset="0"/>
              <a:cs typeface="Arial" panose="020B0604020202020204" pitchFamily="34" charset="0"/>
            </a:endParaRPr>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F91E6EAA-0709-DFC4-ED2D-C4A87A2385A0}"/>
              </a:ext>
            </a:extLst>
          </p:cNvPr>
          <p:cNvSpPr txBox="1"/>
          <p:nvPr/>
        </p:nvSpPr>
        <p:spPr>
          <a:xfrm>
            <a:off x="1050230" y="481318"/>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13" name="Grafika 12">
            <a:extLst>
              <a:ext uri="{FF2B5EF4-FFF2-40B4-BE49-F238E27FC236}">
                <a16:creationId xmlns:a16="http://schemas.microsoft.com/office/drawing/2014/main" id="{4A6750FA-D729-6FA0-1F6D-2CC210E666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230" y="1577211"/>
            <a:ext cx="685800" cy="714375"/>
          </a:xfrm>
          <a:prstGeom prst="rect">
            <a:avLst/>
          </a:prstGeom>
        </p:spPr>
      </p:pic>
    </p:spTree>
    <p:extLst>
      <p:ext uri="{BB962C8B-B14F-4D97-AF65-F5344CB8AC3E}">
        <p14:creationId xmlns:p14="http://schemas.microsoft.com/office/powerpoint/2010/main" val="3947042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95FC7-B498-8C24-1DBE-38F56A94AB8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9D0381B-CC36-5122-41A1-0DCEC98484C7}"/>
              </a:ext>
            </a:extLst>
          </p:cNvPr>
          <p:cNvSpPr txBox="1"/>
          <p:nvPr/>
        </p:nvSpPr>
        <p:spPr>
          <a:xfrm>
            <a:off x="2330245" y="1934398"/>
            <a:ext cx="7727041" cy="3154710"/>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kompensāciju neizmaksā, ja:</a:t>
            </a:r>
          </a:p>
          <a:p>
            <a:pPr>
              <a:spcAft>
                <a:spcPts val="600"/>
              </a:spcAft>
            </a:pPr>
            <a:endParaRPr lang="lv-LV" sz="1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lv-LV" sz="2000" dirty="0">
                <a:latin typeface="Arial" panose="020B0604020202020204" pitchFamily="34" charset="0"/>
                <a:cs typeface="Arial" panose="020B0604020202020204" pitchFamily="34" charset="0"/>
              </a:rPr>
              <a:t>Noziedzīgs nodarījums bijis vērsts pret satiksmes drošību un cietušajam ir tiesības uz apdrošināšanas atlīdzību saskaņā ar normatīvajiem aktiem par sauszemes transportlīdzekļu īpašnieku civiltiesiskās atbildības obligāto apdrošināšanu.</a:t>
            </a:r>
          </a:p>
          <a:p>
            <a:pPr marL="285750" indent="-285750">
              <a:buFont typeface="Wingdings" panose="05000000000000000000" pitchFamily="2" charset="2"/>
              <a:buChar char="§"/>
            </a:pPr>
            <a:endParaRPr lang="lv-LV" sz="2000" dirty="0">
              <a:solidFill>
                <a:srgbClr val="860957"/>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lv-LV" sz="2000" dirty="0">
                <a:latin typeface="Arial" panose="020B0604020202020204" pitchFamily="34" charset="0"/>
                <a:cs typeface="Arial" panose="020B0604020202020204" pitchFamily="34" charset="0"/>
              </a:rPr>
              <a:t>Cietušajam ir tiesības saņemt atlīdzību no Ārstniecības riska fonda</a:t>
            </a:r>
            <a:r>
              <a:rPr lang="lv-LV" dirty="0">
                <a:latin typeface="Arial" panose="020B0604020202020204" pitchFamily="34" charset="0"/>
                <a:cs typeface="Arial" panose="020B0604020202020204" pitchFamily="34" charset="0"/>
              </a:rPr>
              <a:t>.</a:t>
            </a:r>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3F5857F7-EC16-7A48-86A6-AF330835710D}"/>
              </a:ext>
            </a:extLst>
          </p:cNvPr>
          <p:cNvSpPr txBox="1"/>
          <p:nvPr/>
        </p:nvSpPr>
        <p:spPr>
          <a:xfrm>
            <a:off x="963811" y="351925"/>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13" name="Grafika 12">
            <a:extLst>
              <a:ext uri="{FF2B5EF4-FFF2-40B4-BE49-F238E27FC236}">
                <a16:creationId xmlns:a16="http://schemas.microsoft.com/office/drawing/2014/main" id="{21479C02-FFBF-411A-9B29-2D669A8FCA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8914" y="1577210"/>
            <a:ext cx="685800" cy="714375"/>
          </a:xfrm>
          <a:prstGeom prst="rect">
            <a:avLst/>
          </a:prstGeom>
        </p:spPr>
      </p:pic>
    </p:spTree>
    <p:extLst>
      <p:ext uri="{BB962C8B-B14F-4D97-AF65-F5344CB8AC3E}">
        <p14:creationId xmlns:p14="http://schemas.microsoft.com/office/powerpoint/2010/main" val="423545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7284-9B6C-5D01-823B-8FD91315642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D36818C-60B1-132F-83EC-23AA863657B7}"/>
              </a:ext>
            </a:extLst>
          </p:cNvPr>
          <p:cNvSpPr txBox="1"/>
          <p:nvPr/>
        </p:nvSpPr>
        <p:spPr>
          <a:xfrm>
            <a:off x="3618270" y="2126467"/>
            <a:ext cx="6429183" cy="2826415"/>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kompensācijas iesniegšanas termiņš:</a:t>
            </a:r>
          </a:p>
          <a:p>
            <a:pPr marL="342900" indent="-342900">
              <a:lnSpc>
                <a:spcPct val="90000"/>
              </a:lnSpc>
              <a:spcBef>
                <a:spcPts val="1000"/>
              </a:spcBef>
              <a:spcAft>
                <a:spcPts val="600"/>
              </a:spcAft>
              <a:buFont typeface="Wingdings" panose="05000000000000000000" pitchFamily="2" charset="2"/>
              <a:buChar char="§"/>
            </a:pPr>
            <a:r>
              <a:rPr lang="lv-LV" altLang="lv-LV" sz="2000" dirty="0">
                <a:latin typeface="Arial" panose="020B0604020202020204" pitchFamily="34" charset="0"/>
                <a:cs typeface="Arial" panose="020B0604020202020204" pitchFamily="34" charset="0"/>
              </a:rPr>
              <a:t>Valsts kompensācijas pieprasījumu iesniedz </a:t>
            </a:r>
            <a:r>
              <a:rPr lang="lv-LV" altLang="lv-LV" sz="2000" b="1" dirty="0">
                <a:latin typeface="Arial" panose="020B0604020202020204" pitchFamily="34" charset="0"/>
                <a:cs typeface="Arial" panose="020B0604020202020204" pitchFamily="34" charset="0"/>
              </a:rPr>
              <a:t>3 gadu laikā </a:t>
            </a:r>
            <a:r>
              <a:rPr lang="lv-LV" altLang="lv-LV" sz="2000" dirty="0">
                <a:latin typeface="Arial" panose="020B0604020202020204" pitchFamily="34" charset="0"/>
                <a:cs typeface="Arial" panose="020B0604020202020204" pitchFamily="34" charset="0"/>
              </a:rPr>
              <a:t>pēc dienas, kad persona </a:t>
            </a:r>
            <a:r>
              <a:rPr lang="lv-LV" altLang="lv-LV" sz="2000" b="1" dirty="0">
                <a:latin typeface="Arial" panose="020B0604020202020204" pitchFamily="34" charset="0"/>
                <a:cs typeface="Arial" panose="020B0604020202020204" pitchFamily="34" charset="0"/>
              </a:rPr>
              <a:t>atzīta par cietušo </a:t>
            </a:r>
            <a:r>
              <a:rPr lang="lv-LV" altLang="lv-LV" sz="2000" dirty="0">
                <a:latin typeface="Arial" panose="020B0604020202020204" pitchFamily="34" charset="0"/>
                <a:cs typeface="Arial" panose="020B0604020202020204" pitchFamily="34" charset="0"/>
              </a:rPr>
              <a:t>vai ir </a:t>
            </a:r>
            <a:r>
              <a:rPr lang="lv-LV" altLang="lv-LV" sz="2000" b="1" dirty="0">
                <a:latin typeface="Arial" panose="020B0604020202020204" pitchFamily="34" charset="0"/>
                <a:cs typeface="Arial" panose="020B0604020202020204" pitchFamily="34" charset="0"/>
              </a:rPr>
              <a:t>uzzinājusi par faktiem</a:t>
            </a:r>
            <a:r>
              <a:rPr lang="lv-LV" altLang="lv-LV" sz="2000" dirty="0">
                <a:latin typeface="Arial" panose="020B0604020202020204" pitchFamily="34" charset="0"/>
                <a:cs typeface="Arial" panose="020B0604020202020204" pitchFamily="34" charset="0"/>
              </a:rPr>
              <a:t>, kas šai personai dod tiesības to darīt. </a:t>
            </a:r>
          </a:p>
          <a:p>
            <a:pPr>
              <a:lnSpc>
                <a:spcPct val="90000"/>
              </a:lnSpc>
              <a:spcBef>
                <a:spcPts val="1000"/>
              </a:spcBef>
              <a:spcAft>
                <a:spcPts val="600"/>
              </a:spcAft>
            </a:pPr>
            <a:r>
              <a:rPr lang="lv-LV" altLang="lv-LV" sz="2000" dirty="0">
                <a:latin typeface="Arial" panose="020B0604020202020204" pitchFamily="34" charset="0"/>
                <a:cs typeface="Arial" panose="020B0604020202020204" pitchFamily="34" charset="0"/>
              </a:rPr>
              <a:t>/Likuma «Par valsts kompensāciju cietušajiem» 9.pants/</a:t>
            </a:r>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02838A8D-53D1-08CF-9796-E399E44A9BB3}"/>
              </a:ext>
            </a:extLst>
          </p:cNvPr>
          <p:cNvSpPr txBox="1"/>
          <p:nvPr/>
        </p:nvSpPr>
        <p:spPr>
          <a:xfrm>
            <a:off x="904523" y="342093"/>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2" name="Attēls 1">
            <a:extLst>
              <a:ext uri="{FF2B5EF4-FFF2-40B4-BE49-F238E27FC236}">
                <a16:creationId xmlns:a16="http://schemas.microsoft.com/office/drawing/2014/main" id="{54357394-A675-7DA8-29FF-06654C73CA76}"/>
              </a:ext>
            </a:extLst>
          </p:cNvPr>
          <p:cNvPicPr>
            <a:picLocks noChangeAspect="1"/>
          </p:cNvPicPr>
          <p:nvPr/>
        </p:nvPicPr>
        <p:blipFill>
          <a:blip r:embed="rId2"/>
          <a:stretch>
            <a:fillRect/>
          </a:stretch>
        </p:blipFill>
        <p:spPr>
          <a:xfrm>
            <a:off x="305050" y="2035857"/>
            <a:ext cx="3080791" cy="2610971"/>
          </a:xfrm>
          <a:prstGeom prst="rect">
            <a:avLst/>
          </a:prstGeom>
          <a:noFill/>
        </p:spPr>
      </p:pic>
    </p:spTree>
    <p:extLst>
      <p:ext uri="{BB962C8B-B14F-4D97-AF65-F5344CB8AC3E}">
        <p14:creationId xmlns:p14="http://schemas.microsoft.com/office/powerpoint/2010/main" val="1650979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DBDCB-FBA5-34BB-F37E-6F4B1E64197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33AF40A-DF54-2792-2137-E8A5AE68196C}"/>
              </a:ext>
            </a:extLst>
          </p:cNvPr>
          <p:cNvSpPr txBox="1"/>
          <p:nvPr/>
        </p:nvSpPr>
        <p:spPr>
          <a:xfrm>
            <a:off x="924482" y="312597"/>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13" name="Grafika 12">
            <a:extLst>
              <a:ext uri="{FF2B5EF4-FFF2-40B4-BE49-F238E27FC236}">
                <a16:creationId xmlns:a16="http://schemas.microsoft.com/office/drawing/2014/main" id="{AB165A60-4307-3D58-0A3E-1AA36673FD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230" y="1577211"/>
            <a:ext cx="685800" cy="714375"/>
          </a:xfrm>
          <a:prstGeom prst="rect">
            <a:avLst/>
          </a:prstGeom>
        </p:spPr>
      </p:pic>
      <p:pic>
        <p:nvPicPr>
          <p:cNvPr id="2" name="Attēls 3">
            <a:extLst>
              <a:ext uri="{FF2B5EF4-FFF2-40B4-BE49-F238E27FC236}">
                <a16:creationId xmlns:a16="http://schemas.microsoft.com/office/drawing/2014/main" id="{05280EA3-D271-B3E4-794D-89B7A5A40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742" y="1161371"/>
            <a:ext cx="7850055" cy="439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90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740AF-B10A-1118-1335-2F856C7F914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4613243-621A-1DFB-1C29-CB2FA36C4B4D}"/>
              </a:ext>
            </a:extLst>
          </p:cNvPr>
          <p:cNvSpPr txBox="1"/>
          <p:nvPr/>
        </p:nvSpPr>
        <p:spPr>
          <a:xfrm>
            <a:off x="4442354" y="1725335"/>
            <a:ext cx="7146938" cy="2246769"/>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kompensācijas kalkulators</a:t>
            </a:r>
          </a:p>
          <a:p>
            <a:pPr>
              <a:spcBef>
                <a:spcPts val="600"/>
              </a:spcBef>
              <a:spcAft>
                <a:spcPts val="600"/>
              </a:spcAft>
            </a:pPr>
            <a:r>
              <a:rPr lang="lv-LV" altLang="lv-LV" sz="2000" dirty="0">
                <a:latin typeface="Arial" panose="020B0604020202020204" pitchFamily="34" charset="0"/>
                <a:cs typeface="Arial" panose="020B0604020202020204" pitchFamily="34" charset="0"/>
              </a:rPr>
              <a:t>Ērtākā un ātrākā iespēja:</a:t>
            </a:r>
          </a:p>
          <a:p>
            <a:pPr marL="342900" indent="-342900">
              <a:spcBef>
                <a:spcPts val="600"/>
              </a:spcBef>
              <a:spcAft>
                <a:spcPts val="600"/>
              </a:spcAft>
              <a:buFont typeface="Wingdings" panose="05000000000000000000" pitchFamily="2" charset="2"/>
              <a:buChar char="§"/>
            </a:pPr>
            <a:r>
              <a:rPr lang="lv-LV" altLang="lv-LV" sz="2000" dirty="0">
                <a:latin typeface="Arial" panose="020B0604020202020204" pitchFamily="34" charset="0"/>
                <a:cs typeface="Arial" panose="020B0604020202020204" pitchFamily="34" charset="0"/>
              </a:rPr>
              <a:t> Pārbaudīt savas tiesības uz valsts kompensāciju.</a:t>
            </a:r>
          </a:p>
          <a:p>
            <a:pPr marL="342900" indent="-342900">
              <a:spcBef>
                <a:spcPts val="600"/>
              </a:spcBef>
              <a:spcAft>
                <a:spcPts val="600"/>
              </a:spcAft>
              <a:buFont typeface="Wingdings" panose="05000000000000000000" pitchFamily="2" charset="2"/>
              <a:buChar char="§"/>
            </a:pPr>
            <a:r>
              <a:rPr lang="lv-LV" altLang="lv-LV" sz="2000" dirty="0">
                <a:latin typeface="Arial" panose="020B0604020202020204" pitchFamily="34" charset="0"/>
                <a:cs typeface="Arial" panose="020B0604020202020204" pitchFamily="34" charset="0"/>
              </a:rPr>
              <a:t> Pārbaudīt valsts kompensācijas apmēru.</a:t>
            </a:r>
          </a:p>
          <a:p>
            <a:pPr>
              <a:spcBef>
                <a:spcPts val="600"/>
              </a:spcBef>
              <a:spcAft>
                <a:spcPts val="600"/>
              </a:spcAft>
              <a:buClr>
                <a:srgbClr val="BB227E"/>
              </a:buClr>
            </a:pPr>
            <a:r>
              <a:rPr lang="lv-LV" sz="2000" dirty="0">
                <a:solidFill>
                  <a:prstClr val="white"/>
                </a:solidFill>
              </a:rPr>
              <a:t>magi vai vidēja smaguma miesas bojājumi</a:t>
            </a:r>
            <a:endParaRPr lang="lv-LV" sz="2000" dirty="0"/>
          </a:p>
        </p:txBody>
      </p:sp>
      <p:sp>
        <p:nvSpPr>
          <p:cNvPr id="9" name="TextBox 8">
            <a:extLst>
              <a:ext uri="{FF2B5EF4-FFF2-40B4-BE49-F238E27FC236}">
                <a16:creationId xmlns:a16="http://schemas.microsoft.com/office/drawing/2014/main" id="{A273F385-2203-ACF0-4BC3-4DC26BB8B8E6}"/>
              </a:ext>
            </a:extLst>
          </p:cNvPr>
          <p:cNvSpPr txBox="1"/>
          <p:nvPr/>
        </p:nvSpPr>
        <p:spPr>
          <a:xfrm>
            <a:off x="944147" y="420752"/>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sp>
        <p:nvSpPr>
          <p:cNvPr id="3" name="TextBox 2">
            <a:extLst>
              <a:ext uri="{FF2B5EF4-FFF2-40B4-BE49-F238E27FC236}">
                <a16:creationId xmlns:a16="http://schemas.microsoft.com/office/drawing/2014/main" id="{6A2F417C-44CC-F3B5-E50B-D85BC00C5878}"/>
              </a:ext>
            </a:extLst>
          </p:cNvPr>
          <p:cNvSpPr txBox="1"/>
          <p:nvPr/>
        </p:nvSpPr>
        <p:spPr>
          <a:xfrm>
            <a:off x="4442354" y="3571994"/>
            <a:ext cx="4072382" cy="400110"/>
          </a:xfrm>
          <a:prstGeom prst="rect">
            <a:avLst/>
          </a:prstGeom>
          <a:noFill/>
        </p:spPr>
        <p:txBody>
          <a:bodyPr wrap="square">
            <a:spAutoFit/>
          </a:bodyPr>
          <a:lstStyle/>
          <a:p>
            <a:pPr marL="342900" indent="-342900">
              <a:buClr>
                <a:schemeClr val="tx1"/>
              </a:buClr>
              <a:buFont typeface="Wingdings" panose="05000000000000000000" pitchFamily="2" charset="2"/>
              <a:buChar char="§"/>
            </a:pPr>
            <a:r>
              <a:rPr lang="lv-LV"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https://vkckalkulators.ta.gov.lv/</a:t>
            </a:r>
            <a:endParaRPr lang="lv-LV" sz="2000" dirty="0">
              <a:latin typeface="Arial" panose="020B0604020202020204" pitchFamily="34" charset="0"/>
              <a:cs typeface="Arial" panose="020B0604020202020204" pitchFamily="34" charset="0"/>
            </a:endParaRPr>
          </a:p>
        </p:txBody>
      </p:sp>
      <p:pic>
        <p:nvPicPr>
          <p:cNvPr id="4" name="Attēls 7" descr="White calculator">
            <a:extLst>
              <a:ext uri="{FF2B5EF4-FFF2-40B4-BE49-F238E27FC236}">
                <a16:creationId xmlns:a16="http://schemas.microsoft.com/office/drawing/2014/main" id="{138BDD58-11E9-1ADD-A292-3DA6B6DF6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08" y="1827294"/>
            <a:ext cx="2869593" cy="185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21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70BCB-5306-8493-324B-B905CCE256E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45F5CDB-D3B5-64A0-7BA2-9A692803938A}"/>
              </a:ext>
            </a:extLst>
          </p:cNvPr>
          <p:cNvSpPr txBox="1"/>
          <p:nvPr/>
        </p:nvSpPr>
        <p:spPr>
          <a:xfrm>
            <a:off x="2320413" y="1858297"/>
            <a:ext cx="7727041" cy="4170372"/>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kompensācijas pieprasīšana:</a:t>
            </a:r>
          </a:p>
          <a:p>
            <a:pPr marL="342900" indent="-34290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Jāaizpilda valsts kompensācijas pieprasījuma veidlapa </a:t>
            </a:r>
            <a:r>
              <a:rPr lang="lv-LV" sz="2000" b="1" dirty="0">
                <a:latin typeface="Arial" panose="020B0604020202020204" pitchFamily="34" charset="0"/>
                <a:cs typeface="Arial" panose="020B0604020202020204" pitchFamily="34" charset="0"/>
              </a:rPr>
              <a:t>– Cietušā valsts kompensācijas pieprasījums</a:t>
            </a:r>
            <a:r>
              <a:rPr lang="lv-LV" sz="2000" dirty="0">
                <a:latin typeface="Arial" panose="020B0604020202020204" pitchFamily="34" charset="0"/>
                <a:cs typeface="Arial" panose="020B0604020202020204" pitchFamily="34" charset="0"/>
              </a:rPr>
              <a:t> (MK 23.04.2013. noteikumi Nr.218). </a:t>
            </a:r>
          </a:p>
          <a:p>
            <a:pPr>
              <a:spcBef>
                <a:spcPts val="600"/>
              </a:spcBef>
              <a:spcAft>
                <a:spcPts val="600"/>
              </a:spcAft>
            </a:pPr>
            <a:r>
              <a:rPr lang="lv-LV" sz="2000" b="1" dirty="0">
                <a:latin typeface="Arial" panose="020B0604020202020204" pitchFamily="34" charset="0"/>
                <a:cs typeface="Arial" panose="020B0604020202020204" pitchFamily="34" charset="0"/>
              </a:rPr>
              <a:t>Pievieno:</a:t>
            </a:r>
          </a:p>
          <a:p>
            <a:pPr marL="342900" indent="-34290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Procesa virzītāja izziņu (ja kriminālprocess nav pabeigts).</a:t>
            </a:r>
          </a:p>
          <a:p>
            <a:pPr marL="342900" indent="-34290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Palīgo nolēmumu (ja kriminālprocess ir pabeigts). </a:t>
            </a:r>
          </a:p>
          <a:p>
            <a:pPr>
              <a:spcBef>
                <a:spcPts val="600"/>
              </a:spcBef>
              <a:spcAft>
                <a:spcPts val="600"/>
              </a:spcAft>
              <a:buClr>
                <a:srgbClr val="BB227E"/>
              </a:buClr>
            </a:pPr>
            <a:endParaRPr lang="lv-LV" sz="2000" dirty="0"/>
          </a:p>
          <a:p>
            <a:pPr marL="285750" indent="-285750">
              <a:spcBef>
                <a:spcPts val="600"/>
              </a:spcBef>
              <a:spcAft>
                <a:spcPts val="600"/>
              </a:spcAft>
              <a:buClr>
                <a:srgbClr val="BB227E"/>
              </a:buClr>
              <a:buFont typeface="Arial" panose="020B0604020202020204" pitchFamily="34" charset="0"/>
              <a:buChar char="•"/>
            </a:pPr>
            <a:endParaRPr lang="lv-LV" sz="2000" dirty="0"/>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D5B75C10-91BD-8B89-8C3F-75A033B32B99}"/>
              </a:ext>
            </a:extLst>
          </p:cNvPr>
          <p:cNvSpPr txBox="1"/>
          <p:nvPr/>
        </p:nvSpPr>
        <p:spPr>
          <a:xfrm>
            <a:off x="973644" y="371590"/>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13" name="Grafika 12">
            <a:extLst>
              <a:ext uri="{FF2B5EF4-FFF2-40B4-BE49-F238E27FC236}">
                <a16:creationId xmlns:a16="http://schemas.microsoft.com/office/drawing/2014/main" id="{07779EBC-BAF4-04E6-6DFB-4A30AD127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7379" y="2403120"/>
            <a:ext cx="685800" cy="714375"/>
          </a:xfrm>
          <a:prstGeom prst="rect">
            <a:avLst/>
          </a:prstGeom>
        </p:spPr>
      </p:pic>
      <p:pic>
        <p:nvPicPr>
          <p:cNvPr id="2" name="Grafika 1">
            <a:extLst>
              <a:ext uri="{FF2B5EF4-FFF2-40B4-BE49-F238E27FC236}">
                <a16:creationId xmlns:a16="http://schemas.microsoft.com/office/drawing/2014/main" id="{D57B048C-C68C-4E79-DEB6-7C9D34541D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4546" y="3868925"/>
            <a:ext cx="571500" cy="695325"/>
          </a:xfrm>
          <a:prstGeom prst="rect">
            <a:avLst/>
          </a:prstGeom>
        </p:spPr>
      </p:pic>
    </p:spTree>
    <p:extLst>
      <p:ext uri="{BB962C8B-B14F-4D97-AF65-F5344CB8AC3E}">
        <p14:creationId xmlns:p14="http://schemas.microsoft.com/office/powerpoint/2010/main" val="918759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A0749-D759-1FE8-DE9E-0FBAFBB163F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92F36BB-B7A3-2CB4-D7D0-5C9F8D86F2C0}"/>
              </a:ext>
            </a:extLst>
          </p:cNvPr>
          <p:cNvSpPr txBox="1"/>
          <p:nvPr/>
        </p:nvSpPr>
        <p:spPr>
          <a:xfrm>
            <a:off x="4286078" y="1935417"/>
            <a:ext cx="7705550" cy="1892826"/>
          </a:xfrm>
          <a:prstGeom prst="rect">
            <a:avLst/>
          </a:prstGeom>
          <a:noFill/>
        </p:spPr>
        <p:txBody>
          <a:bodyPr wrap="square" rtlCol="0">
            <a:spAutoFit/>
          </a:bodyPr>
          <a:lstStyle/>
          <a:p>
            <a:pPr marL="342900" lvl="0" indent="-342900" defTabSz="622300">
              <a:spcBef>
                <a:spcPct val="0"/>
              </a:spcBef>
              <a:spcAft>
                <a:spcPct val="15000"/>
              </a:spcAft>
              <a:buFont typeface="Wingdings" panose="05000000000000000000" pitchFamily="2" charset="2"/>
              <a:buChar char="§"/>
            </a:pPr>
            <a:r>
              <a:rPr lang="lv-LV" sz="2000" dirty="0">
                <a:latin typeface="Arial" panose="020B0604020202020204" pitchFamily="34" charset="0"/>
                <a:ea typeface="Verdana" panose="020B0604030504040204" pitchFamily="34" charset="0"/>
                <a:cs typeface="Arial" panose="020B0604020202020204" pitchFamily="34" charset="0"/>
              </a:rPr>
              <a:t>Tiesu administrācijā (Antonijas iela 6, Rīga vai Raiņa </a:t>
            </a:r>
          </a:p>
          <a:p>
            <a:pPr lvl="0" defTabSz="622300">
              <a:spcBef>
                <a:spcPct val="0"/>
              </a:spcBef>
              <a:spcAft>
                <a:spcPct val="15000"/>
              </a:spcAft>
            </a:pPr>
            <a:r>
              <a:rPr lang="lv-LV" sz="2000" dirty="0">
                <a:latin typeface="Arial" panose="020B0604020202020204" pitchFamily="34" charset="0"/>
                <a:ea typeface="Verdana" panose="020B0604030504040204" pitchFamily="34" charset="0"/>
                <a:cs typeface="Arial" panose="020B0604020202020204" pitchFamily="34" charset="0"/>
              </a:rPr>
              <a:t>       bulvāris 15, Rīga).</a:t>
            </a:r>
          </a:p>
          <a:p>
            <a:pPr marL="342900" lvl="0" indent="-342900" defTabSz="622300">
              <a:spcBef>
                <a:spcPct val="0"/>
              </a:spcBef>
              <a:spcAft>
                <a:spcPct val="15000"/>
              </a:spcAft>
              <a:buFont typeface="Wingdings" panose="05000000000000000000" pitchFamily="2" charset="2"/>
              <a:buChar char="§"/>
            </a:pPr>
            <a:r>
              <a:rPr lang="lv-LV" sz="2000" dirty="0">
                <a:latin typeface="Arial" panose="020B0604020202020204" pitchFamily="34" charset="0"/>
                <a:ea typeface="Verdana" panose="020B0604030504040204" pitchFamily="34" charset="0"/>
                <a:cs typeface="Arial" panose="020B0604020202020204" pitchFamily="34" charset="0"/>
              </a:rPr>
              <a:t>Tīmekļa vietnē </a:t>
            </a:r>
            <a:r>
              <a:rPr lang="lv-LV" sz="2000" dirty="0">
                <a:latin typeface="Arial" panose="020B0604020202020204" pitchFamily="34" charset="0"/>
                <a:ea typeface="Verdana" panose="020B060403050404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www.ta.gov.lv</a:t>
            </a:r>
            <a:r>
              <a:rPr lang="lv-LV" sz="2000" dirty="0">
                <a:latin typeface="Arial" panose="020B0604020202020204" pitchFamily="34" charset="0"/>
                <a:ea typeface="Verdana" panose="020B0604030504040204" pitchFamily="34" charset="0"/>
                <a:cs typeface="Arial" panose="020B0604020202020204" pitchFamily="34" charset="0"/>
              </a:rPr>
              <a:t>.</a:t>
            </a:r>
          </a:p>
          <a:p>
            <a:pPr marL="342900" lvl="0" indent="-342900" defTabSz="622300">
              <a:spcBef>
                <a:spcPct val="0"/>
              </a:spcBef>
              <a:spcAft>
                <a:spcPct val="15000"/>
              </a:spcAft>
              <a:buFont typeface="Wingdings" panose="05000000000000000000" pitchFamily="2" charset="2"/>
              <a:buChar char="§"/>
            </a:pPr>
            <a:r>
              <a:rPr lang="lv-LV" sz="2000" dirty="0">
                <a:latin typeface="Arial" panose="020B0604020202020204" pitchFamily="34" charset="0"/>
                <a:ea typeface="Verdana" panose="020B0604030504040204" pitchFamily="34" charset="0"/>
                <a:cs typeface="Arial" panose="020B0604020202020204" pitchFamily="34" charset="0"/>
              </a:rPr>
              <a:t>Pie kriminālprocesa virzītāja.</a:t>
            </a:r>
            <a:endParaRPr lang="en-US" sz="2000" dirty="0">
              <a:latin typeface="Arial" panose="020B0604020202020204" pitchFamily="34" charset="0"/>
              <a:ea typeface="Verdana" panose="020B0604030504040204" pitchFamily="34" charset="0"/>
              <a:cs typeface="Arial" panose="020B0604020202020204" pitchFamily="34" charset="0"/>
            </a:endParaRPr>
          </a:p>
          <a:p>
            <a:pPr>
              <a:spcBef>
                <a:spcPts val="600"/>
              </a:spcBef>
              <a:spcAft>
                <a:spcPts val="600"/>
              </a:spcAft>
              <a:buClr>
                <a:srgbClr val="BB227E"/>
              </a:buClr>
            </a:pPr>
            <a:r>
              <a:rPr lang="lv-LV" sz="2000" dirty="0">
                <a:solidFill>
                  <a:prstClr val="white"/>
                </a:solidFill>
              </a:rPr>
              <a:t>magi vai vidēja smaguma miesas bojājumi</a:t>
            </a:r>
            <a:endParaRPr lang="lv-LV" sz="2000" dirty="0"/>
          </a:p>
        </p:txBody>
      </p:sp>
      <p:sp>
        <p:nvSpPr>
          <p:cNvPr id="9" name="TextBox 8">
            <a:extLst>
              <a:ext uri="{FF2B5EF4-FFF2-40B4-BE49-F238E27FC236}">
                <a16:creationId xmlns:a16="http://schemas.microsoft.com/office/drawing/2014/main" id="{E509A0BB-F16C-9A80-2DB3-8584ACD5B79D}"/>
              </a:ext>
            </a:extLst>
          </p:cNvPr>
          <p:cNvSpPr txBox="1"/>
          <p:nvPr/>
        </p:nvSpPr>
        <p:spPr>
          <a:xfrm>
            <a:off x="832296" y="371590"/>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sp>
        <p:nvSpPr>
          <p:cNvPr id="3" name="TextBox 2">
            <a:extLst>
              <a:ext uri="{FF2B5EF4-FFF2-40B4-BE49-F238E27FC236}">
                <a16:creationId xmlns:a16="http://schemas.microsoft.com/office/drawing/2014/main" id="{37F462A6-6E2D-E56B-2100-ACA1BE3F39C6}"/>
              </a:ext>
            </a:extLst>
          </p:cNvPr>
          <p:cNvSpPr txBox="1"/>
          <p:nvPr/>
        </p:nvSpPr>
        <p:spPr>
          <a:xfrm>
            <a:off x="832296" y="4300748"/>
            <a:ext cx="10674892" cy="1600438"/>
          </a:xfrm>
          <a:prstGeom prst="rect">
            <a:avLst/>
          </a:prstGeom>
          <a:noFill/>
        </p:spPr>
        <p:txBody>
          <a:bodyPr wrap="square">
            <a:spAutoFit/>
          </a:bodyPr>
          <a:lstStyle/>
          <a:p>
            <a:pPr lvl="0"/>
            <a:r>
              <a:rPr lang="lv-LV" sz="2000" dirty="0">
                <a:latin typeface="Arial" panose="020B0604020202020204" pitchFamily="34" charset="0"/>
                <a:cs typeface="Arial" panose="020B0604020202020204" pitchFamily="34" charset="0"/>
              </a:rPr>
              <a:t>Informāciju par veidlapas aizpildīšanu var saņemt tīmekļa vietnē </a:t>
            </a:r>
            <a:r>
              <a:rPr lang="lv-LV"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www.ta.gov.lv</a:t>
            </a:r>
            <a:r>
              <a:rPr lang="lv-LV" sz="2000" dirty="0">
                <a:latin typeface="Arial" panose="020B0604020202020204" pitchFamily="34" charset="0"/>
                <a:cs typeface="Arial" panose="020B0604020202020204" pitchFamily="34" charset="0"/>
              </a:rPr>
              <a:t> vai  zvanot uz Tiesu administrācijas bezmaksas informatīvo tālruni </a:t>
            </a:r>
            <a:r>
              <a:rPr lang="lv-LV" sz="2000" b="1" dirty="0">
                <a:latin typeface="Arial" panose="020B0604020202020204" pitchFamily="34" charset="0"/>
                <a:cs typeface="Arial" panose="020B0604020202020204" pitchFamily="34" charset="0"/>
              </a:rPr>
              <a:t>80</a:t>
            </a:r>
            <a:r>
              <a:rPr lang="en-US" sz="2000" b="1" dirty="0">
                <a:latin typeface="Arial" panose="020B0604020202020204" pitchFamily="34" charset="0"/>
                <a:cs typeface="Arial" panose="020B0604020202020204" pitchFamily="34" charset="0"/>
              </a:rPr>
              <a:t>0</a:t>
            </a:r>
            <a:r>
              <a:rPr lang="lv-LV" sz="2000" b="1" dirty="0">
                <a:latin typeface="Arial" panose="020B0604020202020204" pitchFamily="34" charset="0"/>
                <a:cs typeface="Arial" panose="020B0604020202020204" pitchFamily="34" charset="0"/>
              </a:rPr>
              <a:t>01801. </a:t>
            </a:r>
            <a:r>
              <a:rPr lang="lv-LV" sz="2000" dirty="0">
                <a:latin typeface="Arial" panose="020B0604020202020204" pitchFamily="34" charset="0"/>
                <a:cs typeface="Arial" panose="020B0604020202020204" pitchFamily="34" charset="0"/>
              </a:rPr>
              <a:t> </a:t>
            </a:r>
          </a:p>
          <a:p>
            <a:pPr lvl="0"/>
            <a:r>
              <a:rPr lang="lv-LV"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lvl="0"/>
            <a:r>
              <a:rPr lang="lv-LV" sz="2000" dirty="0">
                <a:latin typeface="Arial" panose="020B0604020202020204" pitchFamily="34" charset="0"/>
                <a:cs typeface="Arial" panose="020B0604020202020204" pitchFamily="34" charset="0"/>
              </a:rPr>
              <a:t>Tīmekļa vietnē </a:t>
            </a:r>
            <a:r>
              <a:rPr lang="lv-LV"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www.ta.gov.lv</a:t>
            </a:r>
            <a:r>
              <a:rPr lang="lv-LV" sz="2000" dirty="0">
                <a:latin typeface="Arial" panose="020B0604020202020204" pitchFamily="34" charset="0"/>
                <a:cs typeface="Arial" panose="020B0604020202020204" pitchFamily="34" charset="0"/>
              </a:rPr>
              <a:t> pieejami bukleti un informatīvie materiāli, kurus var izmantot procesa virzītāji, sociālie darbinieki, izsniedzot tos cietušajiem</a:t>
            </a:r>
            <a:r>
              <a:rPr lang="lv-LV" sz="2000" b="1" dirty="0">
                <a:latin typeface="Arial" panose="020B0604020202020204" pitchFamily="34" charset="0"/>
                <a:cs typeface="Arial" panose="020B0604020202020204" pitchFamily="34" charset="0"/>
              </a:rPr>
              <a:t> </a:t>
            </a:r>
            <a:r>
              <a:rPr lang="lv-LV" sz="2000" dirty="0">
                <a:latin typeface="Arial" panose="020B0604020202020204" pitchFamily="34" charset="0"/>
                <a:cs typeface="Arial" panose="020B0604020202020204" pitchFamily="34" charset="0"/>
              </a:rPr>
              <a:t>vai informējot par to esamību. </a:t>
            </a: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3A30A44-52D7-1303-EAD4-93C162DE6C46}"/>
              </a:ext>
            </a:extLst>
          </p:cNvPr>
          <p:cNvSpPr txBox="1"/>
          <p:nvPr/>
        </p:nvSpPr>
        <p:spPr>
          <a:xfrm>
            <a:off x="3802143" y="1356921"/>
            <a:ext cx="6096000" cy="400110"/>
          </a:xfrm>
          <a:prstGeom prst="rect">
            <a:avLst/>
          </a:prstGeom>
          <a:noFill/>
        </p:spPr>
        <p:txBody>
          <a:bodyPr wrap="square">
            <a:spAutoFit/>
          </a:bodyPr>
          <a:lstStyle/>
          <a:p>
            <a:pPr lvl="0" defTabSz="622300">
              <a:spcBef>
                <a:spcPct val="0"/>
              </a:spcBef>
              <a:spcAft>
                <a:spcPct val="35000"/>
              </a:spcAft>
            </a:pPr>
            <a:r>
              <a:rPr lang="lv-LV" sz="2000" b="1" dirty="0">
                <a:latin typeface="Arial" panose="020B0604020202020204" pitchFamily="34" charset="0"/>
                <a:ea typeface="Verdana" panose="020B0604030504040204" pitchFamily="34" charset="0"/>
                <a:cs typeface="Arial" panose="020B0604020202020204" pitchFamily="34" charset="0"/>
              </a:rPr>
              <a:t>Pieprasījuma veidlapu var saņemt:</a:t>
            </a:r>
          </a:p>
        </p:txBody>
      </p:sp>
      <p:pic>
        <p:nvPicPr>
          <p:cNvPr id="6" name="Satura vietturis 9" descr="Attēls, kurā ir teksts, ekrānuzņēmums, fonts, cipars&#10;&#10;Mākslīgā intelekta ģenerēts saturs var būt nepareizs.">
            <a:extLst>
              <a:ext uri="{FF2B5EF4-FFF2-40B4-BE49-F238E27FC236}">
                <a16:creationId xmlns:a16="http://schemas.microsoft.com/office/drawing/2014/main" id="{91804A05-430F-2A6F-FEE3-B6C7E0AB0FC0}"/>
              </a:ext>
            </a:extLst>
          </p:cNvPr>
          <p:cNvPicPr>
            <a:picLocks noChangeAspect="1"/>
          </p:cNvPicPr>
          <p:nvPr/>
        </p:nvPicPr>
        <p:blipFill>
          <a:blip r:embed="rId3"/>
          <a:stretch>
            <a:fillRect/>
          </a:stretch>
        </p:blipFill>
        <p:spPr>
          <a:xfrm>
            <a:off x="538941" y="1545393"/>
            <a:ext cx="3263202" cy="2166327"/>
          </a:xfrm>
          <a:prstGeom prst="rect">
            <a:avLst/>
          </a:prstGeom>
        </p:spPr>
      </p:pic>
      <p:pic>
        <p:nvPicPr>
          <p:cNvPr id="7" name="Grafika 6">
            <a:extLst>
              <a:ext uri="{FF2B5EF4-FFF2-40B4-BE49-F238E27FC236}">
                <a16:creationId xmlns:a16="http://schemas.microsoft.com/office/drawing/2014/main" id="{599763DC-AD81-B03F-25F9-92C4CFE237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546" y="1240090"/>
            <a:ext cx="571500" cy="695325"/>
          </a:xfrm>
          <a:prstGeom prst="rect">
            <a:avLst/>
          </a:prstGeom>
        </p:spPr>
      </p:pic>
    </p:spTree>
    <p:extLst>
      <p:ext uri="{BB962C8B-B14F-4D97-AF65-F5344CB8AC3E}">
        <p14:creationId xmlns:p14="http://schemas.microsoft.com/office/powerpoint/2010/main" val="2078284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83F29-FAE3-34C5-D1CD-5AD1612962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471858-293E-993E-253B-E45FCA30D29E}"/>
              </a:ext>
            </a:extLst>
          </p:cNvPr>
          <p:cNvSpPr txBox="1"/>
          <p:nvPr/>
        </p:nvSpPr>
        <p:spPr>
          <a:xfrm>
            <a:off x="537829" y="780583"/>
            <a:ext cx="6688881" cy="2862322"/>
          </a:xfrm>
          <a:prstGeom prst="rect">
            <a:avLst/>
          </a:prstGeom>
          <a:noFill/>
        </p:spPr>
        <p:txBody>
          <a:bodyPr wrap="square" rtlCol="0">
            <a:spAutoFit/>
          </a:bodyPr>
          <a:lstStyle/>
          <a:p>
            <a:r>
              <a:rPr lang="lv-LV" altLang="lv-LV" sz="3600" b="1" dirty="0">
                <a:latin typeface="Arial Nova Cond" panose="020B0506020202020204" pitchFamily="34" charset="0"/>
                <a:cs typeface="Arial" panose="020B0604020202020204" pitchFamily="34" charset="0"/>
              </a:rPr>
              <a:t>EIROPAS SAVIENĪBAS KOHĒZIJAS POLITIKAS PROGRAMMAS </a:t>
            </a:r>
            <a:br>
              <a:rPr lang="lv-LV" altLang="lv-LV" sz="3600" b="1" dirty="0">
                <a:latin typeface="Arial Nova Cond" panose="020B0506020202020204" pitchFamily="34" charset="0"/>
                <a:cs typeface="Arial" panose="020B0604020202020204" pitchFamily="34" charset="0"/>
              </a:rPr>
            </a:br>
            <a:r>
              <a:rPr lang="lv-LV" altLang="lv-LV" sz="3600" b="1" dirty="0">
                <a:latin typeface="Arial Nova Cond" panose="020B0506020202020204" pitchFamily="34" charset="0"/>
                <a:cs typeface="Arial" panose="020B0604020202020204" pitchFamily="34" charset="0"/>
              </a:rPr>
              <a:t>2021.- 2027. GADAM </a:t>
            </a:r>
          </a:p>
          <a:p>
            <a:r>
              <a:rPr lang="lv-LV" sz="3600" b="1" dirty="0">
                <a:solidFill>
                  <a:srgbClr val="990066"/>
                </a:solidFill>
                <a:latin typeface="Arial Nova Cond" panose="020B0506020202020204" pitchFamily="34" charset="0"/>
                <a:cs typeface="Arial" panose="020B0604020202020204" pitchFamily="34" charset="0"/>
              </a:rPr>
              <a:t>ESF PLUS PROJEKTS «PIEEJA TIESISKUMAM»</a:t>
            </a:r>
          </a:p>
        </p:txBody>
      </p:sp>
      <p:sp>
        <p:nvSpPr>
          <p:cNvPr id="9" name="TextBox 8">
            <a:extLst>
              <a:ext uri="{FF2B5EF4-FFF2-40B4-BE49-F238E27FC236}">
                <a16:creationId xmlns:a16="http://schemas.microsoft.com/office/drawing/2014/main" id="{071DEA77-5472-898F-A796-21EA8A87FAF1}"/>
              </a:ext>
            </a:extLst>
          </p:cNvPr>
          <p:cNvSpPr txBox="1"/>
          <p:nvPr/>
        </p:nvSpPr>
        <p:spPr>
          <a:xfrm>
            <a:off x="537829" y="3832343"/>
            <a:ext cx="7839255" cy="707886"/>
          </a:xfrm>
          <a:prstGeom prst="rect">
            <a:avLst/>
          </a:prstGeom>
          <a:noFill/>
        </p:spPr>
        <p:txBody>
          <a:bodyPr wrap="square" rtlCol="0">
            <a:spAutoFit/>
          </a:bodyPr>
          <a:lstStyle/>
          <a:p>
            <a:r>
              <a:rPr lang="lv-LV" sz="2000" dirty="0">
                <a:latin typeface="Arial" panose="020B0604020202020204" pitchFamily="34" charset="0"/>
                <a:cs typeface="Arial" panose="020B0604020202020204" pitchFamily="34" charset="0"/>
              </a:rPr>
              <a:t>Ilze Baranovska,</a:t>
            </a:r>
            <a:r>
              <a:rPr lang="lv-LV" sz="2000" b="1" dirty="0">
                <a:latin typeface="Arial" panose="020B0604020202020204" pitchFamily="34" charset="0"/>
                <a:cs typeface="Arial" panose="020B0604020202020204" pitchFamily="34" charset="0"/>
              </a:rPr>
              <a:t> </a:t>
            </a:r>
            <a:r>
              <a:rPr lang="lv-LV" sz="2000" dirty="0">
                <a:latin typeface="Arial" panose="020B0604020202020204" pitchFamily="34" charset="0"/>
                <a:cs typeface="Arial" panose="020B0604020202020204" pitchFamily="34" charset="0"/>
              </a:rPr>
              <a:t>Tiesu administrācijas Projekta vadības un īstenošanas komandas projekta vadītāja</a:t>
            </a:r>
            <a:endParaRPr lang="lv-LV" sz="2800" dirty="0">
              <a:solidFill>
                <a:srgbClr val="99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861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206F1-14E1-0D32-ACC4-B88A6891953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1777459-C3B1-2A2C-EFC7-749D2DCACAAB}"/>
              </a:ext>
            </a:extLst>
          </p:cNvPr>
          <p:cNvSpPr txBox="1"/>
          <p:nvPr/>
        </p:nvSpPr>
        <p:spPr>
          <a:xfrm>
            <a:off x="1997454" y="1016259"/>
            <a:ext cx="7412017" cy="400110"/>
          </a:xfrm>
          <a:prstGeom prst="rect">
            <a:avLst/>
          </a:prstGeom>
          <a:noFill/>
        </p:spPr>
        <p:txBody>
          <a:bodyPr wrap="square" rtlCol="0">
            <a:spAutoFit/>
          </a:bodyPr>
          <a:lstStyle/>
          <a:p>
            <a:pPr algn="ctr">
              <a:spcAft>
                <a:spcPts val="600"/>
              </a:spcAft>
            </a:pPr>
            <a:r>
              <a:rPr lang="lv-LV" sz="2000" dirty="0">
                <a:solidFill>
                  <a:srgbClr val="990066"/>
                </a:solidFill>
                <a:latin typeface="Arial" panose="020B0604020202020204" pitchFamily="34" charset="0"/>
                <a:cs typeface="Arial" panose="020B0604020202020204" pitchFamily="34" charset="0"/>
              </a:rPr>
              <a:t>(Pieprasot valsts kompensāciju, neaizmirsti norādīt)</a:t>
            </a:r>
            <a:endParaRPr lang="lv-LV" sz="1600" dirty="0">
              <a:solidFill>
                <a:srgbClr val="99006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4A3E60-737D-C01B-AFCD-920995B86BBA}"/>
              </a:ext>
            </a:extLst>
          </p:cNvPr>
          <p:cNvSpPr txBox="1"/>
          <p:nvPr/>
        </p:nvSpPr>
        <p:spPr>
          <a:xfrm>
            <a:off x="847034" y="436758"/>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2" name="Grafika 1">
            <a:extLst>
              <a:ext uri="{FF2B5EF4-FFF2-40B4-BE49-F238E27FC236}">
                <a16:creationId xmlns:a16="http://schemas.microsoft.com/office/drawing/2014/main" id="{1DC47F61-D718-E465-6AFF-D7E71DE5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1119" y="1295016"/>
            <a:ext cx="571500" cy="695325"/>
          </a:xfrm>
          <a:prstGeom prst="rect">
            <a:avLst/>
          </a:prstGeom>
        </p:spPr>
      </p:pic>
      <p:pic>
        <p:nvPicPr>
          <p:cNvPr id="3" name="Attēls 2" descr="Attēls, kurā ir teksts, fonts, ekrānuzņēmums, algebra&#10;&#10;Mākslīgā intelekta ģenerēts saturs var būt nepareizs.">
            <a:extLst>
              <a:ext uri="{FF2B5EF4-FFF2-40B4-BE49-F238E27FC236}">
                <a16:creationId xmlns:a16="http://schemas.microsoft.com/office/drawing/2014/main" id="{3CE023AB-4A53-3527-AA66-15FE5F4F215A}"/>
              </a:ext>
            </a:extLst>
          </p:cNvPr>
          <p:cNvPicPr>
            <a:picLocks noChangeAspect="1"/>
          </p:cNvPicPr>
          <p:nvPr/>
        </p:nvPicPr>
        <p:blipFill>
          <a:blip r:embed="rId4"/>
          <a:stretch>
            <a:fillRect/>
          </a:stretch>
        </p:blipFill>
        <p:spPr>
          <a:xfrm>
            <a:off x="524695" y="2524032"/>
            <a:ext cx="5130881" cy="1548221"/>
          </a:xfrm>
          <a:prstGeom prst="rect">
            <a:avLst/>
          </a:prstGeom>
        </p:spPr>
      </p:pic>
      <p:pic>
        <p:nvPicPr>
          <p:cNvPr id="4" name="Attēls 3" descr="Attēls, kurā ir teksts, fonts, balts, kvīts&#10;&#10;Mākslīgā intelekta ģenerēts saturs var būt nepareizs.">
            <a:extLst>
              <a:ext uri="{FF2B5EF4-FFF2-40B4-BE49-F238E27FC236}">
                <a16:creationId xmlns:a16="http://schemas.microsoft.com/office/drawing/2014/main" id="{236F3534-C41D-04CD-6980-84FCC453B86F}"/>
              </a:ext>
            </a:extLst>
          </p:cNvPr>
          <p:cNvPicPr>
            <a:picLocks noChangeAspect="1"/>
          </p:cNvPicPr>
          <p:nvPr/>
        </p:nvPicPr>
        <p:blipFill>
          <a:blip r:embed="rId5"/>
          <a:stretch>
            <a:fillRect/>
          </a:stretch>
        </p:blipFill>
        <p:spPr>
          <a:xfrm>
            <a:off x="1615879" y="4490373"/>
            <a:ext cx="5380186" cy="1348857"/>
          </a:xfrm>
          <a:prstGeom prst="rect">
            <a:avLst/>
          </a:prstGeom>
        </p:spPr>
      </p:pic>
      <p:pic>
        <p:nvPicPr>
          <p:cNvPr id="6" name="Attēls 5" descr="Attēls, kurā ir teksts, ekrānuzņēmums, fonts, cipars&#10;&#10;Mākslīgā intelekta ģenerēts saturs var būt nepareizs.">
            <a:extLst>
              <a:ext uri="{FF2B5EF4-FFF2-40B4-BE49-F238E27FC236}">
                <a16:creationId xmlns:a16="http://schemas.microsoft.com/office/drawing/2014/main" id="{55B117E8-21F7-6668-78BC-8F50F727591C}"/>
              </a:ext>
            </a:extLst>
          </p:cNvPr>
          <p:cNvPicPr>
            <a:picLocks noChangeAspect="1"/>
          </p:cNvPicPr>
          <p:nvPr/>
        </p:nvPicPr>
        <p:blipFill>
          <a:blip r:embed="rId6"/>
          <a:stretch>
            <a:fillRect/>
          </a:stretch>
        </p:blipFill>
        <p:spPr>
          <a:xfrm>
            <a:off x="5643581" y="2333315"/>
            <a:ext cx="5237603" cy="1903373"/>
          </a:xfrm>
          <a:prstGeom prst="rect">
            <a:avLst/>
          </a:prstGeom>
        </p:spPr>
      </p:pic>
    </p:spTree>
    <p:extLst>
      <p:ext uri="{BB962C8B-B14F-4D97-AF65-F5344CB8AC3E}">
        <p14:creationId xmlns:p14="http://schemas.microsoft.com/office/powerpoint/2010/main" val="3341247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70E17-C9A8-8301-67A9-1770DAAC11E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208F7FC-9E9F-BD4D-38CA-226605D163DB}"/>
              </a:ext>
            </a:extLst>
          </p:cNvPr>
          <p:cNvSpPr txBox="1"/>
          <p:nvPr/>
        </p:nvSpPr>
        <p:spPr>
          <a:xfrm>
            <a:off x="3662516" y="948312"/>
            <a:ext cx="5830528" cy="400110"/>
          </a:xfrm>
          <a:prstGeom prst="rect">
            <a:avLst/>
          </a:prstGeom>
          <a:noFill/>
        </p:spPr>
        <p:txBody>
          <a:bodyPr wrap="square" rtlCol="0">
            <a:spAutoFit/>
          </a:bodyPr>
          <a:lstStyle/>
          <a:p>
            <a:pPr>
              <a:spcAft>
                <a:spcPts val="600"/>
              </a:spcAft>
            </a:pPr>
            <a:r>
              <a:rPr lang="lv-LV" sz="2000" dirty="0">
                <a:solidFill>
                  <a:srgbClr val="990066"/>
                </a:solidFill>
                <a:latin typeface="Arial" panose="020B0604020202020204" pitchFamily="34" charset="0"/>
                <a:cs typeface="Arial" panose="020B0604020202020204" pitchFamily="34" charset="0"/>
              </a:rPr>
              <a:t>(valsts kompensācijas iesniegšana)</a:t>
            </a:r>
            <a:endParaRPr lang="lv-LV" sz="1600" dirty="0">
              <a:solidFill>
                <a:srgbClr val="99006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34B5E66-3FA3-147E-6DD7-29E071777385}"/>
              </a:ext>
            </a:extLst>
          </p:cNvPr>
          <p:cNvSpPr txBox="1"/>
          <p:nvPr/>
        </p:nvSpPr>
        <p:spPr>
          <a:xfrm>
            <a:off x="953979" y="383169"/>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2" name="Grafika 1">
            <a:extLst>
              <a:ext uri="{FF2B5EF4-FFF2-40B4-BE49-F238E27FC236}">
                <a16:creationId xmlns:a16="http://schemas.microsoft.com/office/drawing/2014/main" id="{F345A76F-E37E-53AA-1E84-1E1B489252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7189" y="1702820"/>
            <a:ext cx="571500" cy="695325"/>
          </a:xfrm>
          <a:prstGeom prst="rect">
            <a:avLst/>
          </a:prstGeom>
        </p:spPr>
      </p:pic>
      <p:sp>
        <p:nvSpPr>
          <p:cNvPr id="7" name="TextBox 6">
            <a:extLst>
              <a:ext uri="{FF2B5EF4-FFF2-40B4-BE49-F238E27FC236}">
                <a16:creationId xmlns:a16="http://schemas.microsoft.com/office/drawing/2014/main" id="{F0448E32-8E5A-C944-8F7B-3C150E0AA323}"/>
              </a:ext>
            </a:extLst>
          </p:cNvPr>
          <p:cNvSpPr txBox="1"/>
          <p:nvPr/>
        </p:nvSpPr>
        <p:spPr>
          <a:xfrm>
            <a:off x="2241754" y="1877184"/>
            <a:ext cx="8672051" cy="5986254"/>
          </a:xfrm>
          <a:prstGeom prst="rect">
            <a:avLst/>
          </a:prstGeom>
          <a:noFill/>
        </p:spPr>
        <p:txBody>
          <a:bodyPr wrap="square">
            <a:spAutoFit/>
          </a:bodyPr>
          <a:lstStyle/>
          <a:p>
            <a:pPr>
              <a:spcBef>
                <a:spcPts val="600"/>
              </a:spcBef>
              <a:spcAft>
                <a:spcPts val="600"/>
              </a:spcAft>
              <a:buClr>
                <a:srgbClr val="BB227E"/>
              </a:buClr>
            </a:pPr>
            <a:r>
              <a:rPr lang="lv-LV" sz="2000" b="1" dirty="0">
                <a:latin typeface="Arial" panose="020B0604020202020204" pitchFamily="34" charset="0"/>
                <a:cs typeface="Arial" panose="020B0604020202020204" pitchFamily="34" charset="0"/>
              </a:rPr>
              <a:t>Aizpildītu pieprasījuma veidlapu var iesniegt:</a:t>
            </a:r>
          </a:p>
          <a:p>
            <a:pPr marL="285750" indent="-28575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Elektroniski parakstot ar drošu elektronisko parakstu un nosūtot uz Tiesu administrācijas </a:t>
            </a:r>
            <a:r>
              <a:rPr lang="lv-LV" sz="2000" dirty="0">
                <a:latin typeface="Arial" panose="020B0604020202020204" pitchFamily="34" charset="0"/>
                <a:cs typeface="Arial" panose="020B0604020202020204" pitchFamily="34" charset="0"/>
                <a:hlinkClick r:id="rId4" tooltip="Tiesu administrācijas e-adrese">
                  <a:extLst>
                    <a:ext uri="{A12FA001-AC4F-418D-AE19-62706E023703}">
                      <ahyp:hlinkClr xmlns:ahyp="http://schemas.microsoft.com/office/drawing/2018/hyperlinkcolor" val="tx"/>
                    </a:ext>
                  </a:extLst>
                </a:hlinkClick>
              </a:rPr>
              <a:t>e-adresi</a:t>
            </a:r>
            <a:r>
              <a:rPr lang="lv-LV" sz="2000" dirty="0">
                <a:latin typeface="Arial" panose="020B0604020202020204" pitchFamily="34" charset="0"/>
                <a:cs typeface="Arial" panose="020B0604020202020204" pitchFamily="34" charset="0"/>
              </a:rPr>
              <a:t>.</a:t>
            </a:r>
          </a:p>
          <a:p>
            <a:pPr marL="285750" indent="-28575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Elektroniski parakstot ar drošu elektronisko parakstu un nosūtot uz elektronisko pasta adresi </a:t>
            </a:r>
            <a:r>
              <a:rPr lang="lv-LV"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pasts@ta.gov.lv</a:t>
            </a:r>
            <a:r>
              <a:rPr lang="lv-LV" sz="2000" dirty="0">
                <a:latin typeface="Arial" panose="020B0604020202020204" pitchFamily="34" charset="0"/>
                <a:cs typeface="Arial" panose="020B0604020202020204" pitchFamily="34" charset="0"/>
              </a:rPr>
              <a:t>.</a:t>
            </a:r>
          </a:p>
          <a:p>
            <a:pPr marL="285750" indent="-28575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Elektroniski parakstot ar drošu elektronisko parakstu un nosūtot portālā </a:t>
            </a:r>
            <a:r>
              <a:rPr lang="lv-LV" sz="2000" u="sng" dirty="0">
                <a:latin typeface="Arial" panose="020B0604020202020204" pitchFamily="34" charset="0"/>
                <a:cs typeface="Arial" panose="020B0604020202020204" pitchFamily="34" charset="0"/>
              </a:rPr>
              <a:t>Latvija.lv.</a:t>
            </a:r>
            <a:endParaRPr lang="lv-LV" sz="2000" dirty="0">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Nosūtot pa pastu </a:t>
            </a:r>
            <a:r>
              <a:rPr lang="lv-LV" sz="2000" dirty="0">
                <a:latin typeface="Arial" panose="020B0604020202020204" pitchFamily="34" charset="0"/>
                <a:cs typeface="Arial" panose="020B0604020202020204" pitchFamily="34" charset="0"/>
                <a:hlinkClick r:id="rId6" tooltip="Tiesu administrācijai">
                  <a:extLst>
                    <a:ext uri="{A12FA001-AC4F-418D-AE19-62706E023703}">
                      <ahyp:hlinkClr xmlns:ahyp="http://schemas.microsoft.com/office/drawing/2018/hyperlinkcolor" val="tx"/>
                    </a:ext>
                  </a:extLst>
                </a:hlinkClick>
              </a:rPr>
              <a:t>Tiesu administrācijai</a:t>
            </a:r>
            <a:r>
              <a:rPr lang="lv-LV" sz="2000" dirty="0">
                <a:latin typeface="Arial" panose="020B0604020202020204" pitchFamily="34" charset="0"/>
                <a:cs typeface="Arial" panose="020B0604020202020204" pitchFamily="34" charset="0"/>
              </a:rPr>
              <a:t>, (</a:t>
            </a:r>
            <a:r>
              <a:rPr lang="lv-LV" sz="20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Antonijas iela 6, Rīga, LV - 1010</a:t>
            </a:r>
            <a:r>
              <a:rPr lang="lv-LV" sz="2000" dirty="0">
                <a:latin typeface="Arial" panose="020B0604020202020204" pitchFamily="34" charset="0"/>
                <a:cs typeface="Arial" panose="020B0604020202020204" pitchFamily="34" charset="0"/>
              </a:rPr>
              <a:t>).</a:t>
            </a:r>
          </a:p>
          <a:p>
            <a:pPr marL="285750" indent="-28575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Klātienē - </a:t>
            </a:r>
            <a:r>
              <a:rPr lang="lv-LV" sz="2000" dirty="0">
                <a:latin typeface="Arial" panose="020B0604020202020204" pitchFamily="34" charset="0"/>
                <a:cs typeface="Arial" panose="020B0604020202020204" pitchFamily="34" charset="0"/>
                <a:hlinkClick r:id="rId6" tooltip="Tiesu administrācijā">
                  <a:extLst>
                    <a:ext uri="{A12FA001-AC4F-418D-AE19-62706E023703}">
                      <ahyp:hlinkClr xmlns:ahyp="http://schemas.microsoft.com/office/drawing/2018/hyperlinkcolor" val="tx"/>
                    </a:ext>
                  </a:extLst>
                </a:hlinkClick>
              </a:rPr>
              <a:t>Tiesu administrācijā</a:t>
            </a:r>
            <a:r>
              <a:rPr lang="lv-LV" sz="2000" dirty="0">
                <a:latin typeface="Arial" panose="020B0604020202020204" pitchFamily="34" charset="0"/>
                <a:cs typeface="Arial" panose="020B0604020202020204" pitchFamily="34" charset="0"/>
              </a:rPr>
              <a:t> (Raiņa bulvārī 15, Rīgā).</a:t>
            </a:r>
          </a:p>
          <a:p>
            <a:pPr marL="285750" indent="-285750">
              <a:spcBef>
                <a:spcPts val="600"/>
              </a:spcBef>
              <a:spcAft>
                <a:spcPts val="600"/>
              </a:spcAft>
              <a:buClr>
                <a:srgbClr val="BB227E"/>
              </a:buClr>
              <a:buFont typeface="Arial" panose="020B0604020202020204" pitchFamily="34" charset="0"/>
              <a:buChar char="•"/>
            </a:pPr>
            <a:endParaRPr lang="lv-LV" dirty="0"/>
          </a:p>
          <a:p>
            <a:pPr marL="285750" indent="-285750">
              <a:spcBef>
                <a:spcPts val="600"/>
              </a:spcBef>
              <a:spcAft>
                <a:spcPts val="600"/>
              </a:spcAft>
              <a:buClr>
                <a:srgbClr val="BB227E"/>
              </a:buClr>
              <a:buFont typeface="Arial" panose="020B0604020202020204" pitchFamily="34" charset="0"/>
              <a:buChar char="•"/>
            </a:pPr>
            <a:endParaRPr lang="lv-LV" dirty="0"/>
          </a:p>
          <a:p>
            <a:pPr marL="285750" indent="-285750">
              <a:spcBef>
                <a:spcPts val="600"/>
              </a:spcBef>
              <a:spcAft>
                <a:spcPts val="600"/>
              </a:spcAft>
              <a:buClr>
                <a:srgbClr val="BB227E"/>
              </a:buClr>
              <a:buFont typeface="Arial" panose="020B0604020202020204" pitchFamily="34" charset="0"/>
              <a:buChar char="•"/>
            </a:pPr>
            <a:endParaRPr lang="lv-LV" dirty="0"/>
          </a:p>
          <a:p>
            <a:pPr marL="285750" indent="-285750">
              <a:spcBef>
                <a:spcPts val="600"/>
              </a:spcBef>
              <a:spcAft>
                <a:spcPts val="600"/>
              </a:spcAft>
              <a:buClr>
                <a:srgbClr val="BB227E"/>
              </a:buClr>
              <a:buFont typeface="Arial" panose="020B0604020202020204" pitchFamily="34" charset="0"/>
              <a:buChar char="•"/>
            </a:pPr>
            <a:endParaRPr lang="lv-LV" dirty="0"/>
          </a:p>
          <a:p>
            <a:r>
              <a:rPr lang="lv-LV" dirty="0"/>
              <a:t>  </a:t>
            </a:r>
            <a:endParaRPr lang="lv-LV" sz="1800" dirty="0"/>
          </a:p>
        </p:txBody>
      </p:sp>
    </p:spTree>
    <p:extLst>
      <p:ext uri="{BB962C8B-B14F-4D97-AF65-F5344CB8AC3E}">
        <p14:creationId xmlns:p14="http://schemas.microsoft.com/office/powerpoint/2010/main" val="1405297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6585E-1CF2-FAD6-AD80-52B54B08F49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A7E573D-3E31-43F2-2438-F133C9971D68}"/>
              </a:ext>
            </a:extLst>
          </p:cNvPr>
          <p:cNvSpPr txBox="1"/>
          <p:nvPr/>
        </p:nvSpPr>
        <p:spPr>
          <a:xfrm>
            <a:off x="1809135" y="1094951"/>
            <a:ext cx="8138449" cy="784830"/>
          </a:xfrm>
          <a:prstGeom prst="rect">
            <a:avLst/>
          </a:prstGeom>
          <a:noFill/>
        </p:spPr>
        <p:txBody>
          <a:bodyPr wrap="square" rtlCol="0">
            <a:spAutoFit/>
          </a:bodyPr>
          <a:lstStyle/>
          <a:p>
            <a:pPr algn="ctr">
              <a:spcAft>
                <a:spcPts val="600"/>
              </a:spcAft>
            </a:pPr>
            <a:r>
              <a:rPr lang="lv-LV" altLang="lv-LV" sz="2000" b="1" dirty="0">
                <a:solidFill>
                  <a:srgbClr val="990066"/>
                </a:solidFill>
              </a:rPr>
              <a:t>	</a:t>
            </a:r>
            <a:r>
              <a:rPr lang="lv-LV" altLang="lv-LV" sz="2000" b="1" dirty="0">
                <a:solidFill>
                  <a:srgbClr val="990066"/>
                </a:solidFill>
                <a:latin typeface="Arial" panose="020B0604020202020204" pitchFamily="34" charset="0"/>
                <a:cs typeface="Arial" panose="020B0604020202020204" pitchFamily="34" charset="0"/>
              </a:rPr>
              <a:t>Cietušā pārstāvis administratīvajā procesā</a:t>
            </a:r>
          </a:p>
          <a:p>
            <a:pPr algn="ctr">
              <a:spcAft>
                <a:spcPts val="600"/>
              </a:spcAft>
            </a:pPr>
            <a:r>
              <a:rPr lang="lv-LV" altLang="lv-LV" sz="2000" b="1" dirty="0">
                <a:solidFill>
                  <a:srgbClr val="860957"/>
                </a:solidFill>
                <a:latin typeface="Arial" panose="020B0604020202020204" pitchFamily="34" charset="0"/>
                <a:cs typeface="Arial" panose="020B0604020202020204" pitchFamily="34" charset="0"/>
              </a:rPr>
              <a:t> </a:t>
            </a:r>
            <a:r>
              <a:rPr lang="lv-LV" altLang="lv-LV" sz="2000" dirty="0">
                <a:latin typeface="Arial" panose="020B0604020202020204" pitchFamily="34" charset="0"/>
                <a:cs typeface="Arial" panose="020B0604020202020204" pitchFamily="34" charset="0"/>
              </a:rPr>
              <a:t>(P</a:t>
            </a:r>
            <a:r>
              <a:rPr lang="lv-LV" sz="2000" dirty="0">
                <a:latin typeface="Arial" panose="020B0604020202020204" pitchFamily="34" charset="0"/>
                <a:cs typeface="Arial" panose="020B0604020202020204" pitchFamily="34" charset="0"/>
              </a:rPr>
              <a:t>ārstāvis </a:t>
            </a:r>
            <a:r>
              <a:rPr lang="lv-LV" dirty="0">
                <a:latin typeface="Arial" panose="020B0604020202020204" pitchFamily="34" charset="0"/>
                <a:cs typeface="Arial" panose="020B0604020202020204" pitchFamily="34" charset="0"/>
              </a:rPr>
              <a:t>kriminālprocesā var nebūt pārstāvis arī administratīvajā procesā)</a:t>
            </a:r>
            <a:endParaRPr lang="lv-LV" altLang="lv-LV" sz="2000" b="1" dirty="0">
              <a:solidFill>
                <a:srgbClr val="860957"/>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A233912-F95F-EB4B-EFE0-5FAA4BD1942A}"/>
              </a:ext>
            </a:extLst>
          </p:cNvPr>
          <p:cNvSpPr txBox="1"/>
          <p:nvPr/>
        </p:nvSpPr>
        <p:spPr>
          <a:xfrm>
            <a:off x="1291726" y="364307"/>
            <a:ext cx="9023072"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13" name="Grafika 12">
            <a:extLst>
              <a:ext uri="{FF2B5EF4-FFF2-40B4-BE49-F238E27FC236}">
                <a16:creationId xmlns:a16="http://schemas.microsoft.com/office/drawing/2014/main" id="{FC36B977-B9CD-EEA7-E475-B0D3F52668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636" y="1366035"/>
            <a:ext cx="685800" cy="714375"/>
          </a:xfrm>
          <a:prstGeom prst="rect">
            <a:avLst/>
          </a:prstGeom>
        </p:spPr>
      </p:pic>
      <p:sp>
        <p:nvSpPr>
          <p:cNvPr id="4" name="Satura vietturis 1">
            <a:extLst>
              <a:ext uri="{FF2B5EF4-FFF2-40B4-BE49-F238E27FC236}">
                <a16:creationId xmlns:a16="http://schemas.microsoft.com/office/drawing/2014/main" id="{61A44FC8-0194-6F7C-D9C6-8E1ADCC16A0F}"/>
              </a:ext>
            </a:extLst>
          </p:cNvPr>
          <p:cNvSpPr txBox="1">
            <a:spLocks/>
          </p:cNvSpPr>
          <p:nvPr/>
        </p:nvSpPr>
        <p:spPr>
          <a:xfrm>
            <a:off x="1594875" y="2032934"/>
            <a:ext cx="4303713" cy="4373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lv-LV" altLang="lv-LV" sz="1800" b="1" dirty="0">
                <a:latin typeface="Arial" panose="020B0604020202020204" pitchFamily="34" charset="0"/>
                <a:cs typeface="Arial" panose="020B0604020202020204" pitchFamily="34" charset="0"/>
              </a:rPr>
              <a:t>Likumiskais pārstāvis (nepilngadīgajam)</a:t>
            </a:r>
            <a:endParaRPr lang="lv-LV" altLang="lv-LV" sz="1800" dirty="0">
              <a:latin typeface="Arial" panose="020B0604020202020204" pitchFamily="34" charset="0"/>
              <a:cs typeface="Arial" panose="020B0604020202020204" pitchFamily="34" charset="0"/>
            </a:endParaRPr>
          </a:p>
          <a:p>
            <a:pPr marL="0" indent="0" algn="just">
              <a:buClr>
                <a:srgbClr val="860957"/>
              </a:buClr>
              <a:buNone/>
            </a:pPr>
            <a:r>
              <a:rPr lang="lv-LV" altLang="lv-LV" sz="1800" u="sng" dirty="0">
                <a:latin typeface="Arial" panose="020B0604020202020204" pitchFamily="34" charset="0"/>
                <a:cs typeface="Arial" panose="020B0604020202020204" pitchFamily="34" charset="0"/>
              </a:rPr>
              <a:t>Vecāks</a:t>
            </a:r>
            <a:r>
              <a:rPr lang="lv-LV" altLang="lv-LV" sz="1800" dirty="0">
                <a:latin typeface="Arial" panose="020B0604020202020204" pitchFamily="34" charset="0"/>
                <a:cs typeface="Arial" panose="020B0604020202020204" pitchFamily="34" charset="0"/>
              </a:rPr>
              <a:t> (tēvs vai māte)</a:t>
            </a:r>
          </a:p>
          <a:p>
            <a:pPr marL="0" indent="0" algn="just">
              <a:buClr>
                <a:srgbClr val="860957"/>
              </a:buClr>
              <a:buNone/>
            </a:pPr>
            <a:r>
              <a:rPr lang="lv-LV" altLang="lv-LV" sz="1800" u="sng" dirty="0">
                <a:latin typeface="Arial" panose="020B0604020202020204" pitchFamily="34" charset="0"/>
                <a:cs typeface="Arial" panose="020B0604020202020204" pitchFamily="34" charset="0"/>
              </a:rPr>
              <a:t>Aizbildnis</a:t>
            </a:r>
            <a:endParaRPr lang="lv-LV" altLang="lv-LV" sz="1800" dirty="0">
              <a:latin typeface="Arial" panose="020B0604020202020204" pitchFamily="34" charset="0"/>
              <a:cs typeface="Arial" panose="020B0604020202020204" pitchFamily="34" charset="0"/>
            </a:endParaRPr>
          </a:p>
          <a:p>
            <a:pPr marL="0" indent="0" algn="just">
              <a:buClr>
                <a:srgbClr val="860957"/>
              </a:buClr>
              <a:buNone/>
            </a:pPr>
            <a:r>
              <a:rPr lang="lv-LV" altLang="lv-LV" sz="1800" u="sng" dirty="0">
                <a:latin typeface="Arial" panose="020B0604020202020204" pitchFamily="34" charset="0"/>
                <a:cs typeface="Arial" panose="020B0604020202020204" pitchFamily="34" charset="0"/>
              </a:rPr>
              <a:t>Bāriņtiesa</a:t>
            </a:r>
            <a:r>
              <a:rPr lang="lv-LV" altLang="lv-LV" sz="1800" dirty="0">
                <a:latin typeface="Arial" panose="020B0604020202020204" pitchFamily="34" charset="0"/>
                <a:cs typeface="Arial" panose="020B0604020202020204" pitchFamily="34" charset="0"/>
              </a:rPr>
              <a:t> </a:t>
            </a:r>
          </a:p>
          <a:p>
            <a:pPr algn="just">
              <a:buFont typeface="Wingdings" panose="05000000000000000000" pitchFamily="2" charset="2"/>
              <a:buChar char="§"/>
            </a:pPr>
            <a:r>
              <a:rPr lang="lv-LV" altLang="lv-LV" sz="1800" i="1" dirty="0">
                <a:latin typeface="Arial" panose="020B0604020202020204" pitchFamily="34" charset="0"/>
                <a:cs typeface="Arial" panose="020B0604020202020204" pitchFamily="34" charset="0"/>
              </a:rPr>
              <a:t>Bāriņtiesu likuma 17.panta 10.punkts – </a:t>
            </a:r>
            <a:r>
              <a:rPr lang="lv-LV" altLang="lv-LV" sz="1800" dirty="0">
                <a:latin typeface="Arial" panose="020B0604020202020204" pitchFamily="34" charset="0"/>
                <a:cs typeface="Arial" panose="020B0604020202020204" pitchFamily="34" charset="0"/>
              </a:rPr>
              <a:t>ja bērns ievietots audžuģimenē</a:t>
            </a:r>
          </a:p>
          <a:p>
            <a:pPr marL="0" indent="0" algn="just">
              <a:buClr>
                <a:srgbClr val="860957"/>
              </a:buClr>
              <a:buNone/>
            </a:pPr>
            <a:r>
              <a:rPr lang="lv-LV" altLang="lv-LV" sz="1800" u="sng" dirty="0">
                <a:latin typeface="Arial" panose="020B0604020202020204" pitchFamily="34" charset="0"/>
                <a:cs typeface="Arial" panose="020B0604020202020204" pitchFamily="34" charset="0"/>
              </a:rPr>
              <a:t>Iestādes vadītājs</a:t>
            </a:r>
          </a:p>
          <a:p>
            <a:pPr>
              <a:buFont typeface="Wingdings" panose="05000000000000000000" pitchFamily="2" charset="2"/>
              <a:buChar char="§"/>
            </a:pPr>
            <a:r>
              <a:rPr lang="lv-LV" altLang="lv-LV" sz="1800" i="1" dirty="0">
                <a:latin typeface="Arial" panose="020B0604020202020204" pitchFamily="34" charset="0"/>
                <a:cs typeface="Arial" panose="020B0604020202020204" pitchFamily="34" charset="0"/>
              </a:rPr>
              <a:t>Bāriņtiesu likuma 35.panta otrā daļa – </a:t>
            </a:r>
            <a:r>
              <a:rPr lang="lv-LV" altLang="lv-LV" sz="1800" dirty="0">
                <a:latin typeface="Arial" panose="020B0604020202020204" pitchFamily="34" charset="0"/>
                <a:cs typeface="Arial" panose="020B0604020202020204" pitchFamily="34" charset="0"/>
              </a:rPr>
              <a:t>ja bērns ievietots ilgstošas sociālās aprūpes un sociālās rehabilitācijas institūcijā</a:t>
            </a:r>
          </a:p>
        </p:txBody>
      </p:sp>
      <p:cxnSp>
        <p:nvCxnSpPr>
          <p:cNvPr id="5" name="Taisns savienotājs 4">
            <a:extLst>
              <a:ext uri="{FF2B5EF4-FFF2-40B4-BE49-F238E27FC236}">
                <a16:creationId xmlns:a16="http://schemas.microsoft.com/office/drawing/2014/main" id="{FFF1C35C-9399-56E9-320D-C15584B96A3E}"/>
              </a:ext>
            </a:extLst>
          </p:cNvPr>
          <p:cNvCxnSpPr>
            <a:cxnSpLocks/>
          </p:cNvCxnSpPr>
          <p:nvPr/>
        </p:nvCxnSpPr>
        <p:spPr>
          <a:xfrm flipH="1">
            <a:off x="6065838" y="2222090"/>
            <a:ext cx="30162" cy="4178710"/>
          </a:xfrm>
          <a:prstGeom prst="line">
            <a:avLst/>
          </a:prstGeom>
          <a:ln>
            <a:solidFill>
              <a:srgbClr val="993366"/>
            </a:solidFill>
          </a:ln>
        </p:spPr>
        <p:style>
          <a:lnRef idx="2">
            <a:schemeClr val="accent2"/>
          </a:lnRef>
          <a:fillRef idx="0">
            <a:schemeClr val="accent2"/>
          </a:fillRef>
          <a:effectRef idx="1">
            <a:schemeClr val="accent2"/>
          </a:effectRef>
          <a:fontRef idx="minor">
            <a:schemeClr val="tx1"/>
          </a:fontRef>
        </p:style>
      </p:cxnSp>
      <p:sp>
        <p:nvSpPr>
          <p:cNvPr id="7" name="Satura vietturis 1">
            <a:extLst>
              <a:ext uri="{FF2B5EF4-FFF2-40B4-BE49-F238E27FC236}">
                <a16:creationId xmlns:a16="http://schemas.microsoft.com/office/drawing/2014/main" id="{78192405-1A0B-EDE0-528B-11C81468D111}"/>
              </a:ext>
            </a:extLst>
          </p:cNvPr>
          <p:cNvSpPr txBox="1">
            <a:spLocks noChangeArrowheads="1"/>
          </p:cNvSpPr>
          <p:nvPr/>
        </p:nvSpPr>
        <p:spPr bwMode="auto">
          <a:xfrm>
            <a:off x="6263250" y="2025650"/>
            <a:ext cx="4243388"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7" tIns="46979" rIns="93957" bIns="46979"/>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762000" indent="-2921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73163" indent="-233363">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430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1129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701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30273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845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9417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algn="ctr">
              <a:lnSpc>
                <a:spcPct val="90000"/>
              </a:lnSpc>
              <a:buFont typeface="Arial" panose="020B0604020202020204" pitchFamily="34" charset="0"/>
              <a:buNone/>
            </a:pPr>
            <a:r>
              <a:rPr lang="lv-LV" altLang="lv-LV" sz="1800" b="1" dirty="0">
                <a:latin typeface="Arial" panose="020B0604020202020204" pitchFamily="34" charset="0"/>
                <a:ea typeface="Verdana" panose="020B0604030504040204" pitchFamily="34" charset="0"/>
                <a:cs typeface="Arial" panose="020B0604020202020204" pitchFamily="34" charset="0"/>
              </a:rPr>
              <a:t>Pilnvarotais pārstāvis</a:t>
            </a:r>
          </a:p>
          <a:p>
            <a:pPr>
              <a:lnSpc>
                <a:spcPct val="90000"/>
              </a:lnSpc>
              <a:buFont typeface="Arial" panose="020B0604020202020204" pitchFamily="34" charset="0"/>
              <a:buNone/>
            </a:pPr>
            <a:endParaRPr lang="lv-LV" altLang="lv-LV" sz="1800" u="sng" dirty="0">
              <a:latin typeface="Arial" panose="020B0604020202020204" pitchFamily="34" charset="0"/>
              <a:ea typeface="Verdana" panose="020B0604030504040204" pitchFamily="34" charset="0"/>
              <a:cs typeface="Arial" panose="020B0604020202020204" pitchFamily="34" charset="0"/>
            </a:endParaRPr>
          </a:p>
          <a:p>
            <a:pPr>
              <a:lnSpc>
                <a:spcPct val="90000"/>
              </a:lnSpc>
              <a:buFont typeface="Arial" panose="020B0604020202020204" pitchFamily="34" charset="0"/>
              <a:buNone/>
            </a:pPr>
            <a:r>
              <a:rPr lang="lv-LV" altLang="lv-LV" sz="1800" u="sng" dirty="0">
                <a:latin typeface="Arial" panose="020B0604020202020204" pitchFamily="34" charset="0"/>
                <a:ea typeface="Verdana" panose="020B0604030504040204" pitchFamily="34" charset="0"/>
                <a:cs typeface="Arial" panose="020B0604020202020204" pitchFamily="34" charset="0"/>
              </a:rPr>
              <a:t>Fiziskā persona</a:t>
            </a:r>
            <a:endParaRPr lang="lv-LV" altLang="lv-LV" sz="1800" dirty="0">
              <a:latin typeface="Arial" panose="020B0604020202020204" pitchFamily="34" charset="0"/>
              <a:ea typeface="Verdana" panose="020B0604030504040204" pitchFamily="34" charset="0"/>
              <a:cs typeface="Arial" panose="020B0604020202020204" pitchFamily="34" charset="0"/>
            </a:endParaRPr>
          </a:p>
          <a:p>
            <a:pPr marL="285750" indent="-285750" eaLnBrk="1" hangingPunct="1">
              <a:buClr>
                <a:schemeClr val="tx1"/>
              </a:buClr>
              <a:buFont typeface="Wingdings" panose="05000000000000000000" pitchFamily="2" charset="2"/>
              <a:buChar char="§"/>
            </a:pPr>
            <a:r>
              <a:rPr lang="lv-LV" altLang="lv-LV" sz="1800" dirty="0">
                <a:latin typeface="Arial" panose="020B0604020202020204" pitchFamily="34" charset="0"/>
                <a:ea typeface="Verdana" panose="020B0604030504040204" pitchFamily="34" charset="0"/>
                <a:cs typeface="Arial" panose="020B0604020202020204" pitchFamily="34" charset="0"/>
              </a:rPr>
              <a:t>Notariāli apliecināta pilnvara.</a:t>
            </a:r>
          </a:p>
          <a:p>
            <a:pPr marL="285750" indent="-285750">
              <a:buClr>
                <a:schemeClr val="tx1"/>
              </a:buClr>
              <a:buFont typeface="Wingdings" panose="05000000000000000000" pitchFamily="2" charset="2"/>
              <a:buChar char="§"/>
            </a:pPr>
            <a:r>
              <a:rPr lang="lv-LV" altLang="lv-LV" sz="1800" dirty="0">
                <a:latin typeface="Arial" panose="020B0604020202020204" pitchFamily="34" charset="0"/>
                <a:ea typeface="Verdana" panose="020B0604030504040204" pitchFamily="34" charset="0"/>
                <a:cs typeface="Arial" panose="020B0604020202020204" pitchFamily="34" charset="0"/>
              </a:rPr>
              <a:t>Zvērināta advokāta pilnvara bez notariāla apliecinājuma.</a:t>
            </a:r>
          </a:p>
          <a:p>
            <a:pPr>
              <a:lnSpc>
                <a:spcPct val="90000"/>
              </a:lnSpc>
              <a:buFont typeface="Arial" panose="020B0604020202020204" pitchFamily="34" charset="0"/>
              <a:buNone/>
            </a:pPr>
            <a:r>
              <a:rPr lang="lv-LV" altLang="lv-LV" sz="1800" u="sng" dirty="0">
                <a:latin typeface="Arial" panose="020B0604020202020204" pitchFamily="34" charset="0"/>
                <a:ea typeface="Verdana" panose="020B0604030504040204" pitchFamily="34" charset="0"/>
                <a:cs typeface="Arial" panose="020B0604020202020204" pitchFamily="34" charset="0"/>
              </a:rPr>
              <a:t>Iestāde</a:t>
            </a:r>
            <a:endParaRPr lang="lv-LV" altLang="lv-LV" sz="1800" dirty="0">
              <a:latin typeface="Arial" panose="020B0604020202020204" pitchFamily="34" charset="0"/>
              <a:ea typeface="Verdana" panose="020B0604030504040204" pitchFamily="34" charset="0"/>
              <a:cs typeface="Arial" panose="020B0604020202020204" pitchFamily="34" charset="0"/>
            </a:endParaRPr>
          </a:p>
          <a:p>
            <a:pPr marL="285750" indent="-285750" eaLnBrk="1" hangingPunct="1">
              <a:buClr>
                <a:schemeClr val="tx1"/>
              </a:buClr>
              <a:buFont typeface="Wingdings" panose="05000000000000000000" pitchFamily="2" charset="2"/>
              <a:buChar char="§"/>
            </a:pPr>
            <a:r>
              <a:rPr lang="lv-LV" altLang="lv-LV" sz="1800" dirty="0">
                <a:latin typeface="Arial" panose="020B0604020202020204" pitchFamily="34" charset="0"/>
                <a:ea typeface="Verdana" panose="020B0604030504040204" pitchFamily="34" charset="0"/>
                <a:cs typeface="Arial" panose="020B0604020202020204" pitchFamily="34" charset="0"/>
              </a:rPr>
              <a:t>Iestādes pilnvara </a:t>
            </a:r>
            <a:endParaRPr lang="lv-LV" altLang="lv-LV" sz="1800" u="sng" dirty="0">
              <a:latin typeface="Arial" panose="020B0604020202020204" pitchFamily="34" charset="0"/>
              <a:ea typeface="Verdana" panose="020B0604030504040204" pitchFamily="34" charset="0"/>
              <a:cs typeface="Arial" panose="020B0604020202020204" pitchFamily="34" charset="0"/>
            </a:endParaRPr>
          </a:p>
          <a:p>
            <a:pPr>
              <a:lnSpc>
                <a:spcPct val="90000"/>
              </a:lnSpc>
              <a:buFont typeface="Arial" panose="020B0604020202020204" pitchFamily="34" charset="0"/>
              <a:buNone/>
            </a:pPr>
            <a:r>
              <a:rPr lang="lv-LV" altLang="lv-LV" sz="1800" u="sng" dirty="0">
                <a:latin typeface="Arial" panose="020B0604020202020204" pitchFamily="34" charset="0"/>
                <a:ea typeface="Verdana" panose="020B0604030504040204" pitchFamily="34" charset="0"/>
                <a:cs typeface="Arial" panose="020B0604020202020204" pitchFamily="34" charset="0"/>
              </a:rPr>
              <a:t>Mutvārdu pilnvarojums</a:t>
            </a:r>
            <a:endParaRPr lang="lv-LV" altLang="lv-LV" sz="1800" dirty="0">
              <a:latin typeface="Arial" panose="020B0604020202020204" pitchFamily="34" charset="0"/>
              <a:ea typeface="Verdana" panose="020B0604030504040204" pitchFamily="34" charset="0"/>
              <a:cs typeface="Arial" panose="020B0604020202020204" pitchFamily="34" charset="0"/>
            </a:endParaRPr>
          </a:p>
          <a:p>
            <a:pPr marL="285750" indent="-285750" eaLnBrk="1" hangingPunct="1">
              <a:buClr>
                <a:schemeClr val="tx1"/>
              </a:buClr>
              <a:buFont typeface="Wingdings" panose="05000000000000000000" pitchFamily="2" charset="2"/>
              <a:buChar char="§"/>
            </a:pPr>
            <a:r>
              <a:rPr lang="lv-LV" altLang="lv-LV" sz="1800" dirty="0">
                <a:latin typeface="Arial" panose="020B0604020202020204" pitchFamily="34" charset="0"/>
                <a:ea typeface="Verdana" panose="020B0604030504040204" pitchFamily="34" charset="0"/>
                <a:cs typeface="Arial" panose="020B0604020202020204" pitchFamily="34" charset="0"/>
              </a:rPr>
              <a:t>Noformē iestādē </a:t>
            </a:r>
          </a:p>
          <a:p>
            <a:pPr eaLnBrk="1" hangingPunct="1">
              <a:buClr>
                <a:srgbClr val="860957"/>
              </a:buClr>
              <a:buFont typeface="Arial" panose="020B0604020202020204" pitchFamily="34" charset="0"/>
              <a:buNone/>
            </a:pPr>
            <a:r>
              <a:rPr lang="lv-LV" altLang="lv-LV" sz="1800" i="1" dirty="0">
                <a:latin typeface="Arial" panose="020B0604020202020204" pitchFamily="34" charset="0"/>
                <a:ea typeface="Verdana" panose="020B0604030504040204" pitchFamily="34" charset="0"/>
                <a:cs typeface="Arial" panose="020B0604020202020204" pitchFamily="34" charset="0"/>
              </a:rPr>
              <a:t>Administratīvā procesa likuma 38.pants</a:t>
            </a:r>
            <a:endParaRPr lang="lv-LV" altLang="lv-LV" sz="18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78428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0BB0-5532-AFFE-F033-9FE874E3423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6F8FC7E-4118-D5A0-E01B-2E944DC902CC}"/>
              </a:ext>
            </a:extLst>
          </p:cNvPr>
          <p:cNvSpPr txBox="1"/>
          <p:nvPr/>
        </p:nvSpPr>
        <p:spPr>
          <a:xfrm>
            <a:off x="3549445" y="1877961"/>
            <a:ext cx="6498009" cy="4508927"/>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kompensācijas izmaksa:</a:t>
            </a:r>
          </a:p>
          <a:p>
            <a:pPr marL="342900" indent="-34290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Valsts kompensācijas pieteikums.</a:t>
            </a:r>
            <a:endParaRPr lang="en-US" sz="2000" dirty="0">
              <a:latin typeface="Arial" panose="020B060402020202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Izziņa no procesa virzītāja vai gala nolēmums kriminālprocesā.</a:t>
            </a:r>
            <a:endParaRPr lang="en-US" sz="2000" dirty="0">
              <a:latin typeface="Arial" panose="020B060402020202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Lēmums tiek pieņemts 30 dienu laikā, ja saņemta visa informācija.</a:t>
            </a:r>
            <a:endParaRPr lang="en-US" sz="2000" dirty="0">
              <a:latin typeface="Arial" panose="020B060402020202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
            </a:pPr>
            <a:r>
              <a:rPr lang="lv-LV" sz="2000" dirty="0">
                <a:latin typeface="Arial" panose="020B0604020202020204" pitchFamily="34" charset="0"/>
                <a:cs typeface="Arial" panose="020B0604020202020204" pitchFamily="34" charset="0"/>
              </a:rPr>
              <a:t>Izmaksa 30 dienu laikā no lēmuma pieņemšanas uz norādīto kontu.</a:t>
            </a:r>
            <a:endParaRPr lang="en-US" sz="2000" dirty="0">
              <a:latin typeface="Arial" panose="020B0604020202020204" pitchFamily="34" charset="0"/>
              <a:cs typeface="Arial" panose="020B0604020202020204" pitchFamily="34" charset="0"/>
            </a:endParaRPr>
          </a:p>
          <a:p>
            <a:pPr>
              <a:spcBef>
                <a:spcPts val="600"/>
              </a:spcBef>
              <a:spcAft>
                <a:spcPts val="600"/>
              </a:spcAft>
              <a:buClr>
                <a:srgbClr val="BB227E"/>
              </a:buClr>
            </a:pPr>
            <a:endParaRPr lang="lv-LV" sz="2000" dirty="0"/>
          </a:p>
          <a:p>
            <a:pPr marL="285750" indent="-285750">
              <a:spcBef>
                <a:spcPts val="600"/>
              </a:spcBef>
              <a:spcAft>
                <a:spcPts val="600"/>
              </a:spcAft>
              <a:buClr>
                <a:srgbClr val="BB227E"/>
              </a:buClr>
              <a:buFont typeface="Arial" panose="020B0604020202020204" pitchFamily="34" charset="0"/>
              <a:buChar char="•"/>
            </a:pPr>
            <a:endParaRPr lang="lv-LV" sz="2000" dirty="0"/>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76492A21-96C8-A9FE-FE8E-9C9036BBE241}"/>
              </a:ext>
            </a:extLst>
          </p:cNvPr>
          <p:cNvSpPr txBox="1"/>
          <p:nvPr/>
        </p:nvSpPr>
        <p:spPr>
          <a:xfrm>
            <a:off x="973394" y="471112"/>
            <a:ext cx="9074060"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4" name="Attēls 3" descr="Attēls, kurā ir persona, papīrs, apģērbs, papīra izstrādājums&#10;&#10;Mākslīgā intelekta ģenerētais saturs var būt nepareizs.">
            <a:extLst>
              <a:ext uri="{FF2B5EF4-FFF2-40B4-BE49-F238E27FC236}">
                <a16:creationId xmlns:a16="http://schemas.microsoft.com/office/drawing/2014/main" id="{9048A861-0794-2677-BFCA-605474E6B6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8239" y="2542332"/>
            <a:ext cx="2984500" cy="2032000"/>
          </a:xfrm>
          <a:prstGeom prst="rect">
            <a:avLst/>
          </a:prstGeom>
        </p:spPr>
      </p:pic>
    </p:spTree>
    <p:extLst>
      <p:ext uri="{BB962C8B-B14F-4D97-AF65-F5344CB8AC3E}">
        <p14:creationId xmlns:p14="http://schemas.microsoft.com/office/powerpoint/2010/main" val="2308738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2917B-6AE0-2902-75F6-7906AB9BCA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A56B9E9-431D-2A66-09BC-BE34905C9CDB}"/>
              </a:ext>
            </a:extLst>
          </p:cNvPr>
          <p:cNvSpPr txBox="1"/>
          <p:nvPr/>
        </p:nvSpPr>
        <p:spPr>
          <a:xfrm>
            <a:off x="908985" y="371590"/>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15" name="Grafika 14">
            <a:extLst>
              <a:ext uri="{FF2B5EF4-FFF2-40B4-BE49-F238E27FC236}">
                <a16:creationId xmlns:a16="http://schemas.microsoft.com/office/drawing/2014/main" id="{5D9CD899-0811-3683-18AE-24FEBD17E6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985" y="1805580"/>
            <a:ext cx="771525" cy="723900"/>
          </a:xfrm>
          <a:prstGeom prst="rect">
            <a:avLst/>
          </a:prstGeom>
        </p:spPr>
      </p:pic>
      <p:sp>
        <p:nvSpPr>
          <p:cNvPr id="3" name="Virsraksts 1">
            <a:extLst>
              <a:ext uri="{FF2B5EF4-FFF2-40B4-BE49-F238E27FC236}">
                <a16:creationId xmlns:a16="http://schemas.microsoft.com/office/drawing/2014/main" id="{780C0530-7BA7-122D-B05D-53F5558C0A8B}"/>
              </a:ext>
            </a:extLst>
          </p:cNvPr>
          <p:cNvSpPr txBox="1">
            <a:spLocks/>
          </p:cNvSpPr>
          <p:nvPr/>
        </p:nvSpPr>
        <p:spPr>
          <a:xfrm>
            <a:off x="2105450" y="956365"/>
            <a:ext cx="8128000" cy="656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dirty="0">
                <a:latin typeface="Arial" panose="020B0604020202020204" pitchFamily="34" charset="0"/>
                <a:cs typeface="Arial" panose="020B0604020202020204" pitchFamily="34" charset="0"/>
              </a:rPr>
              <a:t>              </a:t>
            </a:r>
            <a:r>
              <a:rPr lang="lv-LV" sz="2400" b="1" dirty="0">
                <a:latin typeface="Arial" panose="020B0604020202020204" pitchFamily="34" charset="0"/>
                <a:cs typeface="Arial" panose="020B0604020202020204" pitchFamily="34" charset="0"/>
              </a:rPr>
              <a:t>Klientu pieņemšana</a:t>
            </a:r>
          </a:p>
        </p:txBody>
      </p:sp>
      <p:pic>
        <p:nvPicPr>
          <p:cNvPr id="7" name="Attēls 6" descr="Attēls, kurā ir teksts, ekrānuzņēmums&#10;&#10;Mākslīgā intelekta ģenerēts saturs var būt nepareizs.">
            <a:extLst>
              <a:ext uri="{FF2B5EF4-FFF2-40B4-BE49-F238E27FC236}">
                <a16:creationId xmlns:a16="http://schemas.microsoft.com/office/drawing/2014/main" id="{54DC1785-6C9A-05DB-362D-81CEE38D8F27}"/>
              </a:ext>
            </a:extLst>
          </p:cNvPr>
          <p:cNvPicPr>
            <a:picLocks noChangeAspect="1"/>
          </p:cNvPicPr>
          <p:nvPr/>
        </p:nvPicPr>
        <p:blipFill>
          <a:blip r:embed="rId4"/>
          <a:stretch>
            <a:fillRect/>
          </a:stretch>
        </p:blipFill>
        <p:spPr>
          <a:xfrm>
            <a:off x="2237316" y="1541140"/>
            <a:ext cx="7996134" cy="4461319"/>
          </a:xfrm>
          <a:prstGeom prst="rect">
            <a:avLst/>
          </a:prstGeom>
        </p:spPr>
      </p:pic>
    </p:spTree>
    <p:extLst>
      <p:ext uri="{BB962C8B-B14F-4D97-AF65-F5344CB8AC3E}">
        <p14:creationId xmlns:p14="http://schemas.microsoft.com/office/powerpoint/2010/main" val="4009767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E068-FDC2-B875-A633-5D408E0AFAD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6619608-7C8A-5A3B-C8B4-A1D56C462D5D}"/>
              </a:ext>
            </a:extLst>
          </p:cNvPr>
          <p:cNvSpPr txBox="1"/>
          <p:nvPr/>
        </p:nvSpPr>
        <p:spPr>
          <a:xfrm>
            <a:off x="1052111" y="344095"/>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sp>
        <p:nvSpPr>
          <p:cNvPr id="2" name="Satura vietturis 2">
            <a:extLst>
              <a:ext uri="{FF2B5EF4-FFF2-40B4-BE49-F238E27FC236}">
                <a16:creationId xmlns:a16="http://schemas.microsoft.com/office/drawing/2014/main" id="{48A47A7C-1363-3C3C-B86D-6952474279B2}"/>
              </a:ext>
            </a:extLst>
          </p:cNvPr>
          <p:cNvSpPr txBox="1">
            <a:spLocks/>
          </p:cNvSpPr>
          <p:nvPr/>
        </p:nvSpPr>
        <p:spPr>
          <a:xfrm>
            <a:off x="1238865" y="1760539"/>
            <a:ext cx="9094837" cy="4050326"/>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defRPr/>
            </a:pPr>
            <a:r>
              <a:rPr lang="lv-LV" sz="2900" dirty="0">
                <a:solidFill>
                  <a:srgbClr val="000000"/>
                </a:solidFill>
                <a:latin typeface="Arial" panose="020B0604020202020204" pitchFamily="34" charset="0"/>
                <a:cs typeface="Arial" panose="020B0604020202020204" pitchFamily="34" charset="0"/>
              </a:rPr>
              <a:t>Cietušais noziedzīga nodarījuma rezultātā radīto kaitējumu (materiālo/morālo) var pieprasīt atlīdzināt civiltiesiskajā kārtībā, ja tas nav pieprasīts kriminālprocesa ietvaros, tas kriminālprocesā atstāts bez izskatīšanas vai tas turpina augt.</a:t>
            </a:r>
          </a:p>
          <a:p>
            <a:pPr marL="0" indent="0">
              <a:spcBef>
                <a:spcPts val="0"/>
              </a:spcBef>
              <a:buNone/>
              <a:defRPr/>
            </a:pPr>
            <a:endParaRPr lang="lv-LV" sz="2900" dirty="0">
              <a:solidFill>
                <a:srgbClr val="000000"/>
              </a:solidFill>
              <a:latin typeface="Arial" panose="020B0604020202020204" pitchFamily="34" charset="0"/>
              <a:cs typeface="Arial" panose="020B0604020202020204" pitchFamily="34" charset="0"/>
            </a:endParaRPr>
          </a:p>
          <a:p>
            <a:pPr>
              <a:spcBef>
                <a:spcPts val="0"/>
              </a:spcBef>
              <a:buFont typeface="Wingdings" panose="05000000000000000000" pitchFamily="2" charset="2"/>
              <a:buChar char="§"/>
              <a:defRPr/>
            </a:pPr>
            <a:r>
              <a:rPr lang="lv-LV" sz="2900" dirty="0">
                <a:latin typeface="Arial" panose="020B0604020202020204" pitchFamily="34" charset="0"/>
                <a:cs typeface="Arial" panose="020B0604020202020204" pitchFamily="34" charset="0"/>
              </a:rPr>
              <a:t>Zaudējumu piedziņa saistībā ar veselībai nodarīto kaitējumu.</a:t>
            </a:r>
          </a:p>
          <a:p>
            <a:pPr>
              <a:spcBef>
                <a:spcPts val="0"/>
              </a:spcBef>
              <a:buFont typeface="Wingdings" panose="05000000000000000000" pitchFamily="2" charset="2"/>
              <a:buChar char="§"/>
              <a:defRPr/>
            </a:pPr>
            <a:endParaRPr lang="lv-LV" sz="2900" dirty="0">
              <a:latin typeface="Arial" panose="020B0604020202020204" pitchFamily="34" charset="0"/>
              <a:cs typeface="Arial" panose="020B0604020202020204" pitchFamily="34" charset="0"/>
            </a:endParaRPr>
          </a:p>
          <a:p>
            <a:pPr>
              <a:spcBef>
                <a:spcPts val="0"/>
              </a:spcBef>
              <a:buFont typeface="Wingdings" panose="05000000000000000000" pitchFamily="2" charset="2"/>
              <a:buChar char="§"/>
              <a:defRPr/>
            </a:pPr>
            <a:r>
              <a:rPr lang="lv-LV" sz="2900" dirty="0">
                <a:latin typeface="Arial" panose="020B0604020202020204" pitchFamily="34" charset="0"/>
                <a:cs typeface="Arial" panose="020B0604020202020204" pitchFamily="34" charset="0"/>
              </a:rPr>
              <a:t>Mantiskā kaitējuma apmērs (čeki, kvītis).</a:t>
            </a:r>
          </a:p>
          <a:p>
            <a:pPr marL="0" indent="0">
              <a:spcBef>
                <a:spcPts val="0"/>
              </a:spcBef>
              <a:buNone/>
              <a:defRPr/>
            </a:pPr>
            <a:r>
              <a:rPr lang="lv-LV" sz="2900" dirty="0">
                <a:latin typeface="Arial" panose="020B0604020202020204" pitchFamily="34" charset="0"/>
                <a:cs typeface="Arial" panose="020B0604020202020204" pitchFamily="34" charset="0"/>
              </a:rPr>
              <a:t> </a:t>
            </a:r>
          </a:p>
          <a:p>
            <a:pPr>
              <a:spcBef>
                <a:spcPts val="0"/>
              </a:spcBef>
              <a:buFont typeface="Wingdings" panose="05000000000000000000" pitchFamily="2" charset="2"/>
              <a:buChar char="§"/>
              <a:defRPr/>
            </a:pPr>
            <a:r>
              <a:rPr lang="lv-LV" sz="2900" dirty="0">
                <a:latin typeface="Arial" panose="020B0604020202020204" pitchFamily="34" charset="0"/>
                <a:cs typeface="Arial" panose="020B0604020202020204" pitchFamily="34" charset="0"/>
              </a:rPr>
              <a:t>Morālais kaitējums (apmērs).</a:t>
            </a:r>
          </a:p>
          <a:p>
            <a:pPr marL="0" indent="0">
              <a:buNone/>
              <a:defRPr/>
            </a:pPr>
            <a:endParaRPr lang="lv-LV" dirty="0">
              <a:latin typeface="Arial" panose="020B0604020202020204" pitchFamily="34" charset="0"/>
              <a:cs typeface="Arial" panose="020B0604020202020204" pitchFamily="34" charset="0"/>
            </a:endParaRPr>
          </a:p>
          <a:p>
            <a:pPr marL="0" indent="0" algn="just">
              <a:buNone/>
              <a:defRPr/>
            </a:pPr>
            <a:r>
              <a:rPr lang="lv-LV" sz="2900" b="1" dirty="0">
                <a:latin typeface="Arial" panose="020B0604020202020204" pitchFamily="34" charset="0"/>
                <a:cs typeface="Arial" panose="020B0604020202020204" pitchFamily="34" charset="0"/>
              </a:rPr>
              <a:t>Lai varētu piedzīt materiālos zaudējumus cietušajam jāpierāda:</a:t>
            </a:r>
          </a:p>
          <a:p>
            <a:pPr algn="just">
              <a:buFont typeface="Wingdings" panose="05000000000000000000" pitchFamily="2" charset="2"/>
              <a:buChar char="§"/>
              <a:defRPr/>
            </a:pPr>
            <a:r>
              <a:rPr lang="lv-LV" sz="2900" dirty="0">
                <a:solidFill>
                  <a:srgbClr val="000000"/>
                </a:solidFill>
                <a:latin typeface="Arial" panose="020B0604020202020204" pitchFamily="34" charset="0"/>
                <a:cs typeface="Arial" panose="020B0604020202020204" pitchFamily="34" charset="0"/>
              </a:rPr>
              <a:t>Personas prettiesiskā rīcība</a:t>
            </a:r>
            <a:r>
              <a:rPr lang="en-US" sz="2900" dirty="0">
                <a:solidFill>
                  <a:srgbClr val="000000"/>
                </a:solidFill>
                <a:latin typeface="Arial" panose="020B0604020202020204" pitchFamily="34" charset="0"/>
                <a:cs typeface="Arial" panose="020B0604020202020204" pitchFamily="34" charset="0"/>
              </a:rPr>
              <a:t> (tiesas no</a:t>
            </a:r>
            <a:r>
              <a:rPr lang="lv-LV" sz="2900" dirty="0" err="1">
                <a:solidFill>
                  <a:srgbClr val="000000"/>
                </a:solidFill>
                <a:latin typeface="Arial" panose="020B0604020202020204" pitchFamily="34" charset="0"/>
                <a:cs typeface="Arial" panose="020B0604020202020204" pitchFamily="34" charset="0"/>
              </a:rPr>
              <a:t>lē</a:t>
            </a:r>
            <a:r>
              <a:rPr lang="en-US" sz="2900" dirty="0">
                <a:solidFill>
                  <a:srgbClr val="000000"/>
                </a:solidFill>
                <a:latin typeface="Arial" panose="020B0604020202020204" pitchFamily="34" charset="0"/>
                <a:cs typeface="Arial" panose="020B0604020202020204" pitchFamily="34" charset="0"/>
              </a:rPr>
              <a:t>mums)</a:t>
            </a:r>
            <a:r>
              <a:rPr lang="lv-LV" sz="2900" dirty="0">
                <a:solidFill>
                  <a:srgbClr val="000000"/>
                </a:solidFill>
                <a:latin typeface="Arial" panose="020B0604020202020204" pitchFamily="34" charset="0"/>
                <a:cs typeface="Arial" panose="020B0604020202020204" pitchFamily="34" charset="0"/>
              </a:rPr>
              <a:t>.</a:t>
            </a:r>
          </a:p>
          <a:p>
            <a:pPr algn="just">
              <a:buFont typeface="Wingdings" panose="05000000000000000000" pitchFamily="2" charset="2"/>
              <a:buChar char="§"/>
              <a:defRPr/>
            </a:pPr>
            <a:r>
              <a:rPr lang="lv-LV" sz="2900" dirty="0">
                <a:solidFill>
                  <a:srgbClr val="000000"/>
                </a:solidFill>
                <a:latin typeface="Arial" panose="020B0604020202020204" pitchFamily="34" charset="0"/>
                <a:cs typeface="Arial" panose="020B0604020202020204" pitchFamily="34" charset="0"/>
              </a:rPr>
              <a:t>Faktiski esošie zaudējumi.</a:t>
            </a:r>
          </a:p>
          <a:p>
            <a:pPr algn="just">
              <a:lnSpc>
                <a:spcPct val="120000"/>
              </a:lnSpc>
              <a:buFont typeface="Wingdings" panose="05000000000000000000" pitchFamily="2" charset="2"/>
              <a:buChar char="§"/>
              <a:defRPr/>
            </a:pPr>
            <a:r>
              <a:rPr lang="lv-LV" sz="2900" dirty="0">
                <a:solidFill>
                  <a:srgbClr val="000000"/>
                </a:solidFill>
                <a:latin typeface="Arial" panose="020B0604020202020204" pitchFamily="34" charset="0"/>
                <a:cs typeface="Arial" panose="020B0604020202020204" pitchFamily="34" charset="0"/>
              </a:rPr>
              <a:t>Ka konkrētas personas prettiesiskā darbība ir radījusi personai negatīvas sekas, kā rezultāta ir radušies materiālie zaudējumi (cēloniskajā sakarībā).</a:t>
            </a:r>
            <a:endParaRPr lang="lv-LV" sz="2900" dirty="0">
              <a:latin typeface="Arial" panose="020B0604020202020204" pitchFamily="34" charset="0"/>
              <a:cs typeface="Arial" panose="020B0604020202020204" pitchFamily="34" charset="0"/>
            </a:endParaRPr>
          </a:p>
          <a:p>
            <a:pPr marL="342900" indent="-342900" algn="just"/>
            <a:endParaRPr lang="lv-LV" altLang="lv-LV" dirty="0"/>
          </a:p>
        </p:txBody>
      </p:sp>
      <p:pic>
        <p:nvPicPr>
          <p:cNvPr id="3" name="Attēls 1">
            <a:extLst>
              <a:ext uri="{FF2B5EF4-FFF2-40B4-BE49-F238E27FC236}">
                <a16:creationId xmlns:a16="http://schemas.microsoft.com/office/drawing/2014/main" id="{2DE95CD1-B88B-5746-270B-108BB496B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8452" y="4719766"/>
            <a:ext cx="1307690" cy="120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irsraksts 3">
            <a:extLst>
              <a:ext uri="{FF2B5EF4-FFF2-40B4-BE49-F238E27FC236}">
                <a16:creationId xmlns:a16="http://schemas.microsoft.com/office/drawing/2014/main" id="{31D730C8-DE7A-7C3B-1AC9-7F44966F4451}"/>
              </a:ext>
            </a:extLst>
          </p:cNvPr>
          <p:cNvSpPr txBox="1">
            <a:spLocks/>
          </p:cNvSpPr>
          <p:nvPr/>
        </p:nvSpPr>
        <p:spPr>
          <a:xfrm>
            <a:off x="2231983" y="979234"/>
            <a:ext cx="7728034" cy="7334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altLang="lv-LV" sz="2000" dirty="0">
                <a:solidFill>
                  <a:srgbClr val="990066"/>
                </a:solidFill>
                <a:latin typeface="Arial" panose="020B0604020202020204" pitchFamily="34" charset="0"/>
                <a:cs typeface="Arial" panose="020B0604020202020204" pitchFamily="34" charset="0"/>
              </a:rPr>
              <a:t>(cietušo tiesības piedzīt materiālos zaudējumus un morālo kaitējumu civiltiesiskā kārtībā)</a:t>
            </a:r>
            <a:endParaRPr lang="lv-LV" sz="2000" dirty="0">
              <a:solidFill>
                <a:srgbClr val="990066"/>
              </a:solidFill>
              <a:latin typeface="Arial" panose="020B0604020202020204" pitchFamily="34" charset="0"/>
              <a:cs typeface="Arial" panose="020B0604020202020204" pitchFamily="34" charset="0"/>
            </a:endParaRPr>
          </a:p>
        </p:txBody>
      </p:sp>
      <p:pic>
        <p:nvPicPr>
          <p:cNvPr id="5" name="Attēls 4">
            <a:extLst>
              <a:ext uri="{FF2B5EF4-FFF2-40B4-BE49-F238E27FC236}">
                <a16:creationId xmlns:a16="http://schemas.microsoft.com/office/drawing/2014/main" id="{C143C6AE-B189-1E6C-BADA-87DF0C5EE930}"/>
              </a:ext>
            </a:extLst>
          </p:cNvPr>
          <p:cNvPicPr>
            <a:picLocks noChangeAspect="1"/>
          </p:cNvPicPr>
          <p:nvPr/>
        </p:nvPicPr>
        <p:blipFill>
          <a:blip r:embed="rId3"/>
          <a:stretch>
            <a:fillRect/>
          </a:stretch>
        </p:blipFill>
        <p:spPr>
          <a:xfrm>
            <a:off x="8415789" y="2541844"/>
            <a:ext cx="2436217" cy="1396617"/>
          </a:xfrm>
          <a:prstGeom prst="rect">
            <a:avLst/>
          </a:prstGeom>
        </p:spPr>
      </p:pic>
    </p:spTree>
    <p:extLst>
      <p:ext uri="{BB962C8B-B14F-4D97-AF65-F5344CB8AC3E}">
        <p14:creationId xmlns:p14="http://schemas.microsoft.com/office/powerpoint/2010/main" val="1980091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8CABA835-3A33-38D1-0620-AA619CD5B217}"/>
              </a:ext>
            </a:extLst>
          </p:cNvPr>
          <p:cNvGraphicFramePr/>
          <p:nvPr>
            <p:extLst>
              <p:ext uri="{D42A27DB-BD31-4B8C-83A1-F6EECF244321}">
                <p14:modId xmlns:p14="http://schemas.microsoft.com/office/powerpoint/2010/main" val="180754972"/>
              </p:ext>
            </p:extLst>
          </p:nvPr>
        </p:nvGraphicFramePr>
        <p:xfrm>
          <a:off x="587436" y="1576440"/>
          <a:ext cx="3374964" cy="393945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A9927E1-A999-E61E-BEF1-07BE8EC60050}"/>
              </a:ext>
            </a:extLst>
          </p:cNvPr>
          <p:cNvSpPr txBox="1"/>
          <p:nvPr/>
        </p:nvSpPr>
        <p:spPr>
          <a:xfrm>
            <a:off x="1098713" y="371590"/>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graphicFrame>
        <p:nvGraphicFramePr>
          <p:cNvPr id="2" name="Diagramma 1">
            <a:extLst>
              <a:ext uri="{FF2B5EF4-FFF2-40B4-BE49-F238E27FC236}">
                <a16:creationId xmlns:a16="http://schemas.microsoft.com/office/drawing/2014/main" id="{2B8F8B77-7562-7D66-1922-C085C4FED66F}"/>
              </a:ext>
            </a:extLst>
          </p:cNvPr>
          <p:cNvGraphicFramePr/>
          <p:nvPr>
            <p:extLst>
              <p:ext uri="{D42A27DB-BD31-4B8C-83A1-F6EECF244321}">
                <p14:modId xmlns:p14="http://schemas.microsoft.com/office/powerpoint/2010/main" val="1087363366"/>
              </p:ext>
            </p:extLst>
          </p:nvPr>
        </p:nvGraphicFramePr>
        <p:xfrm>
          <a:off x="4364897" y="1576441"/>
          <a:ext cx="3462206" cy="39394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Diagramma 3">
            <a:extLst>
              <a:ext uri="{FF2B5EF4-FFF2-40B4-BE49-F238E27FC236}">
                <a16:creationId xmlns:a16="http://schemas.microsoft.com/office/drawing/2014/main" id="{9C337BB1-3B2B-3D8C-81BC-687B96C5F417}"/>
              </a:ext>
            </a:extLst>
          </p:cNvPr>
          <p:cNvGraphicFramePr/>
          <p:nvPr>
            <p:extLst>
              <p:ext uri="{D42A27DB-BD31-4B8C-83A1-F6EECF244321}">
                <p14:modId xmlns:p14="http://schemas.microsoft.com/office/powerpoint/2010/main" val="2103272133"/>
              </p:ext>
            </p:extLst>
          </p:nvPr>
        </p:nvGraphicFramePr>
        <p:xfrm>
          <a:off x="7973964" y="1576440"/>
          <a:ext cx="3355301" cy="442451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69225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5D16D-86F2-9657-440B-7E596BF83D0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A316EE9-482C-164F-A014-9CF998578D6D}"/>
              </a:ext>
            </a:extLst>
          </p:cNvPr>
          <p:cNvSpPr txBox="1"/>
          <p:nvPr/>
        </p:nvSpPr>
        <p:spPr>
          <a:xfrm>
            <a:off x="4159045" y="1887793"/>
            <a:ext cx="7098890" cy="1738938"/>
          </a:xfrm>
          <a:prstGeom prst="rect">
            <a:avLst/>
          </a:prstGeom>
          <a:noFill/>
        </p:spPr>
        <p:txBody>
          <a:bodyPr wrap="square" rtlCol="0">
            <a:spAutoFit/>
          </a:bodyPr>
          <a:lstStyle/>
          <a:p>
            <a:pPr>
              <a:spcAft>
                <a:spcPts val="600"/>
              </a:spcAft>
            </a:pPr>
            <a:endParaRPr lang="lv-LV" sz="2400" b="1" dirty="0">
              <a:solidFill>
                <a:srgbClr val="860957"/>
              </a:solidFill>
            </a:endParaRPr>
          </a:p>
          <a:p>
            <a:endParaRPr lang="lv-LV" sz="2000" dirty="0">
              <a:solidFill>
                <a:srgbClr val="0563C1"/>
              </a:solidFill>
              <a:hlinkClick r:id="rId2">
                <a:extLst>
                  <a:ext uri="{A12FA001-AC4F-418D-AE19-62706E023703}">
                    <ahyp:hlinkClr xmlns:ahyp="http://schemas.microsoft.com/office/drawing/2018/hyperlinkcolor" val="tx"/>
                  </a:ext>
                </a:extLst>
              </a:hlinkClick>
            </a:endParaRPr>
          </a:p>
          <a:p>
            <a:r>
              <a:rPr lang="lv-LV"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Video materiāls par valsts kompensāciju cietušajiem:</a:t>
            </a:r>
          </a:p>
          <a:p>
            <a:pPr marL="342900" indent="-342900">
              <a:buClr>
                <a:schemeClr val="tx1"/>
              </a:buClr>
              <a:buFont typeface="Wingdings" panose="05000000000000000000" pitchFamily="2" charset="2"/>
              <a:buChar char="§"/>
            </a:pPr>
            <a:r>
              <a:rPr lang="lv-LV" sz="2000" dirty="0">
                <a:solidFill>
                  <a:srgbClr val="0563C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https://www.youtube.com/watch?v=8VosV7q3UIQ</a:t>
            </a:r>
            <a:endParaRPr lang="lv-LV" sz="2000" dirty="0">
              <a:latin typeface="Arial" panose="020B0604020202020204" pitchFamily="34" charset="0"/>
              <a:cs typeface="Arial" panose="020B0604020202020204" pitchFamily="34" charset="0"/>
            </a:endParaRPr>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1D25A5AF-78D0-505D-D8D6-B172098395BE}"/>
              </a:ext>
            </a:extLst>
          </p:cNvPr>
          <p:cNvSpPr txBox="1"/>
          <p:nvPr/>
        </p:nvSpPr>
        <p:spPr>
          <a:xfrm>
            <a:off x="1299453" y="413570"/>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6" name="Attēls 5" descr="Attēls, kurā ir ekrānuzņēmums, pulkstenis&#10;&#10;Mākslīgā intelekta ģenerēts saturs var būt nepareizs.">
            <a:extLst>
              <a:ext uri="{FF2B5EF4-FFF2-40B4-BE49-F238E27FC236}">
                <a16:creationId xmlns:a16="http://schemas.microsoft.com/office/drawing/2014/main" id="{880D36E2-D561-1E5E-7D0F-896C7E9B726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5973" y="1859094"/>
            <a:ext cx="3578943" cy="2527629"/>
          </a:xfrm>
          <a:prstGeom prst="rect">
            <a:avLst/>
          </a:prstGeom>
        </p:spPr>
      </p:pic>
      <p:sp>
        <p:nvSpPr>
          <p:cNvPr id="2" name="TextBox 1">
            <a:extLst>
              <a:ext uri="{FF2B5EF4-FFF2-40B4-BE49-F238E27FC236}">
                <a16:creationId xmlns:a16="http://schemas.microsoft.com/office/drawing/2014/main" id="{0AF3F6BA-983D-F214-8E59-B7F166FDDCE4}"/>
              </a:ext>
            </a:extLst>
          </p:cNvPr>
          <p:cNvSpPr txBox="1"/>
          <p:nvPr/>
        </p:nvSpPr>
        <p:spPr>
          <a:xfrm>
            <a:off x="4159045" y="3531294"/>
            <a:ext cx="6498009" cy="984885"/>
          </a:xfrm>
          <a:prstGeom prst="rect">
            <a:avLst/>
          </a:prstGeom>
          <a:noFill/>
        </p:spPr>
        <p:txBody>
          <a:bodyPr wrap="square" rtlCol="0">
            <a:spAutoFit/>
          </a:bodyPr>
          <a:lstStyle/>
          <a:p>
            <a:r>
              <a:rPr lang="lv-LV" sz="2000"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Valsts kompensācijas aizpildīšana:</a:t>
            </a:r>
          </a:p>
          <a:p>
            <a:pPr marL="342900" indent="-342900">
              <a:buClr>
                <a:schemeClr val="tx1"/>
              </a:buClr>
              <a:buFont typeface="Wingdings" panose="05000000000000000000" pitchFamily="2" charset="2"/>
              <a:buChar char="§"/>
            </a:pPr>
            <a:r>
              <a:rPr lang="lv-LV" sz="2000"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https://www.youtube.com/watch?v=-Xdl3jnmWy4</a:t>
            </a:r>
            <a:endParaRPr lang="lv-LV" sz="2000" dirty="0">
              <a:solidFill>
                <a:srgbClr val="0070C0"/>
              </a:solidFill>
              <a:latin typeface="Arial" panose="020B0604020202020204" pitchFamily="34" charset="0"/>
              <a:cs typeface="Arial" panose="020B0604020202020204" pitchFamily="34" charset="0"/>
            </a:endParaRPr>
          </a:p>
          <a:p>
            <a:pPr>
              <a:buClr>
                <a:srgbClr val="BB227E"/>
              </a:buClr>
            </a:pPr>
            <a:r>
              <a:rPr lang="lv-LV" dirty="0">
                <a:solidFill>
                  <a:prstClr val="white"/>
                </a:solidFill>
              </a:rPr>
              <a:t>magi vai vidēja smaguma miesas bojājumi</a:t>
            </a:r>
            <a:endParaRPr lang="lv-LV" dirty="0"/>
          </a:p>
        </p:txBody>
      </p:sp>
    </p:spTree>
    <p:extLst>
      <p:ext uri="{BB962C8B-B14F-4D97-AF65-F5344CB8AC3E}">
        <p14:creationId xmlns:p14="http://schemas.microsoft.com/office/powerpoint/2010/main" val="1063317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7F84E-1FF8-C975-5DA0-9C7FA3AA620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98B453A-5031-6C03-DDAA-59A43A035ED2}"/>
              </a:ext>
            </a:extLst>
          </p:cNvPr>
          <p:cNvSpPr txBox="1"/>
          <p:nvPr/>
        </p:nvSpPr>
        <p:spPr>
          <a:xfrm>
            <a:off x="4159045" y="1887793"/>
            <a:ext cx="6498009" cy="2908489"/>
          </a:xfrm>
          <a:prstGeom prst="rect">
            <a:avLst/>
          </a:prstGeom>
          <a:noFill/>
        </p:spPr>
        <p:txBody>
          <a:bodyPr wrap="square" rtlCol="0">
            <a:spAutoFit/>
          </a:bodyPr>
          <a:lstStyle/>
          <a:p>
            <a:pPr>
              <a:spcAft>
                <a:spcPts val="600"/>
              </a:spcAft>
            </a:pPr>
            <a:r>
              <a:rPr lang="lv-LV" sz="2000" b="1" dirty="0">
                <a:latin typeface="Arial" panose="020B0604020202020204" pitchFamily="34" charset="0"/>
                <a:cs typeface="Arial" panose="020B0604020202020204" pitchFamily="34" charset="0"/>
              </a:rPr>
              <a:t>Valsts kompensācijas piedziņa:</a:t>
            </a:r>
            <a:endParaRPr lang="lv-LV" sz="2400" b="1" dirty="0">
              <a:solidFill>
                <a:srgbClr val="860957"/>
              </a:solidFill>
              <a:latin typeface="Arial" panose="020B0604020202020204" pitchFamily="34" charset="0"/>
              <a:cs typeface="Arial" panose="020B0604020202020204" pitchFamily="34" charset="0"/>
            </a:endParaRPr>
          </a:p>
          <a:p>
            <a:pPr algn="just"/>
            <a:r>
              <a:rPr lang="lv-LV" sz="2000" dirty="0">
                <a:latin typeface="Arial" panose="020B0604020202020204" pitchFamily="34" charset="0"/>
                <a:cs typeface="Arial" panose="020B0604020202020204" pitchFamily="34" charset="0"/>
              </a:rPr>
              <a:t>Valsts kompensācija atbilstoši kriminālprocesā nospriestajam tiks piedzīta no noziedzīga nodarījuma izdarītāja. </a:t>
            </a:r>
          </a:p>
          <a:p>
            <a:endParaRPr lang="lv-LV" sz="2000" dirty="0">
              <a:solidFill>
                <a:srgbClr val="0563C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a:spcBef>
                <a:spcPts val="600"/>
              </a:spcBef>
              <a:spcAft>
                <a:spcPts val="600"/>
              </a:spcAft>
              <a:buClr>
                <a:srgbClr val="BB227E"/>
              </a:buClr>
            </a:pPr>
            <a:r>
              <a:rPr lang="lv-LV" sz="2000" dirty="0">
                <a:latin typeface="Arial" panose="020B0604020202020204" pitchFamily="34" charset="0"/>
                <a:cs typeface="Arial" panose="020B0604020202020204" pitchFamily="34" charset="0"/>
              </a:rPr>
              <a:t>2025. gadā piedzīti </a:t>
            </a:r>
            <a:r>
              <a:rPr lang="lv-LV" sz="2000" b="1" dirty="0">
                <a:latin typeface="Arial" panose="020B0604020202020204" pitchFamily="34" charset="0"/>
                <a:cs typeface="Arial" panose="020B0604020202020204" pitchFamily="34" charset="0"/>
              </a:rPr>
              <a:t>443 184 EUR.</a:t>
            </a:r>
          </a:p>
          <a:p>
            <a:pPr marL="285750" indent="-285750">
              <a:spcBef>
                <a:spcPts val="600"/>
              </a:spcBef>
              <a:spcAft>
                <a:spcPts val="600"/>
              </a:spcAft>
              <a:buClr>
                <a:srgbClr val="BB227E"/>
              </a:buClr>
              <a:buFont typeface="Arial" panose="020B0604020202020204" pitchFamily="34" charset="0"/>
              <a:buChar char="•"/>
            </a:pPr>
            <a:endParaRPr lang="lv-LV" sz="2000" dirty="0"/>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80D9845C-C223-44FD-C016-1882EA527C6A}"/>
              </a:ext>
            </a:extLst>
          </p:cNvPr>
          <p:cNvSpPr txBox="1"/>
          <p:nvPr/>
        </p:nvSpPr>
        <p:spPr>
          <a:xfrm>
            <a:off x="1299453" y="391466"/>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3" name="Attēls 2" descr="Attēls, kurā ir persona, medicīnisks, medicīnas aprīkojums, turēšana&#10;&#10;Mākslīgā intelekta ģenerēts saturs var būt nepareizs.">
            <a:extLst>
              <a:ext uri="{FF2B5EF4-FFF2-40B4-BE49-F238E27FC236}">
                <a16:creationId xmlns:a16="http://schemas.microsoft.com/office/drawing/2014/main" id="{265C4633-272C-5985-379B-FED3DBEDB02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9244" y="1887793"/>
            <a:ext cx="3999801" cy="2504768"/>
          </a:xfrm>
          <a:prstGeom prst="rect">
            <a:avLst/>
          </a:prstGeom>
        </p:spPr>
      </p:pic>
    </p:spTree>
    <p:extLst>
      <p:ext uri="{BB962C8B-B14F-4D97-AF65-F5344CB8AC3E}">
        <p14:creationId xmlns:p14="http://schemas.microsoft.com/office/powerpoint/2010/main" val="2241637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3A05E-BFED-B290-197B-9848037BE9A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498AB4D-6D88-D352-1D82-96AB5153497C}"/>
              </a:ext>
            </a:extLst>
          </p:cNvPr>
          <p:cNvSpPr txBox="1"/>
          <p:nvPr/>
        </p:nvSpPr>
        <p:spPr>
          <a:xfrm>
            <a:off x="4296697" y="2805755"/>
            <a:ext cx="6498009" cy="1908215"/>
          </a:xfrm>
          <a:prstGeom prst="rect">
            <a:avLst/>
          </a:prstGeom>
          <a:noFill/>
        </p:spPr>
        <p:txBody>
          <a:bodyPr wrap="square" rtlCol="0">
            <a:spAutoFit/>
          </a:bodyPr>
          <a:lstStyle/>
          <a:p>
            <a:pPr algn="ctr">
              <a:spcAft>
                <a:spcPts val="600"/>
              </a:spcAft>
            </a:pPr>
            <a:r>
              <a:rPr lang="lv-LV" sz="2000" b="1" dirty="0">
                <a:latin typeface="Arial" panose="020B0604020202020204" pitchFamily="34" charset="0"/>
                <a:cs typeface="Arial" panose="020B0604020202020204" pitchFamily="34" charset="0"/>
              </a:rPr>
              <a:t>TEV IR JAUTĀJUMI PAR VALSTS KOMPENSĀCIJU?</a:t>
            </a:r>
            <a:endParaRPr lang="lv-LV" sz="2000" b="1" dirty="0">
              <a:solidFill>
                <a:srgbClr val="860957"/>
              </a:solidFill>
              <a:latin typeface="Arial" panose="020B0604020202020204" pitchFamily="34" charset="0"/>
              <a:cs typeface="Arial" panose="020B0604020202020204" pitchFamily="34" charset="0"/>
            </a:endParaRPr>
          </a:p>
          <a:p>
            <a:pPr algn="ctr">
              <a:spcAft>
                <a:spcPts val="600"/>
              </a:spcAft>
            </a:pPr>
            <a:r>
              <a:rPr lang="lv-LV" sz="2000" b="1" dirty="0">
                <a:solidFill>
                  <a:srgbClr val="990066"/>
                </a:solidFill>
                <a:latin typeface="Arial" panose="020B0604020202020204" pitchFamily="34" charset="0"/>
                <a:cs typeface="Arial" panose="020B0604020202020204" pitchFamily="34" charset="0"/>
              </a:rPr>
              <a:t>Bezmaksas informatīvais tālrunis (2.līnija)</a:t>
            </a:r>
          </a:p>
          <a:p>
            <a:pPr algn="ctr">
              <a:spcAft>
                <a:spcPts val="600"/>
              </a:spcAft>
            </a:pPr>
            <a:r>
              <a:rPr lang="lv-LV" sz="2000" b="1" dirty="0">
                <a:solidFill>
                  <a:srgbClr val="990066"/>
                </a:solidFill>
                <a:latin typeface="Arial" panose="020B0604020202020204" pitchFamily="34" charset="0"/>
                <a:cs typeface="Arial" panose="020B0604020202020204" pitchFamily="34" charset="0"/>
              </a:rPr>
              <a:t>80 00 18 01</a:t>
            </a:r>
          </a:p>
          <a:p>
            <a:pPr algn="ctr">
              <a:spcAft>
                <a:spcPts val="600"/>
              </a:spcAft>
            </a:pPr>
            <a:r>
              <a:rPr lang="lv-LV" sz="2000" b="1" dirty="0">
                <a:solidFill>
                  <a:srgbClr val="990066"/>
                </a:solidFill>
                <a:latin typeface="Arial" panose="020B0604020202020204" pitchFamily="34" charset="0"/>
                <a:cs typeface="Arial" panose="020B0604020202020204" pitchFamily="34" charset="0"/>
              </a:rPr>
              <a:t>(darba laikā)</a:t>
            </a:r>
            <a:endParaRPr lang="lv-LV" sz="2000" dirty="0"/>
          </a:p>
          <a:p>
            <a:pPr>
              <a:buClr>
                <a:srgbClr val="BB227E"/>
              </a:buClr>
            </a:pPr>
            <a:r>
              <a:rPr lang="lv-LV" dirty="0">
                <a:solidFill>
                  <a:prstClr val="white"/>
                </a:solidFill>
              </a:rPr>
              <a:t>magi vai vidēja smaguma miesas bojājumi</a:t>
            </a:r>
            <a:endParaRPr lang="lv-LV" dirty="0"/>
          </a:p>
        </p:txBody>
      </p:sp>
      <p:sp>
        <p:nvSpPr>
          <p:cNvPr id="9" name="TextBox 8">
            <a:extLst>
              <a:ext uri="{FF2B5EF4-FFF2-40B4-BE49-F238E27FC236}">
                <a16:creationId xmlns:a16="http://schemas.microsoft.com/office/drawing/2014/main" id="{65F204EC-599A-2517-6130-6EEBBB25903E}"/>
              </a:ext>
            </a:extLst>
          </p:cNvPr>
          <p:cNvSpPr txBox="1"/>
          <p:nvPr/>
        </p:nvSpPr>
        <p:spPr>
          <a:xfrm>
            <a:off x="1103462" y="395462"/>
            <a:ext cx="959309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rPr>
              <a:t>VALSTS KOMPENSĀCIJA CIETUŠAJIEM</a:t>
            </a:r>
          </a:p>
        </p:txBody>
      </p:sp>
      <p:pic>
        <p:nvPicPr>
          <p:cNvPr id="3" name="Attēls 2" descr="Attēls, kurā ir tālrunis ar vada pieslēgumu, tālrunis, mašīna, iekštelpu&#10;&#10;Mākslīgā intelekta ģenerēts saturs var būt nepareizs.">
            <a:extLst>
              <a:ext uri="{FF2B5EF4-FFF2-40B4-BE49-F238E27FC236}">
                <a16:creationId xmlns:a16="http://schemas.microsoft.com/office/drawing/2014/main" id="{D8C7ACB6-4359-4610-C49A-88035772937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7472" y="1402535"/>
            <a:ext cx="3356968" cy="4229780"/>
          </a:xfrm>
          <a:prstGeom prst="rect">
            <a:avLst/>
          </a:prstGeom>
        </p:spPr>
      </p:pic>
      <p:sp>
        <p:nvSpPr>
          <p:cNvPr id="4" name="TextBox 3">
            <a:extLst>
              <a:ext uri="{FF2B5EF4-FFF2-40B4-BE49-F238E27FC236}">
                <a16:creationId xmlns:a16="http://schemas.microsoft.com/office/drawing/2014/main" id="{9590BF5B-528C-17C4-8C95-06779ABB29CA}"/>
              </a:ext>
            </a:extLst>
          </p:cNvPr>
          <p:cNvSpPr txBox="1"/>
          <p:nvPr/>
        </p:nvSpPr>
        <p:spPr>
          <a:xfrm>
            <a:off x="3374571" y="6858000"/>
            <a:ext cx="5442857" cy="230832"/>
          </a:xfrm>
          <a:prstGeom prst="rect">
            <a:avLst/>
          </a:prstGeom>
          <a:noFill/>
        </p:spPr>
        <p:txBody>
          <a:bodyPr wrap="square" rtlCol="0">
            <a:spAutoFit/>
          </a:bodyPr>
          <a:lstStyle/>
          <a:p>
            <a:r>
              <a:rPr lang="lv-LV" sz="900">
                <a:hlinkClick r:id="rId3" tooltip="https://klexikon.zum.de/wiki/Telefon"/>
              </a:rPr>
              <a:t>Šis fotoattēls</a:t>
            </a:r>
            <a:r>
              <a:rPr lang="lv-LV" sz="900"/>
              <a:t>, autors: Nezināms autors, licencēts saskaņā ar licenci </a:t>
            </a:r>
            <a:r>
              <a:rPr lang="lv-LV" sz="900">
                <a:hlinkClick r:id="rId4" tooltip="https://creativecommons.org/licenses/by-sa/3.0/"/>
              </a:rPr>
              <a:t>CC BY-SA</a:t>
            </a:r>
            <a:endParaRPr lang="lv-LV" sz="900"/>
          </a:p>
        </p:txBody>
      </p:sp>
    </p:spTree>
    <p:extLst>
      <p:ext uri="{BB962C8B-B14F-4D97-AF65-F5344CB8AC3E}">
        <p14:creationId xmlns:p14="http://schemas.microsoft.com/office/powerpoint/2010/main" val="377870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571FA-3672-D0F5-9943-2064E48C5ED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ABFCD53-FF05-1670-DCC5-473EDC8B31A5}"/>
              </a:ext>
            </a:extLst>
          </p:cNvPr>
          <p:cNvSpPr txBox="1"/>
          <p:nvPr/>
        </p:nvSpPr>
        <p:spPr>
          <a:xfrm>
            <a:off x="978010" y="1130853"/>
            <a:ext cx="9231663" cy="1631216"/>
          </a:xfrm>
          <a:prstGeom prst="rect">
            <a:avLst/>
          </a:prstGeom>
          <a:noFill/>
        </p:spPr>
        <p:txBody>
          <a:bodyPr wrap="square" rtlCol="0">
            <a:spAutoFit/>
          </a:bodyPr>
          <a:lstStyle/>
          <a:p>
            <a:pPr algn="just">
              <a:spcAft>
                <a:spcPts val="600"/>
              </a:spcAft>
            </a:pPr>
            <a:r>
              <a:rPr lang="lv-LV" sz="2000" b="1" dirty="0">
                <a:latin typeface="Arial" panose="020B0604020202020204" pitchFamily="34" charset="0"/>
                <a:cs typeface="Arial" panose="020B0604020202020204" pitchFamily="34" charset="0"/>
              </a:rPr>
              <a:t>Mērķis: </a:t>
            </a:r>
            <a:r>
              <a:rPr lang="lv-LV" sz="2000" dirty="0">
                <a:latin typeface="Arial" panose="020B0604020202020204" pitchFamily="34" charset="0"/>
                <a:cs typeface="Arial" panose="020B0604020202020204" pitchFamily="34" charset="0"/>
              </a:rPr>
              <a:t>izveidot valsts nodrošināto juridisko atbalsta sistēmu tā, lai ikvienam, īpaši mazāk aizsargātām personām, ir pieeja tiesu sistēmai, lai novērstu gadījumus, kad juridisko jautājumu nerisināšana negatīvi ietekmē personas sociālo un ekonomisko situāciju un pakļauj to nabadzības un (vai) sociālās atstumtības riskam.</a:t>
            </a:r>
          </a:p>
        </p:txBody>
      </p:sp>
      <p:sp>
        <p:nvSpPr>
          <p:cNvPr id="9" name="TextBox 8">
            <a:extLst>
              <a:ext uri="{FF2B5EF4-FFF2-40B4-BE49-F238E27FC236}">
                <a16:creationId xmlns:a16="http://schemas.microsoft.com/office/drawing/2014/main" id="{BB205804-40F1-3CC2-EE19-A82D4BABCEB0}"/>
              </a:ext>
            </a:extLst>
          </p:cNvPr>
          <p:cNvSpPr txBox="1"/>
          <p:nvPr/>
        </p:nvSpPr>
        <p:spPr>
          <a:xfrm>
            <a:off x="1337943" y="428056"/>
            <a:ext cx="8511795"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cs typeface="Arial" panose="020B0604020202020204" pitchFamily="34" charset="0"/>
              </a:rPr>
              <a:t>PROJEKTS «PIEEJA TIESISKUMAM»</a:t>
            </a:r>
          </a:p>
        </p:txBody>
      </p:sp>
      <p:sp>
        <p:nvSpPr>
          <p:cNvPr id="4" name="TextBox 3">
            <a:extLst>
              <a:ext uri="{FF2B5EF4-FFF2-40B4-BE49-F238E27FC236}">
                <a16:creationId xmlns:a16="http://schemas.microsoft.com/office/drawing/2014/main" id="{6D514798-9F74-4697-EEFD-43D11830D820}"/>
              </a:ext>
            </a:extLst>
          </p:cNvPr>
          <p:cNvSpPr txBox="1"/>
          <p:nvPr/>
        </p:nvSpPr>
        <p:spPr>
          <a:xfrm>
            <a:off x="3048886" y="3244334"/>
            <a:ext cx="6097772" cy="369332"/>
          </a:xfrm>
          <a:prstGeom prst="rect">
            <a:avLst/>
          </a:prstGeom>
          <a:noFill/>
        </p:spPr>
        <p:txBody>
          <a:bodyPr wrap="square">
            <a:spAutoFit/>
          </a:bodyPr>
          <a:lstStyle/>
          <a:p>
            <a:endParaRPr lang="lv-LV" dirty="0"/>
          </a:p>
        </p:txBody>
      </p:sp>
      <p:pic>
        <p:nvPicPr>
          <p:cNvPr id="13" name="Attēls 12" descr="Attēls, kurā ir teksts, fonts, ekrānuzņēmums, dizains&#10;&#10;Mākslīgā intelekta ģenerēts saturs var būt nepareizs.">
            <a:extLst>
              <a:ext uri="{FF2B5EF4-FFF2-40B4-BE49-F238E27FC236}">
                <a16:creationId xmlns:a16="http://schemas.microsoft.com/office/drawing/2014/main" id="{DD2C1CFD-B978-D87E-552F-70C2EF355651}"/>
              </a:ext>
            </a:extLst>
          </p:cNvPr>
          <p:cNvPicPr>
            <a:picLocks noChangeAspect="1"/>
          </p:cNvPicPr>
          <p:nvPr/>
        </p:nvPicPr>
        <p:blipFill>
          <a:blip r:embed="rId3"/>
          <a:stretch>
            <a:fillRect/>
          </a:stretch>
        </p:blipFill>
        <p:spPr>
          <a:xfrm>
            <a:off x="180230" y="3152000"/>
            <a:ext cx="11831540" cy="2889394"/>
          </a:xfrm>
          <a:prstGeom prst="rect">
            <a:avLst/>
          </a:prstGeom>
        </p:spPr>
      </p:pic>
    </p:spTree>
    <p:extLst>
      <p:ext uri="{BB962C8B-B14F-4D97-AF65-F5344CB8AC3E}">
        <p14:creationId xmlns:p14="http://schemas.microsoft.com/office/powerpoint/2010/main" val="2181869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D6C2B-8E77-9FFC-13FA-33ED39E5CCA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60A7EC3-DF15-3E5E-A864-526E3C5B6F0D}"/>
              </a:ext>
            </a:extLst>
          </p:cNvPr>
          <p:cNvSpPr txBox="1"/>
          <p:nvPr/>
        </p:nvSpPr>
        <p:spPr>
          <a:xfrm>
            <a:off x="4159045" y="1887793"/>
            <a:ext cx="6969398" cy="3600986"/>
          </a:xfrm>
          <a:prstGeom prst="rect">
            <a:avLst/>
          </a:prstGeom>
          <a:noFill/>
        </p:spPr>
        <p:txBody>
          <a:bodyPr wrap="square" rtlCol="0">
            <a:spAutoFit/>
          </a:bodyPr>
          <a:lstStyle/>
          <a:p>
            <a:pPr>
              <a:lnSpc>
                <a:spcPct val="150000"/>
              </a:lnSpc>
            </a:pPr>
            <a:r>
              <a:rPr lang="lv-LV" altLang="lv-LV" sz="2000" b="1" dirty="0">
                <a:latin typeface="Arial" panose="020B0604020202020204" pitchFamily="34" charset="0"/>
                <a:cs typeface="Arial" panose="020B0604020202020204" pitchFamily="34" charset="0"/>
              </a:rPr>
              <a:t>Adrese:</a:t>
            </a:r>
            <a:r>
              <a:rPr lang="lv-LV" altLang="lv-LV" sz="2000" dirty="0">
                <a:latin typeface="Arial" panose="020B0604020202020204" pitchFamily="34" charset="0"/>
                <a:cs typeface="Arial" panose="020B0604020202020204" pitchFamily="34" charset="0"/>
              </a:rPr>
              <a:t> Antonijas iela 6, Rīga, LV-1010</a:t>
            </a:r>
          </a:p>
          <a:p>
            <a:pPr>
              <a:lnSpc>
                <a:spcPct val="150000"/>
              </a:lnSpc>
            </a:pPr>
            <a:r>
              <a:rPr lang="lv-LV" altLang="lv-LV" sz="2000" b="1" dirty="0">
                <a:latin typeface="Arial" panose="020B0604020202020204" pitchFamily="34" charset="0"/>
                <a:cs typeface="Arial" panose="020B0604020202020204" pitchFamily="34" charset="0"/>
              </a:rPr>
              <a:t>Klientu pieņemšana: </a:t>
            </a:r>
            <a:r>
              <a:rPr lang="lv-LV" altLang="lv-LV" sz="2000" dirty="0">
                <a:latin typeface="Arial" panose="020B0604020202020204" pitchFamily="34" charset="0"/>
                <a:cs typeface="Arial" panose="020B0604020202020204" pitchFamily="34" charset="0"/>
              </a:rPr>
              <a:t>Raiņa bulvāris 15, Rīga</a:t>
            </a:r>
          </a:p>
          <a:p>
            <a:pPr>
              <a:lnSpc>
                <a:spcPct val="150000"/>
              </a:lnSpc>
            </a:pPr>
            <a:r>
              <a:rPr lang="lv-LV" altLang="lv-LV" sz="2000" b="1" dirty="0">
                <a:latin typeface="Arial" panose="020B0604020202020204" pitchFamily="34" charset="0"/>
                <a:cs typeface="Arial" panose="020B0604020202020204" pitchFamily="34" charset="0"/>
              </a:rPr>
              <a:t>Bezmaksas informatīvais tālrunis:</a:t>
            </a:r>
            <a:r>
              <a:rPr lang="lv-LV" altLang="lv-LV" sz="2000" dirty="0">
                <a:latin typeface="Arial" panose="020B0604020202020204" pitchFamily="34" charset="0"/>
                <a:cs typeface="Arial" panose="020B0604020202020204" pitchFamily="34" charset="0"/>
              </a:rPr>
              <a:t> 80001801</a:t>
            </a:r>
          </a:p>
          <a:p>
            <a:pPr>
              <a:lnSpc>
                <a:spcPct val="150000"/>
              </a:lnSpc>
            </a:pPr>
            <a:r>
              <a:rPr lang="lv-LV" altLang="lv-LV" sz="2000" b="1" dirty="0">
                <a:latin typeface="Arial" panose="020B0604020202020204" pitchFamily="34" charset="0"/>
                <a:cs typeface="Arial" panose="020B0604020202020204" pitchFamily="34" charset="0"/>
              </a:rPr>
              <a:t>Interneta vietne: </a:t>
            </a:r>
            <a:r>
              <a:rPr lang="lv-LV" altLang="lv-LV" sz="2000" u="sng" dirty="0">
                <a:latin typeface="Arial" panose="020B0604020202020204" pitchFamily="34" charset="0"/>
                <a:cs typeface="Arial" panose="020B0604020202020204" pitchFamily="34" charset="0"/>
              </a:rPr>
              <a:t>www.ta.gov.lv</a:t>
            </a:r>
            <a:r>
              <a:rPr lang="lv-LV" altLang="lv-LV" sz="2000" dirty="0">
                <a:latin typeface="Arial" panose="020B0604020202020204" pitchFamily="34" charset="0"/>
                <a:cs typeface="Arial" panose="020B0604020202020204" pitchFamily="34" charset="0"/>
              </a:rPr>
              <a:t> </a:t>
            </a:r>
          </a:p>
          <a:p>
            <a:pPr>
              <a:lnSpc>
                <a:spcPct val="150000"/>
              </a:lnSpc>
            </a:pPr>
            <a:r>
              <a:rPr lang="lv-LV" altLang="lv-LV" sz="2000" b="1" dirty="0">
                <a:latin typeface="Arial" panose="020B0604020202020204" pitchFamily="34" charset="0"/>
                <a:cs typeface="Arial" panose="020B0604020202020204" pitchFamily="34" charset="0"/>
              </a:rPr>
              <a:t>E-pasta adrese: </a:t>
            </a:r>
            <a:r>
              <a:rPr lang="lv-LV" altLang="lv-LV" sz="2000"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pasts@ta.gov.lv</a:t>
            </a:r>
            <a:endParaRPr lang="lv-LV" altLang="lv-LV" sz="2000" u="sng" dirty="0">
              <a:latin typeface="Arial" panose="020B0604020202020204" pitchFamily="34" charset="0"/>
              <a:cs typeface="Arial" panose="020B0604020202020204" pitchFamily="34" charset="0"/>
            </a:endParaRPr>
          </a:p>
          <a:p>
            <a:pPr>
              <a:lnSpc>
                <a:spcPct val="150000"/>
              </a:lnSpc>
            </a:pPr>
            <a:r>
              <a:rPr lang="lv-LV" altLang="lv-LV" sz="2000" b="1" dirty="0">
                <a:latin typeface="Arial" panose="020B0604020202020204" pitchFamily="34" charset="0"/>
                <a:cs typeface="Arial" panose="020B0604020202020204" pitchFamily="34" charset="0"/>
              </a:rPr>
              <a:t>E-adrese:  </a:t>
            </a:r>
            <a:r>
              <a:rPr lang="lv-LV" altLang="lv-LV" sz="2000" dirty="0">
                <a:latin typeface="Arial" panose="020B0604020202020204" pitchFamily="34" charset="0"/>
                <a:cs typeface="Arial" panose="020B0604020202020204" pitchFamily="34" charset="0"/>
              </a:rPr>
              <a:t>TIESU ADMINISTRĀCIJA</a:t>
            </a:r>
            <a:r>
              <a:rPr lang="lv-LV" sz="2000" dirty="0">
                <a:latin typeface="Arial" panose="020B0604020202020204" pitchFamily="34" charset="0"/>
                <a:cs typeface="Arial" panose="020B0604020202020204" pitchFamily="34" charset="0"/>
              </a:rPr>
              <a:t>_DEFAULT@90001672316</a:t>
            </a:r>
            <a:endParaRPr lang="lv-LV" sz="2000" dirty="0"/>
          </a:p>
          <a:p>
            <a:pPr>
              <a:buClr>
                <a:srgbClr val="BB227E"/>
              </a:buClr>
            </a:pPr>
            <a:r>
              <a:rPr lang="lv-LV" dirty="0">
                <a:solidFill>
                  <a:prstClr val="white"/>
                </a:solidFill>
              </a:rPr>
              <a:t>magi vai vidēja smaguma miesas bojājumi</a:t>
            </a:r>
            <a:endParaRPr lang="lv-LV" dirty="0"/>
          </a:p>
        </p:txBody>
      </p:sp>
      <p:pic>
        <p:nvPicPr>
          <p:cNvPr id="6" name="Attēls 5" descr="Attēls, kurā ir ēka, logs, ārpus telpām, fasāde&#10;&#10;Mākslīgā intelekta ģenerēts saturs var būt nepareizs.">
            <a:extLst>
              <a:ext uri="{FF2B5EF4-FFF2-40B4-BE49-F238E27FC236}">
                <a16:creationId xmlns:a16="http://schemas.microsoft.com/office/drawing/2014/main" id="{4ED4EC25-0F1C-816C-1849-1C1255FE1D3F}"/>
              </a:ext>
            </a:extLst>
          </p:cNvPr>
          <p:cNvPicPr>
            <a:picLocks noChangeAspect="1"/>
          </p:cNvPicPr>
          <p:nvPr/>
        </p:nvPicPr>
        <p:blipFill>
          <a:blip r:embed="rId3"/>
          <a:stretch>
            <a:fillRect/>
          </a:stretch>
        </p:blipFill>
        <p:spPr>
          <a:xfrm>
            <a:off x="625075" y="1523734"/>
            <a:ext cx="3048425" cy="3810532"/>
          </a:xfrm>
          <a:prstGeom prst="rect">
            <a:avLst/>
          </a:prstGeom>
        </p:spPr>
      </p:pic>
      <p:sp>
        <p:nvSpPr>
          <p:cNvPr id="10" name="TextBox 9">
            <a:extLst>
              <a:ext uri="{FF2B5EF4-FFF2-40B4-BE49-F238E27FC236}">
                <a16:creationId xmlns:a16="http://schemas.microsoft.com/office/drawing/2014/main" id="{E2D1BE9F-3308-12C3-09A1-9F545D32D1E4}"/>
              </a:ext>
            </a:extLst>
          </p:cNvPr>
          <p:cNvSpPr txBox="1"/>
          <p:nvPr/>
        </p:nvSpPr>
        <p:spPr>
          <a:xfrm>
            <a:off x="3578941" y="350304"/>
            <a:ext cx="6218903" cy="707886"/>
          </a:xfrm>
          <a:prstGeom prst="rect">
            <a:avLst/>
          </a:prstGeom>
          <a:noFill/>
        </p:spPr>
        <p:txBody>
          <a:bodyPr wrap="square">
            <a:spAutoFit/>
          </a:bodyPr>
          <a:lstStyle/>
          <a:p>
            <a:pPr>
              <a:spcAft>
                <a:spcPts val="600"/>
              </a:spcAft>
            </a:pPr>
            <a:r>
              <a:rPr lang="lv-LV" sz="4000" b="1" dirty="0">
                <a:solidFill>
                  <a:srgbClr val="990066"/>
                </a:solidFill>
                <a:latin typeface="Arial Nova Cond" panose="020B0506020202020204" pitchFamily="34" charset="0"/>
                <a:cs typeface="Arial" panose="020B0604020202020204" pitchFamily="34" charset="0"/>
              </a:rPr>
              <a:t>TIESU ADMINISTRĀCIJA</a:t>
            </a:r>
          </a:p>
        </p:txBody>
      </p:sp>
    </p:spTree>
    <p:extLst>
      <p:ext uri="{BB962C8B-B14F-4D97-AF65-F5344CB8AC3E}">
        <p14:creationId xmlns:p14="http://schemas.microsoft.com/office/powerpoint/2010/main" val="2559730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9E574-58C6-3AB9-6118-15E653CF30AC}"/>
              </a:ext>
            </a:extLst>
          </p:cNvPr>
          <p:cNvSpPr txBox="1"/>
          <p:nvPr/>
        </p:nvSpPr>
        <p:spPr>
          <a:xfrm>
            <a:off x="481269" y="2725851"/>
            <a:ext cx="7729479" cy="1569660"/>
          </a:xfrm>
          <a:prstGeom prst="rect">
            <a:avLst/>
          </a:prstGeom>
          <a:noFill/>
        </p:spPr>
        <p:txBody>
          <a:bodyPr wrap="square" rtlCol="0">
            <a:spAutoFit/>
          </a:bodyPr>
          <a:lstStyle/>
          <a:p>
            <a:r>
              <a:rPr lang="lv-LV" sz="4800" b="1" dirty="0">
                <a:solidFill>
                  <a:schemeClr val="bg2">
                    <a:lumMod val="10000"/>
                  </a:schemeClr>
                </a:solidFill>
                <a:latin typeface="Arial Nova Cond" panose="020B0506020202020204" pitchFamily="34" charset="0"/>
                <a:cs typeface="Arial" panose="020B0604020202020204" pitchFamily="34" charset="0"/>
              </a:rPr>
              <a:t>PALDIES</a:t>
            </a:r>
          </a:p>
          <a:p>
            <a:r>
              <a:rPr lang="lv-LV" sz="4800" b="1" dirty="0">
                <a:solidFill>
                  <a:srgbClr val="990066"/>
                </a:solidFill>
                <a:latin typeface="Arial Nova Cond" panose="020B0506020202020204" pitchFamily="34" charset="0"/>
                <a:cs typeface="Arial" panose="020B0604020202020204" pitchFamily="34" charset="0"/>
              </a:rPr>
              <a:t>PAR UZMANĪBU!</a:t>
            </a:r>
          </a:p>
        </p:txBody>
      </p:sp>
    </p:spTree>
    <p:extLst>
      <p:ext uri="{BB962C8B-B14F-4D97-AF65-F5344CB8AC3E}">
        <p14:creationId xmlns:p14="http://schemas.microsoft.com/office/powerpoint/2010/main" val="1334331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CF536-A4E9-CD3D-8A08-774219EB1A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7850A0-F86C-BBBC-05D2-1F89FA7A62BF}"/>
              </a:ext>
            </a:extLst>
          </p:cNvPr>
          <p:cNvSpPr txBox="1"/>
          <p:nvPr/>
        </p:nvSpPr>
        <p:spPr>
          <a:xfrm>
            <a:off x="537829" y="633101"/>
            <a:ext cx="7729479" cy="1938992"/>
          </a:xfrm>
          <a:prstGeom prst="rect">
            <a:avLst/>
          </a:prstGeom>
          <a:noFill/>
        </p:spPr>
        <p:txBody>
          <a:bodyPr wrap="square" rtlCol="0">
            <a:spAutoFit/>
          </a:bodyPr>
          <a:lstStyle/>
          <a:p>
            <a:r>
              <a:rPr lang="lv-LV" sz="4000" b="1" dirty="0">
                <a:solidFill>
                  <a:srgbClr val="990066"/>
                </a:solidFill>
                <a:latin typeface="Arial Nova Cond" panose="020B0506020202020204" pitchFamily="34" charset="0"/>
                <a:cs typeface="Arial" panose="020B0604020202020204" pitchFamily="34" charset="0"/>
              </a:rPr>
              <a:t>PANEĻDISKUSIJA</a:t>
            </a:r>
          </a:p>
          <a:p>
            <a:endParaRPr lang="lv-LV" sz="2400" b="1" dirty="0">
              <a:solidFill>
                <a:srgbClr val="990066"/>
              </a:solidFill>
              <a:latin typeface="Arial Black" panose="020B0A04020102020204" pitchFamily="34" charset="0"/>
              <a:cs typeface="Arial" panose="020B0604020202020204" pitchFamily="34" charset="0"/>
            </a:endParaRPr>
          </a:p>
          <a:p>
            <a:r>
              <a:rPr lang="lv-LV" sz="2800" b="1" dirty="0">
                <a:solidFill>
                  <a:srgbClr val="990066"/>
                </a:solidFill>
                <a:latin typeface="Arial Nova Cond" panose="020B0506020202020204" pitchFamily="34" charset="0"/>
                <a:cs typeface="Arial" panose="020B0604020202020204" pitchFamily="34" charset="0"/>
              </a:rPr>
              <a:t>Valsts kompensācija cietušajiem: informācija par pakalpojumu un praktiskie piemēri</a:t>
            </a:r>
          </a:p>
        </p:txBody>
      </p:sp>
      <p:sp>
        <p:nvSpPr>
          <p:cNvPr id="3" name="TextBox 2">
            <a:extLst>
              <a:ext uri="{FF2B5EF4-FFF2-40B4-BE49-F238E27FC236}">
                <a16:creationId xmlns:a16="http://schemas.microsoft.com/office/drawing/2014/main" id="{BA2A1BCB-C809-1F49-857E-00FD4A8E8718}"/>
              </a:ext>
            </a:extLst>
          </p:cNvPr>
          <p:cNvSpPr txBox="1"/>
          <p:nvPr/>
        </p:nvSpPr>
        <p:spPr>
          <a:xfrm>
            <a:off x="537829" y="2876612"/>
            <a:ext cx="1851410" cy="400110"/>
          </a:xfrm>
          <a:prstGeom prst="rect">
            <a:avLst/>
          </a:prstGeom>
          <a:noFill/>
        </p:spPr>
        <p:txBody>
          <a:bodyPr wrap="square">
            <a:spAutoFit/>
          </a:bodyPr>
          <a:lstStyle/>
          <a:p>
            <a:r>
              <a:rPr lang="lv-LV" sz="2000" b="1" dirty="0">
                <a:latin typeface="Arial" panose="020B0604020202020204" pitchFamily="34" charset="0"/>
                <a:cs typeface="Arial" panose="020B0604020202020204" pitchFamily="34" charset="0"/>
              </a:rPr>
              <a:t>DALĪBNIEKI:</a:t>
            </a:r>
          </a:p>
        </p:txBody>
      </p:sp>
      <p:sp>
        <p:nvSpPr>
          <p:cNvPr id="4" name="TextBox 3">
            <a:extLst>
              <a:ext uri="{FF2B5EF4-FFF2-40B4-BE49-F238E27FC236}">
                <a16:creationId xmlns:a16="http://schemas.microsoft.com/office/drawing/2014/main" id="{6F00949A-1E8F-EC92-417E-1C3D7B8A81A0}"/>
              </a:ext>
            </a:extLst>
          </p:cNvPr>
          <p:cNvSpPr txBox="1"/>
          <p:nvPr/>
        </p:nvSpPr>
        <p:spPr>
          <a:xfrm>
            <a:off x="537830" y="3245944"/>
            <a:ext cx="7729478" cy="1754326"/>
          </a:xfrm>
          <a:prstGeom prst="rect">
            <a:avLst/>
          </a:prstGeom>
          <a:noFill/>
        </p:spPr>
        <p:txBody>
          <a:bodyPr wrap="square">
            <a:spAutoFit/>
          </a:bodyPr>
          <a:lstStyle/>
          <a:p>
            <a:r>
              <a:rPr lang="lv-LV" b="1" dirty="0">
                <a:latin typeface="Arial" panose="020B0604020202020204" pitchFamily="34" charset="0"/>
                <a:cs typeface="Arial" panose="020B0604020202020204" pitchFamily="34" charset="0"/>
              </a:rPr>
              <a:t>Inga Ozola</a:t>
            </a:r>
            <a:r>
              <a:rPr lang="lv-LV" dirty="0">
                <a:latin typeface="Arial" panose="020B0604020202020204" pitchFamily="34" charset="0"/>
                <a:cs typeface="Arial" panose="020B0604020202020204" pitchFamily="34" charset="0"/>
              </a:rPr>
              <a:t>, Tiesu administrācijas Valsts kompensācijas cietušajiem nodaļas vadītāja</a:t>
            </a:r>
          </a:p>
          <a:p>
            <a:r>
              <a:rPr lang="lv-LV" b="1" dirty="0">
                <a:latin typeface="Arial" panose="020B0604020202020204" pitchFamily="34" charset="0"/>
                <a:cs typeface="Arial" panose="020B0604020202020204" pitchFamily="34" charset="0"/>
              </a:rPr>
              <a:t>Antra Stradiņa</a:t>
            </a:r>
            <a:r>
              <a:rPr lang="lv-LV" dirty="0">
                <a:latin typeface="Arial" panose="020B0604020202020204" pitchFamily="34" charset="0"/>
                <a:cs typeface="Arial" panose="020B0604020202020204" pitchFamily="34" charset="0"/>
              </a:rPr>
              <a:t>, galvenās Kriminālpolicijas pārvaldes pārstāve</a:t>
            </a:r>
          </a:p>
          <a:p>
            <a:r>
              <a:rPr lang="lv-LV" b="1" dirty="0">
                <a:latin typeface="Arial" panose="020B0604020202020204" pitchFamily="34" charset="0"/>
                <a:cs typeface="Arial" panose="020B0604020202020204" pitchFamily="34" charset="0"/>
              </a:rPr>
              <a:t>Andris </a:t>
            </a:r>
            <a:r>
              <a:rPr lang="lv-LV" b="1" dirty="0" err="1">
                <a:latin typeface="Arial" panose="020B0604020202020204" pitchFamily="34" charset="0"/>
                <a:cs typeface="Arial" panose="020B0604020202020204" pitchFamily="34" charset="0"/>
              </a:rPr>
              <a:t>Pešudovs</a:t>
            </a:r>
            <a:r>
              <a:rPr lang="lv-LV" b="1"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Vidzemes prokuratūras prokurors</a:t>
            </a:r>
          </a:p>
          <a:p>
            <a:r>
              <a:rPr lang="lv-LV" b="1" dirty="0">
                <a:latin typeface="Arial" panose="020B0604020202020204" pitchFamily="34" charset="0"/>
                <a:cs typeface="Arial" panose="020B0604020202020204" pitchFamily="34" charset="0"/>
              </a:rPr>
              <a:t>Santa Laimiņa-Rubene,</a:t>
            </a:r>
            <a:r>
              <a:rPr lang="lv-LV" dirty="0">
                <a:latin typeface="Arial" panose="020B0604020202020204" pitchFamily="34" charset="0"/>
                <a:cs typeface="Arial" panose="020B0604020202020204" pitchFamily="34" charset="0"/>
              </a:rPr>
              <a:t> biedrības “Skalbes” valdes locekle</a:t>
            </a:r>
          </a:p>
          <a:p>
            <a:endParaRPr lang="lv-LV"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101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27B84-0FEC-118C-2943-1EA6956A2B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759BAB-C4A5-A707-BC02-4E713E37049B}"/>
              </a:ext>
            </a:extLst>
          </p:cNvPr>
          <p:cNvSpPr txBox="1"/>
          <p:nvPr/>
        </p:nvSpPr>
        <p:spPr>
          <a:xfrm>
            <a:off x="4178709" y="2210074"/>
            <a:ext cx="3834582" cy="461665"/>
          </a:xfrm>
          <a:prstGeom prst="rect">
            <a:avLst/>
          </a:prstGeom>
          <a:noFill/>
        </p:spPr>
        <p:txBody>
          <a:bodyPr wrap="square">
            <a:spAutoFit/>
          </a:bodyPr>
          <a:lstStyle/>
          <a:p>
            <a:r>
              <a:rPr lang="lv-LV" sz="2400" dirty="0">
                <a:latin typeface="Arial" panose="020B0604020202020204" pitchFamily="34" charset="0"/>
                <a:cs typeface="Arial" panose="020B0604020202020204" pitchFamily="34" charset="0"/>
              </a:rPr>
              <a:t>TIEŠSAISTES APTAUJA</a:t>
            </a:r>
          </a:p>
        </p:txBody>
      </p:sp>
      <p:sp>
        <p:nvSpPr>
          <p:cNvPr id="5" name="TextBox 4">
            <a:extLst>
              <a:ext uri="{FF2B5EF4-FFF2-40B4-BE49-F238E27FC236}">
                <a16:creationId xmlns:a16="http://schemas.microsoft.com/office/drawing/2014/main" id="{114B0AED-8C9A-2FF8-677F-039363A02721}"/>
              </a:ext>
            </a:extLst>
          </p:cNvPr>
          <p:cNvSpPr txBox="1"/>
          <p:nvPr/>
        </p:nvSpPr>
        <p:spPr>
          <a:xfrm>
            <a:off x="1474838" y="240304"/>
            <a:ext cx="8995329" cy="2431435"/>
          </a:xfrm>
          <a:prstGeom prst="rect">
            <a:avLst/>
          </a:prstGeom>
          <a:noFill/>
        </p:spPr>
        <p:txBody>
          <a:bodyPr wrap="square">
            <a:spAutoFit/>
          </a:bodyPr>
          <a:lstStyle/>
          <a:p>
            <a:pPr algn="ctr"/>
            <a:r>
              <a:rPr lang="lv-LV" sz="4000" b="1" dirty="0">
                <a:latin typeface="Arial Nova Cond" panose="020B0506020202020204" pitchFamily="34" charset="0"/>
                <a:cs typeface="Arial" panose="020B0604020202020204" pitchFamily="34" charset="0"/>
              </a:rPr>
              <a:t>VALSTS NODROŠINĀTĀ JURIDISKĀ PALĪDZĪBA UN </a:t>
            </a:r>
            <a:r>
              <a:rPr lang="lv-LV" sz="4000" b="1" dirty="0">
                <a:solidFill>
                  <a:srgbClr val="990066"/>
                </a:solidFill>
                <a:latin typeface="Arial Nova Cond" panose="020B0506020202020204" pitchFamily="34" charset="0"/>
                <a:cs typeface="Arial" panose="020B0604020202020204" pitchFamily="34" charset="0"/>
              </a:rPr>
              <a:t>VALSTS KOMPENSĀCIJA CIETUŠAJIEM</a:t>
            </a:r>
          </a:p>
          <a:p>
            <a:pPr algn="ctr"/>
            <a:endParaRPr lang="lv-LV" sz="3200" b="1" dirty="0">
              <a:solidFill>
                <a:srgbClr val="990066"/>
              </a:solidFill>
              <a:latin typeface="Arial Black" panose="020B0A040201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DDB6225-EF00-3381-8037-A4F09CDF18DD}"/>
              </a:ext>
            </a:extLst>
          </p:cNvPr>
          <p:cNvPicPr>
            <a:picLocks noChangeAspect="1"/>
          </p:cNvPicPr>
          <p:nvPr/>
        </p:nvPicPr>
        <p:blipFill>
          <a:blip r:embed="rId2">
            <a:extLst>
              <a:ext uri="{28A0092B-C50C-407E-A947-70E740481C1C}">
                <a14:useLocalDpi xmlns:a14="http://schemas.microsoft.com/office/drawing/2010/main" val="0"/>
              </a:ext>
            </a:extLst>
          </a:blip>
          <a:srcRect t="21753"/>
          <a:stretch>
            <a:fillRect/>
          </a:stretch>
        </p:blipFill>
        <p:spPr>
          <a:xfrm>
            <a:off x="1564516" y="2810475"/>
            <a:ext cx="9103484" cy="2914669"/>
          </a:xfrm>
          <a:prstGeom prst="rect">
            <a:avLst/>
          </a:prstGeom>
        </p:spPr>
      </p:pic>
    </p:spTree>
    <p:extLst>
      <p:ext uri="{BB962C8B-B14F-4D97-AF65-F5344CB8AC3E}">
        <p14:creationId xmlns:p14="http://schemas.microsoft.com/office/powerpoint/2010/main" val="2279771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0A08A-E08E-08E4-B2F2-38B4675BBF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5A5D5C-A86B-AF11-358C-4CB98A6E5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8375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372A1-47F7-29E2-F13B-45E998E2BD0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9719DD0-1FB3-508B-9B00-DCB1563F0ACA}"/>
              </a:ext>
            </a:extLst>
          </p:cNvPr>
          <p:cNvSpPr txBox="1"/>
          <p:nvPr/>
        </p:nvSpPr>
        <p:spPr>
          <a:xfrm>
            <a:off x="707631" y="295679"/>
            <a:ext cx="908145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cs typeface="Arial" panose="020B0604020202020204" pitchFamily="34" charset="0"/>
              </a:rPr>
              <a:t>PROJEKTS «PIEEJA TIESISKUMAM»</a:t>
            </a:r>
          </a:p>
        </p:txBody>
      </p:sp>
      <p:sp>
        <p:nvSpPr>
          <p:cNvPr id="8" name="TextBox 7">
            <a:extLst>
              <a:ext uri="{FF2B5EF4-FFF2-40B4-BE49-F238E27FC236}">
                <a16:creationId xmlns:a16="http://schemas.microsoft.com/office/drawing/2014/main" id="{3B97D971-04FC-19CE-87A0-5BF89320FD09}"/>
              </a:ext>
            </a:extLst>
          </p:cNvPr>
          <p:cNvSpPr txBox="1"/>
          <p:nvPr/>
        </p:nvSpPr>
        <p:spPr>
          <a:xfrm>
            <a:off x="514583" y="877415"/>
            <a:ext cx="9467550" cy="707886"/>
          </a:xfrm>
          <a:prstGeom prst="rect">
            <a:avLst/>
          </a:prstGeom>
          <a:noFill/>
        </p:spPr>
        <p:txBody>
          <a:bodyPr wrap="square" rtlCol="0">
            <a:spAutoFit/>
          </a:bodyPr>
          <a:lstStyle/>
          <a:p>
            <a:pPr algn="ctr"/>
            <a:r>
              <a:rPr lang="lv-LV" sz="2000" dirty="0">
                <a:solidFill>
                  <a:srgbClr val="9B0456"/>
                </a:solidFill>
                <a:latin typeface="Arial" panose="020B0604020202020204" pitchFamily="34" charset="0"/>
                <a:cs typeface="Arial" panose="020B0604020202020204" pitchFamily="34" charset="0"/>
              </a:rPr>
              <a:t>(Paaugstinātas zināšanas un prasmes juridiskās palīdzības sniedzējiem un sadarbības partneriem)</a:t>
            </a:r>
          </a:p>
        </p:txBody>
      </p:sp>
      <p:pic>
        <p:nvPicPr>
          <p:cNvPr id="3" name="Attēls 2">
            <a:extLst>
              <a:ext uri="{FF2B5EF4-FFF2-40B4-BE49-F238E27FC236}">
                <a16:creationId xmlns:a16="http://schemas.microsoft.com/office/drawing/2014/main" id="{83984D51-7774-4719-70D4-6938970A2E4B}"/>
              </a:ext>
            </a:extLst>
          </p:cNvPr>
          <p:cNvPicPr>
            <a:picLocks noChangeAspect="1"/>
          </p:cNvPicPr>
          <p:nvPr/>
        </p:nvPicPr>
        <p:blipFill>
          <a:blip r:embed="rId2"/>
          <a:stretch>
            <a:fillRect/>
          </a:stretch>
        </p:blipFill>
        <p:spPr>
          <a:xfrm>
            <a:off x="7474226" y="1362520"/>
            <a:ext cx="2090682" cy="2051496"/>
          </a:xfrm>
          <a:prstGeom prst="rect">
            <a:avLst/>
          </a:prstGeom>
        </p:spPr>
      </p:pic>
      <p:pic>
        <p:nvPicPr>
          <p:cNvPr id="5" name="Attēls 4" descr="Attēls, kurā ir apģērbs, iekštelpu, persona, siena&#10;&#10;Mākslīgā intelekta ģenerēts saturs var būt nepareizs.">
            <a:extLst>
              <a:ext uri="{FF2B5EF4-FFF2-40B4-BE49-F238E27FC236}">
                <a16:creationId xmlns:a16="http://schemas.microsoft.com/office/drawing/2014/main" id="{75DD48D3-949F-C5B0-9157-95F46C9DEF08}"/>
              </a:ext>
            </a:extLst>
          </p:cNvPr>
          <p:cNvPicPr>
            <a:picLocks noChangeAspect="1"/>
          </p:cNvPicPr>
          <p:nvPr/>
        </p:nvPicPr>
        <p:blipFill>
          <a:blip r:embed="rId3"/>
          <a:stretch>
            <a:fillRect/>
          </a:stretch>
        </p:blipFill>
        <p:spPr>
          <a:xfrm>
            <a:off x="7629557" y="3414015"/>
            <a:ext cx="2369465" cy="2224000"/>
          </a:xfrm>
          <a:prstGeom prst="rect">
            <a:avLst/>
          </a:prstGeom>
        </p:spPr>
      </p:pic>
      <p:pic>
        <p:nvPicPr>
          <p:cNvPr id="13" name="Attēls 12" descr="Attēls, kurā ir apģērbs, cilvēka seja, persona, vīrietis&#10;&#10;Mākslīgā intelekta ģenerēts saturs var būt nepareizs.">
            <a:extLst>
              <a:ext uri="{FF2B5EF4-FFF2-40B4-BE49-F238E27FC236}">
                <a16:creationId xmlns:a16="http://schemas.microsoft.com/office/drawing/2014/main" id="{454AE7B2-99E7-1728-CE50-5EEF9D14F2CE}"/>
              </a:ext>
            </a:extLst>
          </p:cNvPr>
          <p:cNvPicPr>
            <a:picLocks noChangeAspect="1"/>
          </p:cNvPicPr>
          <p:nvPr/>
        </p:nvPicPr>
        <p:blipFill>
          <a:blip r:embed="rId4"/>
          <a:stretch>
            <a:fillRect/>
          </a:stretch>
        </p:blipFill>
        <p:spPr>
          <a:xfrm>
            <a:off x="9564908" y="1352496"/>
            <a:ext cx="1630411" cy="2061519"/>
          </a:xfrm>
          <a:prstGeom prst="rect">
            <a:avLst/>
          </a:prstGeom>
        </p:spPr>
      </p:pic>
      <p:pic>
        <p:nvPicPr>
          <p:cNvPr id="15" name="Attēls 14" descr="Attēls, kurā ir apģērbs, persona, mēbeles, apavi&#10;&#10;Mākslīgā intelekta ģenerēts saturs var būt nepareizs.">
            <a:extLst>
              <a:ext uri="{FF2B5EF4-FFF2-40B4-BE49-F238E27FC236}">
                <a16:creationId xmlns:a16="http://schemas.microsoft.com/office/drawing/2014/main" id="{25E433BB-6A54-CD20-3EB0-AABFEF4FD7D2}"/>
              </a:ext>
            </a:extLst>
          </p:cNvPr>
          <p:cNvPicPr>
            <a:picLocks noChangeAspect="1"/>
          </p:cNvPicPr>
          <p:nvPr/>
        </p:nvPicPr>
        <p:blipFill>
          <a:blip r:embed="rId5"/>
          <a:stretch>
            <a:fillRect/>
          </a:stretch>
        </p:blipFill>
        <p:spPr>
          <a:xfrm>
            <a:off x="9999022" y="3406522"/>
            <a:ext cx="1736457" cy="2238985"/>
          </a:xfrm>
          <a:prstGeom prst="rect">
            <a:avLst/>
          </a:prstGeom>
        </p:spPr>
      </p:pic>
      <p:graphicFrame>
        <p:nvGraphicFramePr>
          <p:cNvPr id="16" name="Tabula 15">
            <a:extLst>
              <a:ext uri="{FF2B5EF4-FFF2-40B4-BE49-F238E27FC236}">
                <a16:creationId xmlns:a16="http://schemas.microsoft.com/office/drawing/2014/main" id="{7F3451E6-94BD-3FBC-9FE1-E2D799C60B7A}"/>
              </a:ext>
            </a:extLst>
          </p:cNvPr>
          <p:cNvGraphicFramePr>
            <a:graphicFrameLocks noGrp="1"/>
          </p:cNvGraphicFramePr>
          <p:nvPr/>
        </p:nvGraphicFramePr>
        <p:xfrm>
          <a:off x="514583" y="1793515"/>
          <a:ext cx="6574814" cy="3979132"/>
        </p:xfrm>
        <a:graphic>
          <a:graphicData uri="http://schemas.openxmlformats.org/drawingml/2006/table">
            <a:tbl>
              <a:tblPr>
                <a:tableStyleId>{5C22544A-7EE6-4342-B048-85BDC9FD1C3A}</a:tableStyleId>
              </a:tblPr>
              <a:tblGrid>
                <a:gridCol w="4472058">
                  <a:extLst>
                    <a:ext uri="{9D8B030D-6E8A-4147-A177-3AD203B41FA5}">
                      <a16:colId xmlns:a16="http://schemas.microsoft.com/office/drawing/2014/main" val="822961233"/>
                    </a:ext>
                  </a:extLst>
                </a:gridCol>
                <a:gridCol w="1095802">
                  <a:extLst>
                    <a:ext uri="{9D8B030D-6E8A-4147-A177-3AD203B41FA5}">
                      <a16:colId xmlns:a16="http://schemas.microsoft.com/office/drawing/2014/main" val="2385990657"/>
                    </a:ext>
                  </a:extLst>
                </a:gridCol>
                <a:gridCol w="1006954">
                  <a:extLst>
                    <a:ext uri="{9D8B030D-6E8A-4147-A177-3AD203B41FA5}">
                      <a16:colId xmlns:a16="http://schemas.microsoft.com/office/drawing/2014/main" val="2909446033"/>
                    </a:ext>
                  </a:extLst>
                </a:gridCol>
              </a:tblGrid>
              <a:tr h="1078787">
                <a:tc>
                  <a:txBody>
                    <a:bodyPr/>
                    <a:lstStyle/>
                    <a:p>
                      <a:pPr algn="ctr" fontAlgn="ctr">
                        <a:buNone/>
                      </a:pPr>
                      <a:r>
                        <a:rPr lang="lv-LV" sz="1200" b="1" u="none" strike="noStrike" dirty="0">
                          <a:solidFill>
                            <a:schemeClr val="bg1"/>
                          </a:solidFill>
                          <a:effectLst/>
                          <a:latin typeface="Arial" panose="020B0604020202020204" pitchFamily="34" charset="0"/>
                          <a:cs typeface="Arial" panose="020B0604020202020204" pitchFamily="34" charset="0"/>
                        </a:rPr>
                        <a:t>Izstrādātas mācību programmas </a:t>
                      </a:r>
                      <a:endParaRPr lang="lv-LV"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solidFill>
                      <a:srgbClr val="860957"/>
                    </a:solidFill>
                  </a:tcPr>
                </a:tc>
                <a:tc>
                  <a:txBody>
                    <a:bodyPr/>
                    <a:lstStyle/>
                    <a:p>
                      <a:pPr algn="ctr" fontAlgn="ctr">
                        <a:buNone/>
                      </a:pPr>
                      <a:r>
                        <a:rPr lang="lv-LV" sz="1200" b="1" u="none" strike="noStrike" dirty="0">
                          <a:solidFill>
                            <a:schemeClr val="bg1"/>
                          </a:solidFill>
                          <a:effectLst/>
                          <a:latin typeface="Arial" panose="020B0604020202020204" pitchFamily="34" charset="0"/>
                          <a:cs typeface="Arial" panose="020B0604020202020204" pitchFamily="34" charset="0"/>
                        </a:rPr>
                        <a:t>2024/2025 apmācītie dalībnieki</a:t>
                      </a:r>
                      <a:endParaRPr lang="lv-LV"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solidFill>
                      <a:srgbClr val="860957"/>
                    </a:solidFill>
                  </a:tcPr>
                </a:tc>
                <a:tc>
                  <a:txBody>
                    <a:bodyPr/>
                    <a:lstStyle/>
                    <a:p>
                      <a:pPr algn="ctr" fontAlgn="ctr">
                        <a:buNone/>
                      </a:pPr>
                      <a:r>
                        <a:rPr lang="lv-LV" sz="1200" b="1" u="none" strike="noStrike" dirty="0">
                          <a:solidFill>
                            <a:schemeClr val="bg1"/>
                          </a:solidFill>
                          <a:effectLst/>
                          <a:latin typeface="Arial" panose="020B0604020202020204" pitchFamily="34" charset="0"/>
                          <a:cs typeface="Arial" panose="020B0604020202020204" pitchFamily="34" charset="0"/>
                        </a:rPr>
                        <a:t>2026.gadā plānotās mācībās</a:t>
                      </a:r>
                      <a:endParaRPr lang="lv-LV" sz="12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solidFill>
                      <a:srgbClr val="860957"/>
                    </a:solidFill>
                  </a:tcPr>
                </a:tc>
                <a:extLst>
                  <a:ext uri="{0D108BD9-81ED-4DB2-BD59-A6C34878D82A}">
                    <a16:rowId xmlns:a16="http://schemas.microsoft.com/office/drawing/2014/main" val="964097887"/>
                  </a:ext>
                </a:extLst>
              </a:tr>
              <a:tr h="459811">
                <a:tc>
                  <a:txBody>
                    <a:bodyPr/>
                    <a:lstStyle/>
                    <a:p>
                      <a:pPr algn="ctr" fontAlgn="ctr">
                        <a:buNone/>
                      </a:pPr>
                      <a:r>
                        <a:rPr lang="lv-LV" sz="1100" b="1" u="none" strike="noStrike" baseline="0" dirty="0">
                          <a:solidFill>
                            <a:schemeClr val="tx1"/>
                          </a:solidFill>
                          <a:effectLst/>
                          <a:latin typeface="Arial" panose="020B0604020202020204" pitchFamily="34" charset="0"/>
                          <a:cs typeface="Arial" panose="020B0604020202020204" pitchFamily="34" charset="0"/>
                        </a:rPr>
                        <a:t>Komunikācija ar </a:t>
                      </a:r>
                      <a:r>
                        <a:rPr lang="lv-LV" sz="1100" b="1" u="none" strike="noStrike" baseline="0" dirty="0" err="1">
                          <a:solidFill>
                            <a:schemeClr val="tx1"/>
                          </a:solidFill>
                          <a:effectLst/>
                          <a:latin typeface="Arial" panose="020B0604020202020204" pitchFamily="34" charset="0"/>
                          <a:cs typeface="Arial" panose="020B0604020202020204" pitchFamily="34" charset="0"/>
                        </a:rPr>
                        <a:t>mazaizsargātajām</a:t>
                      </a:r>
                      <a:r>
                        <a:rPr lang="lv-LV" sz="1100" b="1" u="none" strike="noStrike" baseline="0" dirty="0">
                          <a:solidFill>
                            <a:schemeClr val="tx1"/>
                          </a:solidFill>
                          <a:effectLst/>
                          <a:latin typeface="Arial" panose="020B0604020202020204" pitchFamily="34" charset="0"/>
                          <a:cs typeface="Arial" panose="020B0604020202020204" pitchFamily="34" charset="0"/>
                        </a:rPr>
                        <a:t> personu grupām, risinot to juridiska rakstura jautājumus</a:t>
                      </a:r>
                      <a:endParaRPr lang="lv-LV" sz="1100" b="1" i="0" u="none" strike="noStrike" baseline="0"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rgbClr val="9B0456">
                        <a:alpha val="47000"/>
                      </a:srgbClr>
                    </a:solidFill>
                  </a:tcPr>
                </a:tc>
                <a:tc rowSpan="5">
                  <a:txBody>
                    <a:bodyPr/>
                    <a:lstStyle/>
                    <a:p>
                      <a:pPr algn="ctr" fontAlgn="ctr">
                        <a:buNone/>
                      </a:pPr>
                      <a:r>
                        <a:rPr lang="lv-LV" sz="1100" b="1" u="none" strike="noStrike" dirty="0">
                          <a:effectLst/>
                          <a:latin typeface="Arial" panose="020B0604020202020204" pitchFamily="34" charset="0"/>
                          <a:cs typeface="Arial" panose="020B0604020202020204" pitchFamily="34" charset="0"/>
                        </a:rPr>
                        <a:t>563             (unikālie 422)</a:t>
                      </a:r>
                      <a:endParaRPr lang="lv-LV" sz="11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BB227E"/>
                    </a:solidFill>
                  </a:tcPr>
                </a:tc>
                <a:tc>
                  <a:txBody>
                    <a:bodyPr/>
                    <a:lstStyle/>
                    <a:p>
                      <a:pPr algn="ctr" fontAlgn="ctr">
                        <a:buNone/>
                      </a:pPr>
                      <a:r>
                        <a:rPr lang="lv-LV" sz="1100" b="1" u="none" strike="noStrike" dirty="0">
                          <a:effectLst/>
                          <a:latin typeface="Arial" panose="020B0604020202020204" pitchFamily="34" charset="0"/>
                          <a:cs typeface="Arial" panose="020B0604020202020204" pitchFamily="34" charset="0"/>
                        </a:rPr>
                        <a:t> </a:t>
                      </a:r>
                      <a:endParaRPr lang="lv-LV" sz="11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BB227E"/>
                    </a:solidFill>
                  </a:tcPr>
                </a:tc>
                <a:extLst>
                  <a:ext uri="{0D108BD9-81ED-4DB2-BD59-A6C34878D82A}">
                    <a16:rowId xmlns:a16="http://schemas.microsoft.com/office/drawing/2014/main" val="2023530664"/>
                  </a:ext>
                </a:extLst>
              </a:tr>
              <a:tr h="512866">
                <a:tc>
                  <a:txBody>
                    <a:bodyPr/>
                    <a:lstStyle/>
                    <a:p>
                      <a:pPr algn="ctr" fontAlgn="ctr">
                        <a:buNone/>
                      </a:pPr>
                      <a:r>
                        <a:rPr lang="lv-LV" sz="1100" b="1" u="none" strike="noStrike" baseline="0" dirty="0" err="1">
                          <a:solidFill>
                            <a:schemeClr val="tx1"/>
                          </a:solidFill>
                          <a:effectLst/>
                          <a:latin typeface="Arial" panose="020B0604020202020204" pitchFamily="34" charset="0"/>
                          <a:cs typeface="Arial" panose="020B0604020202020204" pitchFamily="34" charset="0"/>
                        </a:rPr>
                        <a:t>Mediācija</a:t>
                      </a:r>
                      <a:r>
                        <a:rPr lang="lv-LV" sz="1100" b="1" u="none" strike="noStrike" baseline="0" dirty="0">
                          <a:solidFill>
                            <a:schemeClr val="tx1"/>
                          </a:solidFill>
                          <a:effectLst/>
                          <a:latin typeface="Arial" panose="020B0604020202020204" pitchFamily="34" charset="0"/>
                          <a:cs typeface="Arial" panose="020B0604020202020204" pitchFamily="34" charset="0"/>
                        </a:rPr>
                        <a:t> juridiskā atbalsta pakalpojumu nodrošināšanā iesaistītajām personām</a:t>
                      </a:r>
                      <a:endParaRPr lang="lv-LV" sz="1100" b="1" i="0" u="none" strike="noStrike" baseline="0"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rgbClr val="9B0456">
                        <a:alpha val="47000"/>
                      </a:srgbClr>
                    </a:solidFill>
                  </a:tcPr>
                </a:tc>
                <a:tc vMerge="1">
                  <a:txBody>
                    <a:bodyPr/>
                    <a:lstStyle/>
                    <a:p>
                      <a:endParaRPr lang="lv-LV"/>
                    </a:p>
                  </a:txBody>
                  <a:tcPr/>
                </a:tc>
                <a:tc>
                  <a:txBody>
                    <a:bodyPr/>
                    <a:lstStyle/>
                    <a:p>
                      <a:pPr algn="ctr" fontAlgn="ctr">
                        <a:buNone/>
                      </a:pPr>
                      <a:r>
                        <a:rPr lang="lv-LV" sz="1100" b="1" u="none" strike="noStrike" dirty="0">
                          <a:effectLst/>
                          <a:latin typeface="Arial" panose="020B0604020202020204" pitchFamily="34" charset="0"/>
                          <a:cs typeface="Arial" panose="020B0604020202020204" pitchFamily="34" charset="0"/>
                        </a:rPr>
                        <a:t>19.02.                  Rīga</a:t>
                      </a:r>
                      <a:endParaRPr lang="lv-LV" sz="11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BB227E"/>
                    </a:solidFill>
                  </a:tcPr>
                </a:tc>
                <a:extLst>
                  <a:ext uri="{0D108BD9-81ED-4DB2-BD59-A6C34878D82A}">
                    <a16:rowId xmlns:a16="http://schemas.microsoft.com/office/drawing/2014/main" val="3716761789"/>
                  </a:ext>
                </a:extLst>
              </a:tr>
              <a:tr h="459811">
                <a:tc>
                  <a:txBody>
                    <a:bodyPr/>
                    <a:lstStyle/>
                    <a:p>
                      <a:pPr algn="ctr" fontAlgn="ctr">
                        <a:buNone/>
                      </a:pPr>
                      <a:r>
                        <a:rPr lang="lv-LV" sz="1100" b="1" u="none" strike="noStrike" baseline="0" dirty="0">
                          <a:solidFill>
                            <a:schemeClr val="tx1"/>
                          </a:solidFill>
                          <a:effectLst/>
                          <a:latin typeface="Arial" panose="020B0604020202020204" pitchFamily="34" charset="0"/>
                          <a:cs typeface="Arial" panose="020B0604020202020204" pitchFamily="34" charset="0"/>
                        </a:rPr>
                        <a:t>Kriminālprocesa aktualitātes, kriminālprocesuālie līdzekļi efektīvas valsts nodrošinātās juridiskās palīdzības sniegšanā</a:t>
                      </a:r>
                      <a:endParaRPr lang="lv-LV" sz="1100" b="1" i="0" u="none" strike="noStrike" baseline="0"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rgbClr val="9B0456">
                        <a:alpha val="47000"/>
                      </a:srgbClr>
                    </a:solidFill>
                  </a:tcPr>
                </a:tc>
                <a:tc vMerge="1">
                  <a:txBody>
                    <a:bodyPr/>
                    <a:lstStyle/>
                    <a:p>
                      <a:endParaRPr lang="lv-LV"/>
                    </a:p>
                  </a:txBody>
                  <a:tcPr/>
                </a:tc>
                <a:tc>
                  <a:txBody>
                    <a:bodyPr/>
                    <a:lstStyle/>
                    <a:p>
                      <a:pPr algn="ctr" fontAlgn="ctr">
                        <a:buNone/>
                      </a:pPr>
                      <a:r>
                        <a:rPr lang="lv-LV" sz="1100" b="1" u="none" strike="noStrike" dirty="0">
                          <a:effectLst/>
                          <a:latin typeface="Arial" panose="020B0604020202020204" pitchFamily="34" charset="0"/>
                          <a:cs typeface="Arial" panose="020B0604020202020204" pitchFamily="34" charset="0"/>
                        </a:rPr>
                        <a:t> </a:t>
                      </a:r>
                      <a:endParaRPr lang="lv-LV" sz="11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BB227E"/>
                    </a:solidFill>
                  </a:tcPr>
                </a:tc>
                <a:extLst>
                  <a:ext uri="{0D108BD9-81ED-4DB2-BD59-A6C34878D82A}">
                    <a16:rowId xmlns:a16="http://schemas.microsoft.com/office/drawing/2014/main" val="2747864125"/>
                  </a:ext>
                </a:extLst>
              </a:tr>
              <a:tr h="689716">
                <a:tc>
                  <a:txBody>
                    <a:bodyPr/>
                    <a:lstStyle/>
                    <a:p>
                      <a:pPr algn="ctr" fontAlgn="ctr">
                        <a:buNone/>
                      </a:pPr>
                      <a:r>
                        <a:rPr lang="lv-LV" sz="1100" b="1" u="none" strike="noStrike" baseline="0" dirty="0">
                          <a:solidFill>
                            <a:schemeClr val="tx1"/>
                          </a:solidFill>
                          <a:effectLst/>
                          <a:latin typeface="Arial" panose="020B0604020202020204" pitchFamily="34" charset="0"/>
                          <a:cs typeface="Arial" panose="020B0604020202020204" pitchFamily="34" charset="0"/>
                        </a:rPr>
                        <a:t>Valsts nodrošinātā juridiskā palīdzība civillietās, administratīvajās lietās un Satversmes tiesas procesā. </a:t>
                      </a:r>
                      <a:r>
                        <a:rPr lang="lv-LV" sz="1100" b="1" u="none" strike="noStrike" baseline="0" dirty="0" err="1">
                          <a:solidFill>
                            <a:schemeClr val="tx1"/>
                          </a:solidFill>
                          <a:effectLst/>
                          <a:latin typeface="Arial" panose="020B0604020202020204" pitchFamily="34" charset="0"/>
                          <a:cs typeface="Arial" panose="020B0604020202020204" pitchFamily="34" charset="0"/>
                        </a:rPr>
                        <a:t>Mediācijas</a:t>
                      </a:r>
                      <a:r>
                        <a:rPr lang="lv-LV" sz="1100" b="1" u="none" strike="noStrike" baseline="0" dirty="0">
                          <a:solidFill>
                            <a:schemeClr val="tx1"/>
                          </a:solidFill>
                          <a:effectLst/>
                          <a:latin typeface="Arial" panose="020B0604020202020204" pitchFamily="34" charset="0"/>
                          <a:cs typeface="Arial" panose="020B0604020202020204" pitchFamily="34" charset="0"/>
                        </a:rPr>
                        <a:t> iespējas. Efektīvas sadarbības izaicinājumi</a:t>
                      </a:r>
                      <a:endParaRPr lang="lv-LV" sz="1100" b="1" i="0" u="none" strike="noStrike" baseline="0"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rgbClr val="9B0456">
                        <a:alpha val="47000"/>
                      </a:srgbClr>
                    </a:solidFill>
                  </a:tcPr>
                </a:tc>
                <a:tc vMerge="1">
                  <a:txBody>
                    <a:bodyPr/>
                    <a:lstStyle/>
                    <a:p>
                      <a:endParaRPr lang="lv-LV"/>
                    </a:p>
                  </a:txBody>
                  <a:tcPr/>
                </a:tc>
                <a:tc>
                  <a:txBody>
                    <a:bodyPr/>
                    <a:lstStyle/>
                    <a:p>
                      <a:pPr algn="ctr" fontAlgn="ctr">
                        <a:buNone/>
                      </a:pPr>
                      <a:r>
                        <a:rPr lang="lv-LV" sz="1100" b="1" u="none" strike="noStrike" dirty="0">
                          <a:effectLst/>
                          <a:latin typeface="Arial" panose="020B0604020202020204" pitchFamily="34" charset="0"/>
                          <a:cs typeface="Arial" panose="020B0604020202020204" pitchFamily="34" charset="0"/>
                        </a:rPr>
                        <a:t>13.03.                   Rīga</a:t>
                      </a:r>
                      <a:endParaRPr lang="lv-LV" sz="11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BB227E"/>
                    </a:solidFill>
                  </a:tcPr>
                </a:tc>
                <a:extLst>
                  <a:ext uri="{0D108BD9-81ED-4DB2-BD59-A6C34878D82A}">
                    <a16:rowId xmlns:a16="http://schemas.microsoft.com/office/drawing/2014/main" val="301016057"/>
                  </a:ext>
                </a:extLst>
              </a:tr>
              <a:tr h="778141">
                <a:tc>
                  <a:txBody>
                    <a:bodyPr/>
                    <a:lstStyle/>
                    <a:p>
                      <a:pPr algn="ctr" fontAlgn="ctr">
                        <a:buNone/>
                      </a:pPr>
                      <a:r>
                        <a:rPr lang="lv-LV" sz="1100" b="1" u="none" strike="noStrike" baseline="0" dirty="0">
                          <a:solidFill>
                            <a:schemeClr val="tx1"/>
                          </a:solidFill>
                          <a:effectLst/>
                          <a:latin typeface="Arial" panose="020B0604020202020204" pitchFamily="34" charset="0"/>
                          <a:cs typeface="Arial" panose="020B0604020202020204" pitchFamily="34" charset="0"/>
                        </a:rPr>
                        <a:t>Valsts nodrošinātā juridiskā palīdzība (aizstāvība un pārstāvība)  kriminālprocesā un valsts kompensācija cietušajiem. Efektīvas sadarbības izaicinājumi</a:t>
                      </a:r>
                      <a:endParaRPr lang="lv-LV" sz="1100" b="1" i="0" u="none" strike="noStrike" baseline="0"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rgbClr val="9B0456">
                        <a:alpha val="47000"/>
                      </a:srgbClr>
                    </a:solidFill>
                  </a:tcPr>
                </a:tc>
                <a:tc vMerge="1">
                  <a:txBody>
                    <a:bodyPr/>
                    <a:lstStyle/>
                    <a:p>
                      <a:endParaRPr lang="lv-LV"/>
                    </a:p>
                  </a:txBody>
                  <a:tcPr/>
                </a:tc>
                <a:tc>
                  <a:txBody>
                    <a:bodyPr/>
                    <a:lstStyle/>
                    <a:p>
                      <a:pPr algn="ctr" fontAlgn="ctr">
                        <a:buNone/>
                      </a:pPr>
                      <a:r>
                        <a:rPr lang="lv-LV" sz="1100" b="1" u="none" strike="noStrike" dirty="0">
                          <a:effectLst/>
                          <a:latin typeface="Arial" panose="020B0604020202020204" pitchFamily="34" charset="0"/>
                          <a:cs typeface="Arial" panose="020B0604020202020204" pitchFamily="34" charset="0"/>
                        </a:rPr>
                        <a:t>15.05.; 12.06.; 25.09. Rīga</a:t>
                      </a:r>
                      <a:endParaRPr lang="lv-LV" sz="11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BB227E"/>
                    </a:solidFill>
                  </a:tcPr>
                </a:tc>
                <a:extLst>
                  <a:ext uri="{0D108BD9-81ED-4DB2-BD59-A6C34878D82A}">
                    <a16:rowId xmlns:a16="http://schemas.microsoft.com/office/drawing/2014/main" val="2481121843"/>
                  </a:ext>
                </a:extLst>
              </a:tr>
            </a:tbl>
          </a:graphicData>
        </a:graphic>
      </p:graphicFrame>
    </p:spTree>
    <p:extLst>
      <p:ext uri="{BB962C8B-B14F-4D97-AF65-F5344CB8AC3E}">
        <p14:creationId xmlns:p14="http://schemas.microsoft.com/office/powerpoint/2010/main" val="122357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9054A-45D7-EC4D-8687-69105596459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0DCAB6D-A17E-7A6A-6045-81652E810B89}"/>
              </a:ext>
            </a:extLst>
          </p:cNvPr>
          <p:cNvSpPr txBox="1"/>
          <p:nvPr/>
        </p:nvSpPr>
        <p:spPr>
          <a:xfrm>
            <a:off x="707632" y="354195"/>
            <a:ext cx="908145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cs typeface="Arial" panose="020B0604020202020204" pitchFamily="34" charset="0"/>
              </a:rPr>
              <a:t>PROJEKTS «PIEEJA TIESISKUMAM»</a:t>
            </a:r>
          </a:p>
        </p:txBody>
      </p:sp>
      <p:sp>
        <p:nvSpPr>
          <p:cNvPr id="8" name="TextBox 7">
            <a:extLst>
              <a:ext uri="{FF2B5EF4-FFF2-40B4-BE49-F238E27FC236}">
                <a16:creationId xmlns:a16="http://schemas.microsoft.com/office/drawing/2014/main" id="{0416FBEF-7F66-F4E8-E530-369D4C3F90C4}"/>
              </a:ext>
            </a:extLst>
          </p:cNvPr>
          <p:cNvSpPr txBox="1"/>
          <p:nvPr/>
        </p:nvSpPr>
        <p:spPr>
          <a:xfrm>
            <a:off x="514583" y="950919"/>
            <a:ext cx="9467550" cy="400110"/>
          </a:xfrm>
          <a:prstGeom prst="rect">
            <a:avLst/>
          </a:prstGeom>
          <a:noFill/>
        </p:spPr>
        <p:txBody>
          <a:bodyPr wrap="square" rtlCol="0">
            <a:spAutoFit/>
          </a:bodyPr>
          <a:lstStyle/>
          <a:p>
            <a:pPr algn="ctr"/>
            <a:r>
              <a:rPr lang="lv-LV" sz="2000" dirty="0">
                <a:solidFill>
                  <a:srgbClr val="990066"/>
                </a:solidFill>
                <a:latin typeface="Arial" panose="020B0604020202020204" pitchFamily="34" charset="0"/>
                <a:cs typeface="Arial" panose="020B0604020202020204" pitchFamily="34" charset="0"/>
              </a:rPr>
              <a:t>(Ārvalstu pieredze / labās prakses piemēri)</a:t>
            </a:r>
          </a:p>
        </p:txBody>
      </p:sp>
      <p:pic>
        <p:nvPicPr>
          <p:cNvPr id="3" name="Attēls 2">
            <a:extLst>
              <a:ext uri="{FF2B5EF4-FFF2-40B4-BE49-F238E27FC236}">
                <a16:creationId xmlns:a16="http://schemas.microsoft.com/office/drawing/2014/main" id="{19173811-0442-EF1C-E904-8D44BEE85745}"/>
              </a:ext>
            </a:extLst>
          </p:cNvPr>
          <p:cNvPicPr>
            <a:picLocks noChangeAspect="1"/>
          </p:cNvPicPr>
          <p:nvPr/>
        </p:nvPicPr>
        <p:blipFill>
          <a:blip r:embed="rId2"/>
          <a:stretch>
            <a:fillRect/>
          </a:stretch>
        </p:blipFill>
        <p:spPr>
          <a:xfrm>
            <a:off x="4741912" y="4278609"/>
            <a:ext cx="2708175" cy="1847065"/>
          </a:xfrm>
          <a:prstGeom prst="rect">
            <a:avLst/>
          </a:prstGeom>
        </p:spPr>
      </p:pic>
      <p:pic>
        <p:nvPicPr>
          <p:cNvPr id="11" name="Attēls 10" descr="Attēls, kurā ir apģērbs, persona, cilvēka seja, iekštelpu&#10;&#10;Mākslīgā intelekta ģenerēts saturs var būt nepareizs.">
            <a:extLst>
              <a:ext uri="{FF2B5EF4-FFF2-40B4-BE49-F238E27FC236}">
                <a16:creationId xmlns:a16="http://schemas.microsoft.com/office/drawing/2014/main" id="{97516E14-EC97-E9B2-0D46-A737D4E36865}"/>
              </a:ext>
            </a:extLst>
          </p:cNvPr>
          <p:cNvPicPr>
            <a:picLocks noChangeAspect="1"/>
          </p:cNvPicPr>
          <p:nvPr/>
        </p:nvPicPr>
        <p:blipFill>
          <a:blip r:embed="rId3"/>
          <a:stretch>
            <a:fillRect/>
          </a:stretch>
        </p:blipFill>
        <p:spPr>
          <a:xfrm>
            <a:off x="8649124" y="1400635"/>
            <a:ext cx="1782901" cy="2700189"/>
          </a:xfrm>
          <a:prstGeom prst="rect">
            <a:avLst/>
          </a:prstGeom>
        </p:spPr>
      </p:pic>
      <p:pic>
        <p:nvPicPr>
          <p:cNvPr id="5" name="Attēls 4" descr="Attēls, kurā ir apģērbs, iekštelpu, persona, vīrietis&#10;&#10;Mākslīgā intelekta ģenerēts saturs var būt nepareizs.">
            <a:extLst>
              <a:ext uri="{FF2B5EF4-FFF2-40B4-BE49-F238E27FC236}">
                <a16:creationId xmlns:a16="http://schemas.microsoft.com/office/drawing/2014/main" id="{F622027E-B71F-21BC-C4AF-D14158EA30FC}"/>
              </a:ext>
            </a:extLst>
          </p:cNvPr>
          <p:cNvPicPr>
            <a:picLocks noChangeAspect="1"/>
          </p:cNvPicPr>
          <p:nvPr/>
        </p:nvPicPr>
        <p:blipFill>
          <a:blip r:embed="rId4"/>
          <a:stretch>
            <a:fillRect/>
          </a:stretch>
        </p:blipFill>
        <p:spPr>
          <a:xfrm>
            <a:off x="7589423" y="4278609"/>
            <a:ext cx="2842602" cy="1861156"/>
          </a:xfrm>
          <a:prstGeom prst="rect">
            <a:avLst/>
          </a:prstGeom>
        </p:spPr>
      </p:pic>
      <p:sp>
        <p:nvSpPr>
          <p:cNvPr id="15" name="TextBox 14">
            <a:extLst>
              <a:ext uri="{FF2B5EF4-FFF2-40B4-BE49-F238E27FC236}">
                <a16:creationId xmlns:a16="http://schemas.microsoft.com/office/drawing/2014/main" id="{698CEF0C-9A8B-7745-87E2-517766CEF460}"/>
              </a:ext>
            </a:extLst>
          </p:cNvPr>
          <p:cNvSpPr txBox="1"/>
          <p:nvPr/>
        </p:nvSpPr>
        <p:spPr>
          <a:xfrm>
            <a:off x="979998" y="1800745"/>
            <a:ext cx="7436415" cy="1323439"/>
          </a:xfrm>
          <a:prstGeom prst="rect">
            <a:avLst/>
          </a:prstGeom>
          <a:noFill/>
        </p:spPr>
        <p:txBody>
          <a:bodyPr wrap="square">
            <a:spAutoFit/>
          </a:bodyPr>
          <a:lstStyle/>
          <a:p>
            <a:pPr algn="just"/>
            <a:r>
              <a:rPr lang="lv-LV" sz="2000" b="1" dirty="0">
                <a:highlight>
                  <a:srgbClr val="FFFFFF"/>
                </a:highlight>
                <a:latin typeface="Arial" panose="020B0604020202020204" pitchFamily="34" charset="0"/>
                <a:cs typeface="Arial" panose="020B0604020202020204" pitchFamily="34" charset="0"/>
              </a:rPr>
              <a:t>Ārvalstu pieredzes apmaiņas mērķis ir </a:t>
            </a:r>
            <a:r>
              <a:rPr lang="lv-LV" sz="2000" dirty="0">
                <a:highlight>
                  <a:srgbClr val="FFFFFF"/>
                </a:highlight>
                <a:latin typeface="Arial" panose="020B0604020202020204" pitchFamily="34" charset="0"/>
                <a:cs typeface="Arial" panose="020B0604020202020204" pitchFamily="34" charset="0"/>
              </a:rPr>
              <a:t>iepazīties ar citu valstu nodrošināto juridisko palīdzības, t.sk. </a:t>
            </a:r>
            <a:r>
              <a:rPr lang="lv-LV" sz="2000" dirty="0" err="1">
                <a:highlight>
                  <a:srgbClr val="FFFFFF"/>
                </a:highlight>
                <a:latin typeface="Arial" panose="020B0604020202020204" pitchFamily="34" charset="0"/>
                <a:cs typeface="Arial" panose="020B0604020202020204" pitchFamily="34" charset="0"/>
              </a:rPr>
              <a:t>mediācijas</a:t>
            </a:r>
            <a:r>
              <a:rPr lang="lv-LV" sz="2000" dirty="0">
                <a:highlight>
                  <a:srgbClr val="FFFFFF"/>
                </a:highlight>
                <a:latin typeface="Arial" panose="020B0604020202020204" pitchFamily="34" charset="0"/>
                <a:cs typeface="Arial" panose="020B0604020202020204" pitchFamily="34" charset="0"/>
              </a:rPr>
              <a:t> sistēmu un valsts kompensāciju cietušajiem sistēmu, kā arī veidot ar ārvalstu  kolēģiem sadarbību pārrobežu jautājumos.</a:t>
            </a:r>
            <a:endParaRPr lang="lv-LV" sz="2000" b="1" u="sng" dirty="0">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67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6A97E-03E5-8D5E-7BEC-CB779CA78CA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30E0CD4-4C6A-D066-128D-DC8583CC3322}"/>
              </a:ext>
            </a:extLst>
          </p:cNvPr>
          <p:cNvSpPr txBox="1"/>
          <p:nvPr/>
        </p:nvSpPr>
        <p:spPr>
          <a:xfrm>
            <a:off x="1090403" y="427138"/>
            <a:ext cx="908145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cs typeface="Arial" panose="020B0604020202020204" pitchFamily="34" charset="0"/>
              </a:rPr>
              <a:t>PROJEKTS «PIEEJA TIESISKUMAM»</a:t>
            </a:r>
          </a:p>
        </p:txBody>
      </p:sp>
      <p:sp>
        <p:nvSpPr>
          <p:cNvPr id="8" name="TextBox 7">
            <a:extLst>
              <a:ext uri="{FF2B5EF4-FFF2-40B4-BE49-F238E27FC236}">
                <a16:creationId xmlns:a16="http://schemas.microsoft.com/office/drawing/2014/main" id="{8465C80F-B37C-0D99-CE2C-E7410F57448A}"/>
              </a:ext>
            </a:extLst>
          </p:cNvPr>
          <p:cNvSpPr txBox="1"/>
          <p:nvPr/>
        </p:nvSpPr>
        <p:spPr>
          <a:xfrm>
            <a:off x="897354" y="1000475"/>
            <a:ext cx="9467550" cy="707886"/>
          </a:xfrm>
          <a:prstGeom prst="rect">
            <a:avLst/>
          </a:prstGeom>
          <a:noFill/>
        </p:spPr>
        <p:txBody>
          <a:bodyPr wrap="square" rtlCol="0">
            <a:spAutoFit/>
          </a:bodyPr>
          <a:lstStyle/>
          <a:p>
            <a:pPr algn="ctr"/>
            <a:r>
              <a:rPr lang="lv-LV" sz="2000" dirty="0">
                <a:solidFill>
                  <a:srgbClr val="9B0456"/>
                </a:solidFill>
                <a:latin typeface="Arial" panose="020B0604020202020204" pitchFamily="34" charset="0"/>
                <a:cs typeface="Arial" panose="020B0604020202020204" pitchFamily="34" charset="0"/>
              </a:rPr>
              <a:t>(</a:t>
            </a:r>
            <a:r>
              <a:rPr lang="lv-LV" sz="2000" dirty="0" err="1">
                <a:solidFill>
                  <a:srgbClr val="9B0456"/>
                </a:solidFill>
                <a:latin typeface="Arial" panose="020B0604020202020204" pitchFamily="34" charset="0"/>
                <a:cs typeface="Arial" panose="020B0604020202020204" pitchFamily="34" charset="0"/>
              </a:rPr>
              <a:t>Izvērtējums</a:t>
            </a:r>
            <a:r>
              <a:rPr lang="lv-LV" sz="2000" dirty="0">
                <a:solidFill>
                  <a:srgbClr val="9B0456"/>
                </a:solidFill>
                <a:latin typeface="Arial" panose="020B0604020202020204" pitchFamily="34" charset="0"/>
                <a:cs typeface="Arial" panose="020B0604020202020204" pitchFamily="34" charset="0"/>
              </a:rPr>
              <a:t> par juridiska rakstura jautājumu veidiem un izstrādāta digitāla rokasgrāmata)</a:t>
            </a:r>
          </a:p>
        </p:txBody>
      </p:sp>
      <p:sp>
        <p:nvSpPr>
          <p:cNvPr id="4" name="TextBox 3">
            <a:extLst>
              <a:ext uri="{FF2B5EF4-FFF2-40B4-BE49-F238E27FC236}">
                <a16:creationId xmlns:a16="http://schemas.microsoft.com/office/drawing/2014/main" id="{971D201C-69EB-5F98-12A1-EFE80B71375D}"/>
              </a:ext>
            </a:extLst>
          </p:cNvPr>
          <p:cNvSpPr txBox="1"/>
          <p:nvPr/>
        </p:nvSpPr>
        <p:spPr>
          <a:xfrm>
            <a:off x="1904919" y="2228671"/>
            <a:ext cx="7729870" cy="1631216"/>
          </a:xfrm>
          <a:prstGeom prst="rect">
            <a:avLst/>
          </a:prstGeom>
          <a:noFill/>
        </p:spPr>
        <p:txBody>
          <a:bodyPr wrap="square">
            <a:spAutoFit/>
          </a:bodyPr>
          <a:lstStyle/>
          <a:p>
            <a:pPr marL="285750" indent="-285750" algn="just">
              <a:buFont typeface="Wingdings" panose="05000000000000000000" pitchFamily="2" charset="2"/>
              <a:buChar char="§"/>
            </a:pPr>
            <a:r>
              <a:rPr lang="lv-LV" sz="2000" kern="0" dirty="0">
                <a:effectLst/>
                <a:latin typeface="Arial" panose="020B0604020202020204" pitchFamily="34" charset="0"/>
                <a:ea typeface="Times New Roman" panose="02020603050405020304" pitchFamily="18" charset="0"/>
                <a:cs typeface="Arial" panose="020B0604020202020204" pitchFamily="34" charset="0"/>
              </a:rPr>
              <a:t>Apzināti visbiežākie juridiska rakstura jautājumi (strīdi), ar kādiem sabiedrība saskaras.</a:t>
            </a:r>
            <a:endParaRPr lang="lv-LV" sz="2000" kern="0" dirty="0">
              <a:latin typeface="Arial" panose="020B0604020202020204" pitchFamily="34" charset="0"/>
              <a:ea typeface="Times New Roman" panose="02020603050405020304" pitchFamily="18" charset="0"/>
              <a:cs typeface="Arial" panose="020B0604020202020204" pitchFamily="34" charset="0"/>
            </a:endParaRPr>
          </a:p>
          <a:p>
            <a:pPr algn="just"/>
            <a:endParaRPr lang="lv-LV"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
            </a:pPr>
            <a:r>
              <a:rPr lang="lv-LV" sz="2000" kern="0" dirty="0">
                <a:latin typeface="Arial" panose="020B0604020202020204" pitchFamily="34" charset="0"/>
                <a:ea typeface="Times New Roman" panose="02020603050405020304" pitchFamily="18" charset="0"/>
                <a:cs typeface="Arial" panose="020B0604020202020204" pitchFamily="34" charset="0"/>
              </a:rPr>
              <a:t>I</a:t>
            </a:r>
            <a:r>
              <a:rPr lang="lv-LV" sz="2000" kern="0" dirty="0">
                <a:effectLst/>
                <a:latin typeface="Arial" panose="020B0604020202020204" pitchFamily="34" charset="0"/>
                <a:ea typeface="Times New Roman" panose="02020603050405020304" pitchFamily="18" charset="0"/>
                <a:cs typeface="Arial" panose="020B0604020202020204" pitchFamily="34" charset="0"/>
              </a:rPr>
              <a:t>zstrādāta digitāla rokasgrāmata (lietotāja atbalsta rīks) </a:t>
            </a:r>
            <a:r>
              <a:rPr lang="lv-LV"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juridiskās palīdzības sniedzējiem un sadarbības partneriem.</a:t>
            </a:r>
          </a:p>
        </p:txBody>
      </p:sp>
      <p:sp>
        <p:nvSpPr>
          <p:cNvPr id="9" name="TextBox 8">
            <a:extLst>
              <a:ext uri="{FF2B5EF4-FFF2-40B4-BE49-F238E27FC236}">
                <a16:creationId xmlns:a16="http://schemas.microsoft.com/office/drawing/2014/main" id="{42293291-FA4E-7279-1987-FCC89B9D163D}"/>
              </a:ext>
            </a:extLst>
          </p:cNvPr>
          <p:cNvSpPr txBox="1"/>
          <p:nvPr/>
        </p:nvSpPr>
        <p:spPr>
          <a:xfrm>
            <a:off x="1904919" y="4037805"/>
            <a:ext cx="8011713" cy="1600438"/>
          </a:xfrm>
          <a:prstGeom prst="rect">
            <a:avLst/>
          </a:prstGeom>
          <a:noFill/>
        </p:spPr>
        <p:txBody>
          <a:bodyPr wrap="square">
            <a:spAutoFit/>
          </a:bodyPr>
          <a:lstStyle/>
          <a:p>
            <a:pPr marL="285750" lvl="0" indent="-285750" algn="just">
              <a:buFont typeface="Wingdings" panose="05000000000000000000" pitchFamily="2" charset="2"/>
              <a:buChar char="§"/>
            </a:pPr>
            <a:r>
              <a:rPr lang="lv-LV" sz="2000" dirty="0">
                <a:latin typeface="Arial" panose="020B0604020202020204" pitchFamily="34" charset="0"/>
                <a:cs typeface="Arial" panose="020B0604020202020204" pitchFamily="34" charset="0"/>
              </a:rPr>
              <a:t>Digitālajā rokasgrāmatā ietverti visbiežāk sastopamie juridiskie jautājumi, to iespējamie situācijas risinājumi, kompetentā iestāde, piemērojamās tiesību normas, iespējamais laika rāmis jautājuma atrisinājumam, izmaksas u.c.</a:t>
            </a:r>
          </a:p>
          <a:p>
            <a:endParaRPr lang="lv-LV" dirty="0"/>
          </a:p>
        </p:txBody>
      </p:sp>
      <p:pic>
        <p:nvPicPr>
          <p:cNvPr id="14" name="Attēls 13" descr="Attēls, kurā ir dizains, fonts, grafika&#10;&#10;Mākslīgā intelekta ģenerēts saturs var būt nepareizs.">
            <a:extLst>
              <a:ext uri="{FF2B5EF4-FFF2-40B4-BE49-F238E27FC236}">
                <a16:creationId xmlns:a16="http://schemas.microsoft.com/office/drawing/2014/main" id="{9239A8A1-D61D-E031-A68A-A9DB7593EE0E}"/>
              </a:ext>
            </a:extLst>
          </p:cNvPr>
          <p:cNvPicPr>
            <a:picLocks noChangeAspect="1"/>
          </p:cNvPicPr>
          <p:nvPr/>
        </p:nvPicPr>
        <p:blipFill>
          <a:blip r:embed="rId2"/>
          <a:stretch>
            <a:fillRect/>
          </a:stretch>
        </p:blipFill>
        <p:spPr>
          <a:xfrm>
            <a:off x="524951" y="2190591"/>
            <a:ext cx="1176259" cy="1463548"/>
          </a:xfrm>
          <a:prstGeom prst="rect">
            <a:avLst/>
          </a:prstGeom>
        </p:spPr>
      </p:pic>
    </p:spTree>
    <p:extLst>
      <p:ext uri="{BB962C8B-B14F-4D97-AF65-F5344CB8AC3E}">
        <p14:creationId xmlns:p14="http://schemas.microsoft.com/office/powerpoint/2010/main" val="1014434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B84BB-639D-53F2-444E-396BA728859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DA7146B-1D3B-678A-525C-7F2A3D8017C3}"/>
              </a:ext>
            </a:extLst>
          </p:cNvPr>
          <p:cNvSpPr txBox="1"/>
          <p:nvPr/>
        </p:nvSpPr>
        <p:spPr>
          <a:xfrm>
            <a:off x="2320413" y="1858297"/>
            <a:ext cx="7727041" cy="369332"/>
          </a:xfrm>
          <a:prstGeom prst="rect">
            <a:avLst/>
          </a:prstGeom>
          <a:noFill/>
        </p:spPr>
        <p:txBody>
          <a:bodyPr wrap="square" rtlCol="0">
            <a:spAutoFit/>
          </a:bodyPr>
          <a:lstStyle/>
          <a:p>
            <a:pPr>
              <a:buClr>
                <a:srgbClr val="BB227E"/>
              </a:buClr>
            </a:pPr>
            <a:r>
              <a:rPr lang="lv-LV" dirty="0">
                <a:solidFill>
                  <a:prstClr val="white"/>
                </a:solidFill>
              </a:rPr>
              <a:t>magi vai vidēja smaguma miesas bojājumi</a:t>
            </a:r>
            <a:endParaRPr lang="lv-LV" dirty="0"/>
          </a:p>
        </p:txBody>
      </p:sp>
      <p:sp>
        <p:nvSpPr>
          <p:cNvPr id="2" name="TextBox 1">
            <a:extLst>
              <a:ext uri="{FF2B5EF4-FFF2-40B4-BE49-F238E27FC236}">
                <a16:creationId xmlns:a16="http://schemas.microsoft.com/office/drawing/2014/main" id="{20FE09A8-FC50-3296-D1CA-6D98A02BB5D2}"/>
              </a:ext>
            </a:extLst>
          </p:cNvPr>
          <p:cNvSpPr txBox="1"/>
          <p:nvPr/>
        </p:nvSpPr>
        <p:spPr>
          <a:xfrm>
            <a:off x="1555273" y="349560"/>
            <a:ext cx="9081453" cy="707886"/>
          </a:xfrm>
          <a:prstGeom prst="rect">
            <a:avLst/>
          </a:prstGeom>
          <a:noFill/>
        </p:spPr>
        <p:txBody>
          <a:bodyPr wrap="square" rtlCol="0">
            <a:spAutoFit/>
          </a:bodyPr>
          <a:lstStyle/>
          <a:p>
            <a:pPr algn="ctr"/>
            <a:r>
              <a:rPr lang="lv-LV" sz="4000" b="1" dirty="0">
                <a:solidFill>
                  <a:srgbClr val="990066"/>
                </a:solidFill>
                <a:latin typeface="Arial Nova Cond" panose="020B0506020202020204" pitchFamily="34" charset="0"/>
                <a:cs typeface="Arial" panose="020B0604020202020204" pitchFamily="34" charset="0"/>
              </a:rPr>
              <a:t>PROJEKTS «PIEEJA TIESISKUMAM»</a:t>
            </a:r>
          </a:p>
        </p:txBody>
      </p:sp>
      <p:sp>
        <p:nvSpPr>
          <p:cNvPr id="4" name="TextBox 3">
            <a:extLst>
              <a:ext uri="{FF2B5EF4-FFF2-40B4-BE49-F238E27FC236}">
                <a16:creationId xmlns:a16="http://schemas.microsoft.com/office/drawing/2014/main" id="{58B761ED-3177-1692-F729-6434D1395B3D}"/>
              </a:ext>
            </a:extLst>
          </p:cNvPr>
          <p:cNvSpPr txBox="1"/>
          <p:nvPr/>
        </p:nvSpPr>
        <p:spPr>
          <a:xfrm>
            <a:off x="1936955" y="934651"/>
            <a:ext cx="7900334" cy="707886"/>
          </a:xfrm>
          <a:prstGeom prst="rect">
            <a:avLst/>
          </a:prstGeom>
          <a:noFill/>
        </p:spPr>
        <p:txBody>
          <a:bodyPr wrap="square">
            <a:spAutoFit/>
          </a:bodyPr>
          <a:lstStyle/>
          <a:p>
            <a:pPr algn="ctr"/>
            <a:r>
              <a:rPr lang="lv-LV" sz="2000" dirty="0">
                <a:solidFill>
                  <a:srgbClr val="9B0456"/>
                </a:solidFill>
                <a:highlight>
                  <a:srgbClr val="FFFFFF"/>
                </a:highlight>
                <a:latin typeface="Arial" panose="020B0604020202020204" pitchFamily="34" charset="0"/>
                <a:cs typeface="Arial" panose="020B0604020202020204" pitchFamily="34" charset="0"/>
              </a:rPr>
              <a:t>(Informatīvās kampaņas par valsts nodrošināto juridisko palīdzību, t.sk. </a:t>
            </a:r>
            <a:r>
              <a:rPr lang="lv-LV" sz="2000" dirty="0" err="1">
                <a:solidFill>
                  <a:srgbClr val="9B0456"/>
                </a:solidFill>
                <a:highlight>
                  <a:srgbClr val="FFFFFF"/>
                </a:highlight>
                <a:latin typeface="Arial" panose="020B0604020202020204" pitchFamily="34" charset="0"/>
                <a:cs typeface="Arial" panose="020B0604020202020204" pitchFamily="34" charset="0"/>
              </a:rPr>
              <a:t>mediāciju</a:t>
            </a:r>
            <a:r>
              <a:rPr lang="lv-LV" sz="2000" dirty="0">
                <a:solidFill>
                  <a:srgbClr val="9B0456"/>
                </a:solidFill>
                <a:highlight>
                  <a:srgbClr val="FFFFFF"/>
                </a:highlight>
                <a:latin typeface="Arial" panose="020B0604020202020204" pitchFamily="34" charset="0"/>
                <a:cs typeface="Arial" panose="020B0604020202020204" pitchFamily="34" charset="0"/>
              </a:rPr>
              <a:t> un valsts kompensāciju cietušajiem)</a:t>
            </a:r>
            <a:endParaRPr lang="lv-LV" sz="2000" dirty="0">
              <a:solidFill>
                <a:srgbClr val="9B0456"/>
              </a:solidFill>
              <a:latin typeface="Arial" panose="020B0604020202020204" pitchFamily="34" charset="0"/>
              <a:cs typeface="Arial" panose="020B0604020202020204" pitchFamily="34" charset="0"/>
            </a:endParaRPr>
          </a:p>
        </p:txBody>
      </p:sp>
      <p:pic>
        <p:nvPicPr>
          <p:cNvPr id="5" name="Attēls 4" descr="Attēls, kurā ir teksts, plakāts, lietussargs, dizains&#10;&#10;Mākslīgā intelekta ģenerēts saturs var būt nepareizs.">
            <a:extLst>
              <a:ext uri="{FF2B5EF4-FFF2-40B4-BE49-F238E27FC236}">
                <a16:creationId xmlns:a16="http://schemas.microsoft.com/office/drawing/2014/main" id="{773E7120-6C6A-FE1B-5A9E-ADE20BBE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0724" y="4161959"/>
            <a:ext cx="2736405" cy="2388823"/>
          </a:xfrm>
          <a:prstGeom prst="rect">
            <a:avLst/>
          </a:prstGeom>
        </p:spPr>
      </p:pic>
      <p:pic>
        <p:nvPicPr>
          <p:cNvPr id="6" name="Attēls 5">
            <a:extLst>
              <a:ext uri="{FF2B5EF4-FFF2-40B4-BE49-F238E27FC236}">
                <a16:creationId xmlns:a16="http://schemas.microsoft.com/office/drawing/2014/main" id="{04EAE355-B3F5-9DA3-5504-EB5A1725F224}"/>
              </a:ext>
            </a:extLst>
          </p:cNvPr>
          <p:cNvPicPr>
            <a:picLocks noChangeAspect="1"/>
          </p:cNvPicPr>
          <p:nvPr/>
        </p:nvPicPr>
        <p:blipFill>
          <a:blip r:embed="rId3"/>
          <a:stretch>
            <a:fillRect/>
          </a:stretch>
        </p:blipFill>
        <p:spPr>
          <a:xfrm>
            <a:off x="8050724" y="2227629"/>
            <a:ext cx="2736405" cy="1762626"/>
          </a:xfrm>
          <a:prstGeom prst="rect">
            <a:avLst/>
          </a:prstGeom>
        </p:spPr>
      </p:pic>
      <p:sp>
        <p:nvSpPr>
          <p:cNvPr id="12" name="TextBox 11">
            <a:extLst>
              <a:ext uri="{FF2B5EF4-FFF2-40B4-BE49-F238E27FC236}">
                <a16:creationId xmlns:a16="http://schemas.microsoft.com/office/drawing/2014/main" id="{F56222BC-F50E-DE9E-9749-BB1584AD527D}"/>
              </a:ext>
            </a:extLst>
          </p:cNvPr>
          <p:cNvSpPr txBox="1"/>
          <p:nvPr/>
        </p:nvSpPr>
        <p:spPr>
          <a:xfrm>
            <a:off x="683089" y="2042963"/>
            <a:ext cx="6707511" cy="1600438"/>
          </a:xfrm>
          <a:prstGeom prst="rect">
            <a:avLst/>
          </a:prstGeom>
          <a:noFill/>
        </p:spPr>
        <p:txBody>
          <a:bodyPr wrap="square">
            <a:spAutoFit/>
          </a:bodyPr>
          <a:lstStyle/>
          <a:p>
            <a:pPr marL="285750" lvl="0" indent="-285750" algn="just">
              <a:buFont typeface="Wingdings" panose="05000000000000000000" pitchFamily="2" charset="2"/>
              <a:buChar char="§"/>
            </a:pPr>
            <a:r>
              <a:rPr lang="lv-LV" sz="2000" dirty="0">
                <a:latin typeface="Arial" panose="020B0604020202020204" pitchFamily="34" charset="0"/>
                <a:cs typeface="Arial" panose="020B0604020202020204" pitchFamily="34" charset="0"/>
              </a:rPr>
              <a:t>3 gadu periodā vienu reizi gadā tiek īstenota kampaņa par </a:t>
            </a:r>
            <a:r>
              <a:rPr lang="lv-LV" sz="2000" dirty="0">
                <a:highlight>
                  <a:srgbClr val="FFFFFF"/>
                </a:highlight>
                <a:latin typeface="Arial" panose="020B0604020202020204" pitchFamily="34" charset="0"/>
                <a:cs typeface="Arial" panose="020B0604020202020204" pitchFamily="34" charset="0"/>
              </a:rPr>
              <a:t>valsts nodrošināto juridisko palīdzību, t.sk. </a:t>
            </a:r>
            <a:r>
              <a:rPr lang="lv-LV" sz="2000" dirty="0" err="1">
                <a:highlight>
                  <a:srgbClr val="FFFFFF"/>
                </a:highlight>
                <a:latin typeface="Arial" panose="020B0604020202020204" pitchFamily="34" charset="0"/>
                <a:cs typeface="Arial" panose="020B0604020202020204" pitchFamily="34" charset="0"/>
              </a:rPr>
              <a:t>mediāciju</a:t>
            </a:r>
            <a:r>
              <a:rPr lang="lv-LV" sz="2000" dirty="0">
                <a:highlight>
                  <a:srgbClr val="FFFFFF"/>
                </a:highlight>
                <a:latin typeface="Arial" panose="020B0604020202020204" pitchFamily="34" charset="0"/>
                <a:cs typeface="Arial" panose="020B0604020202020204" pitchFamily="34" charset="0"/>
              </a:rPr>
              <a:t> un kampaņa par valsts kompensāciju cietušajiem.</a:t>
            </a:r>
          </a:p>
          <a:p>
            <a:pPr lvl="0"/>
            <a:r>
              <a:rPr lang="lv-LV" sz="1800" dirty="0">
                <a:highlight>
                  <a:srgbClr val="FFFFFF"/>
                </a:highlight>
              </a:rPr>
              <a:t> </a:t>
            </a:r>
            <a:endParaRPr lang="lv-LV" sz="1800" dirty="0">
              <a:latin typeface="+mj-lt"/>
            </a:endParaRPr>
          </a:p>
        </p:txBody>
      </p:sp>
      <p:sp>
        <p:nvSpPr>
          <p:cNvPr id="17" name="TextBox 16">
            <a:extLst>
              <a:ext uri="{FF2B5EF4-FFF2-40B4-BE49-F238E27FC236}">
                <a16:creationId xmlns:a16="http://schemas.microsoft.com/office/drawing/2014/main" id="{83623689-72F8-1DAB-2AC6-1174420A8899}"/>
              </a:ext>
            </a:extLst>
          </p:cNvPr>
          <p:cNvSpPr txBox="1"/>
          <p:nvPr/>
        </p:nvSpPr>
        <p:spPr>
          <a:xfrm>
            <a:off x="683089" y="2965953"/>
            <a:ext cx="7071945" cy="2554545"/>
          </a:xfrm>
          <a:prstGeom prst="rect">
            <a:avLst/>
          </a:prstGeom>
          <a:noFill/>
        </p:spPr>
        <p:txBody>
          <a:bodyPr wrap="square">
            <a:spAutoFit/>
          </a:bodyPr>
          <a:lstStyle/>
          <a:p>
            <a:pPr algn="just"/>
            <a:endParaRPr lang="lv-LV"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lv-LV" sz="2000" dirty="0">
                <a:latin typeface="Arial" panose="020B0604020202020204" pitchFamily="34" charset="0"/>
                <a:cs typeface="Arial" panose="020B0604020202020204" pitchFamily="34" charset="0"/>
              </a:rPr>
              <a:t>Kampaņu ietvaros tiek nodrošināta gan publicitāte medijos, gan arī vides reklāmas. </a:t>
            </a:r>
            <a:endParaRPr lang="lv-LV" sz="18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lv-LV" sz="2000" dirty="0">
                <a:latin typeface="Arial" panose="020B0604020202020204" pitchFamily="34" charset="0"/>
                <a:cs typeface="Arial" panose="020B0604020202020204" pitchFamily="34" charset="0"/>
              </a:rPr>
              <a:t>Medijos tiek nodrošināta intervijas radio, TV, radio džingls, publikācijas reģionālajos laikrakstos, ziņu portālos, kā arī sociālajos tīklos.</a:t>
            </a:r>
            <a:endParaRPr lang="lv-LV"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lv-LV" sz="2000" dirty="0">
                <a:latin typeface="Arial" panose="020B0604020202020204" pitchFamily="34" charset="0"/>
                <a:cs typeface="Arial" panose="020B0604020202020204" pitchFamily="34" charset="0"/>
              </a:rPr>
              <a:t>Vides reklāmas izvietotas Latvijas pilsētu autobusu pieturās, pašvaldību ēkās, Valsts policijā, slimnīcās.</a:t>
            </a:r>
          </a:p>
        </p:txBody>
      </p:sp>
    </p:spTree>
    <p:extLst>
      <p:ext uri="{BB962C8B-B14F-4D97-AF65-F5344CB8AC3E}">
        <p14:creationId xmlns:p14="http://schemas.microsoft.com/office/powerpoint/2010/main" val="1330648231"/>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804</TotalTime>
  <Words>2474</Words>
  <Application>Microsoft Office PowerPoint</Application>
  <PresentationFormat>Widescreen</PresentationFormat>
  <Paragraphs>314</Paragraphs>
  <Slides>54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Aptos</vt:lpstr>
      <vt:lpstr>Aptos Display</vt:lpstr>
      <vt:lpstr>Arial</vt:lpstr>
      <vt:lpstr>Arial Black</vt:lpstr>
      <vt:lpstr>Arial Nova Cond</vt:lpstr>
      <vt:lpstr>Times New Roman</vt:lpstr>
      <vt:lpstr>Wingdings</vt:lpstr>
      <vt:lpstr>Office dizains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Andris Šaudinis</dc:creator>
  <cp:lastModifiedBy>Mediju tilts</cp:lastModifiedBy>
  <cp:revision>36</cp:revision>
  <dcterms:created xsi:type="dcterms:W3CDTF">2026-01-08T09:48:46Z</dcterms:created>
  <dcterms:modified xsi:type="dcterms:W3CDTF">2026-01-23T14:52:38Z</dcterms:modified>
</cp:coreProperties>
</file>