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6"/>
  </p:notesMasterIdLst>
  <p:handoutMasterIdLst>
    <p:handoutMasterId r:id="rId17"/>
  </p:handoutMasterIdLst>
  <p:sldIdLst>
    <p:sldId id="256" r:id="rId4"/>
    <p:sldId id="269" r:id="rId5"/>
    <p:sldId id="326" r:id="rId6"/>
    <p:sldId id="275" r:id="rId7"/>
    <p:sldId id="276" r:id="rId8"/>
    <p:sldId id="277" r:id="rId9"/>
    <p:sldId id="312" r:id="rId10"/>
    <p:sldId id="280" r:id="rId11"/>
    <p:sldId id="315" r:id="rId12"/>
    <p:sldId id="327" r:id="rId13"/>
    <p:sldId id="328" r:id="rId14"/>
    <p:sldId id="310" r:id="rId15"/>
  </p:sldIdLst>
  <p:sldSz cx="9144000" cy="6858000" type="screen4x3"/>
  <p:notesSz cx="7559675" cy="106918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008000"/>
    <a:srgbClr val="339933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08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79" cy="534239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lv-LV" sz="1400" b="0" i="0" u="none" strike="noStrike" kern="1200">
              <a:ln>
                <a:noFill/>
              </a:ln>
              <a:latin typeface="Arial" pitchFamily="18"/>
              <a:ea typeface="SimSun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79" cy="534239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lv-LV" sz="1400" b="0" i="0" u="none" strike="noStrike" kern="1200">
              <a:ln>
                <a:noFill/>
              </a:ln>
              <a:latin typeface="Arial" pitchFamily="18"/>
              <a:ea typeface="SimSun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399"/>
            <a:ext cx="3280679" cy="534239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lv-LV" sz="1400" b="0" i="0" u="none" strike="noStrike" kern="1200">
              <a:ln>
                <a:noFill/>
              </a:ln>
              <a:latin typeface="Arial" pitchFamily="18"/>
              <a:ea typeface="SimSun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399"/>
            <a:ext cx="3280679" cy="534239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506C07F9-F32F-4983-B792-17A96440E616}" type="slidenum">
              <a:rPr/>
              <a:pPr marL="0" marR="0" lvl="0" indent="0" algn="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400"/>
              </a:pPr>
              <a:t>‹#›</a:t>
            </a:fld>
            <a:endParaRPr lang="lv-LV" sz="1400" b="0" i="0" u="none" strike="noStrike" kern="1200">
              <a:ln>
                <a:noFill/>
              </a:ln>
              <a:latin typeface="Arial" pitchFamily="18"/>
              <a:ea typeface="SimSun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522315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6999" y="812520"/>
            <a:ext cx="5345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19"/>
            <a:ext cx="6047639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lv-LV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79" cy="534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lv-LV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lv-LV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79" cy="534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lv-LV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lv-LV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399"/>
            <a:ext cx="3280679" cy="534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rtl="0" hangingPunct="0">
              <a:buNone/>
              <a:tabLst/>
              <a:defRPr lang="lv-LV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lv-LV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399"/>
            <a:ext cx="3280679" cy="534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algn="r" rtl="0" hangingPunct="0">
              <a:buNone/>
              <a:tabLst/>
              <a:defRPr lang="lv-LV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32AA4AED-9894-45EE-8E4F-13F1DA712087}" type="slidenum">
              <a:rPr/>
              <a:pPr lvl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48115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lv-LV" sz="2000" b="0" i="0" u="none" strike="noStrike" kern="1200">
        <a:ln>
          <a:noFill/>
        </a:ln>
        <a:latin typeface="Arial" pitchFamily="18"/>
        <a:ea typeface="SimSun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811400"/>
          </a:xfrm>
        </p:spPr>
        <p:txBody>
          <a:bodyPr/>
          <a:lstStyle/>
          <a:p>
            <a:endParaRPr lang="lv-LV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F4B09D-36A4-4501-9319-F574D15D47CB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endParaRPr lang="lv-LV" sz="900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7400" cy="5857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857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49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7400" cy="5857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857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49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7400" cy="5857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857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49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/>
          </p:cNvPicPr>
          <p:nvPr/>
        </p:nvPicPr>
        <p:blipFill>
          <a:blip r:embed="rId13" cstate="print">
            <a:alphaModFix/>
            <a:lum/>
          </a:blip>
          <a:srcRect/>
          <a:stretch>
            <a:fillRect/>
          </a:stretch>
        </p:blipFill>
        <p:spPr>
          <a:xfrm>
            <a:off x="0" y="0"/>
            <a:ext cx="1618560" cy="685727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8"/>
          <p:cNvPicPr>
            <a:picLocks noChangeAspect="1"/>
          </p:cNvPicPr>
          <p:nvPr/>
        </p:nvPicPr>
        <p:blipFill>
          <a:blip r:embed="rId14" cstate="print">
            <a:alphaModFix/>
            <a:lum/>
          </a:blip>
          <a:srcRect/>
          <a:stretch>
            <a:fillRect/>
          </a:stretch>
        </p:blipFill>
        <p:spPr>
          <a:xfrm>
            <a:off x="179280" y="189000"/>
            <a:ext cx="1315439" cy="136763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Shape 2"/>
          <p:cNvSpPr/>
          <p:nvPr/>
        </p:nvSpPr>
        <p:spPr>
          <a:xfrm>
            <a:off x="457200" y="6245279"/>
            <a:ext cx="2132999" cy="47555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lv-LV" sz="1800" b="0" i="0" u="none" strike="noStrike" kern="1200">
              <a:ln>
                <a:noFill/>
              </a:ln>
              <a:latin typeface="Arial" pitchFamily="18"/>
              <a:ea typeface="SimSun" pitchFamily="2"/>
              <a:cs typeface="Mangal" pitchFamily="2"/>
            </a:endParaRPr>
          </a:p>
        </p:txBody>
      </p:sp>
      <p:sp>
        <p:nvSpPr>
          <p:cNvPr id="5" name="TextShape 3"/>
          <p:cNvSpPr/>
          <p:nvPr/>
        </p:nvSpPr>
        <p:spPr>
          <a:xfrm>
            <a:off x="3124079" y="6245279"/>
            <a:ext cx="2894759" cy="47555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lv-LV" sz="1800" b="0" i="0" u="none" strike="noStrike" kern="1200">
              <a:ln>
                <a:noFill/>
              </a:ln>
              <a:latin typeface="Arial" pitchFamily="18"/>
              <a:ea typeface="SimSun" pitchFamily="2"/>
              <a:cs typeface="Mangal" pitchFamily="2"/>
            </a:endParaRPr>
          </a:p>
        </p:txBody>
      </p:sp>
      <p:sp>
        <p:nvSpPr>
          <p:cNvPr id="6" name="Title Placeholder 5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lv-LV"/>
          </a:p>
        </p:txBody>
      </p:sp>
      <p:sp>
        <p:nvSpPr>
          <p:cNvPr id="7" name="Text Placeholder 6"/>
          <p:cNvSpPr txBox="1">
            <a:spLocks noGrp="1"/>
          </p:cNvSpPr>
          <p:nvPr>
            <p:ph type="body" idx="1"/>
          </p:nvPr>
        </p:nvSpPr>
        <p:spPr>
          <a:xfrm>
            <a:off x="457200" y="1604519"/>
            <a:ext cx="8229240" cy="4525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lv-LV" sz="32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lv-LV" sz="32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lv-LV" sz="28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lv-LV" sz="24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lv-LV" sz="20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lv-LV" sz="20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5pPr>
            <a:lvl6pPr marL="2591999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lv-LV" sz="20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6pPr>
            <a:lvl7pPr marL="3023999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lv-LV" sz="20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lv-LV" sz="20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lv-LV" sz="20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hangingPunct="0">
        <a:tabLst/>
        <a:defRPr lang="lv-LV" sz="4400" b="0" i="0" u="none" strike="noStrike" kern="1200">
          <a:ln>
            <a:noFill/>
          </a:ln>
          <a:latin typeface="Arial" pitchFamily="18"/>
          <a:ea typeface="SimSun" pitchFamily="2"/>
          <a:cs typeface="Mangal" pitchFamily="2"/>
        </a:defRPr>
      </a:lvl1pPr>
    </p:titleStyle>
    <p:bodyStyle>
      <a:lvl1pPr rtl="0" hangingPunct="0">
        <a:spcBef>
          <a:spcPts val="0"/>
        </a:spcBef>
        <a:spcAft>
          <a:spcPts val="1417"/>
        </a:spcAft>
        <a:tabLst/>
        <a:defRPr lang="lv-LV" sz="3200" b="0" i="0" u="none" strike="noStrike" kern="1200">
          <a:ln>
            <a:noFill/>
          </a:ln>
          <a:latin typeface="Arial" pitchFamily="18"/>
          <a:ea typeface="SimSun" pitchFamily="2"/>
          <a:cs typeface="Mangal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/>
          </p:cNvPicPr>
          <p:nvPr/>
        </p:nvPicPr>
        <p:blipFill>
          <a:blip r:embed="rId13" cstate="print">
            <a:alphaModFix/>
            <a:lum/>
          </a:blip>
          <a:srcRect/>
          <a:stretch>
            <a:fillRect/>
          </a:stretch>
        </p:blipFill>
        <p:spPr>
          <a:xfrm>
            <a:off x="0" y="0"/>
            <a:ext cx="1618560" cy="685727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8"/>
          <p:cNvPicPr>
            <a:picLocks noChangeAspect="1"/>
          </p:cNvPicPr>
          <p:nvPr/>
        </p:nvPicPr>
        <p:blipFill>
          <a:blip r:embed="rId14" cstate="print">
            <a:alphaModFix/>
            <a:lum/>
          </a:blip>
          <a:srcRect/>
          <a:stretch>
            <a:fillRect/>
          </a:stretch>
        </p:blipFill>
        <p:spPr>
          <a:xfrm>
            <a:off x="179280" y="189000"/>
            <a:ext cx="1315439" cy="136763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Shape 1"/>
          <p:cNvSpPr/>
          <p:nvPr/>
        </p:nvSpPr>
        <p:spPr>
          <a:xfrm>
            <a:off x="457200" y="6245279"/>
            <a:ext cx="2132999" cy="47555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lv-LV" sz="1800" b="0" i="0" u="none" strike="noStrike" kern="1200">
              <a:ln>
                <a:noFill/>
              </a:ln>
              <a:latin typeface="Arial" pitchFamily="18"/>
              <a:ea typeface="SimSun" pitchFamily="2"/>
              <a:cs typeface="Mangal" pitchFamily="2"/>
            </a:endParaRPr>
          </a:p>
        </p:txBody>
      </p:sp>
      <p:sp>
        <p:nvSpPr>
          <p:cNvPr id="5" name="TextShape 2"/>
          <p:cNvSpPr/>
          <p:nvPr/>
        </p:nvSpPr>
        <p:spPr>
          <a:xfrm>
            <a:off x="3124079" y="6245279"/>
            <a:ext cx="2894759" cy="47555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lv-LV" sz="1800" b="0" i="0" u="none" strike="noStrike" kern="1200">
              <a:ln>
                <a:noFill/>
              </a:ln>
              <a:latin typeface="Arial" pitchFamily="18"/>
              <a:ea typeface="SimSun" pitchFamily="2"/>
              <a:cs typeface="Mangal" pitchFamily="2"/>
            </a:endParaRPr>
          </a:p>
        </p:txBody>
      </p:sp>
      <p:sp>
        <p:nvSpPr>
          <p:cNvPr id="6" name="Title Placeholder 5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lv-LV"/>
          </a:p>
        </p:txBody>
      </p:sp>
      <p:sp>
        <p:nvSpPr>
          <p:cNvPr id="7" name="Text Placeholder 6"/>
          <p:cNvSpPr txBox="1">
            <a:spLocks noGrp="1"/>
          </p:cNvSpPr>
          <p:nvPr>
            <p:ph type="body" idx="1"/>
          </p:nvPr>
        </p:nvSpPr>
        <p:spPr>
          <a:xfrm>
            <a:off x="457200" y="1604519"/>
            <a:ext cx="8229240" cy="4525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lv-LV" sz="32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lv-LV" sz="32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lv-LV" sz="28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lv-LV" sz="24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lv-LV" sz="20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lv-LV" sz="20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5pPr>
            <a:lvl6pPr marL="2591999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lv-LV" sz="20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6pPr>
            <a:lvl7pPr marL="3023999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lv-LV" sz="20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lv-LV" sz="20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lv-LV" sz="20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ctr" rtl="0" hangingPunct="0">
        <a:tabLst/>
        <a:defRPr lang="lv-LV" sz="4400" b="0" i="0" u="none" strike="noStrike" kern="1200">
          <a:ln>
            <a:noFill/>
          </a:ln>
          <a:latin typeface="Arial" pitchFamily="18"/>
          <a:ea typeface="SimSun" pitchFamily="2"/>
          <a:cs typeface="Mangal" pitchFamily="2"/>
        </a:defRPr>
      </a:lvl1pPr>
    </p:titleStyle>
    <p:bodyStyle>
      <a:lvl1pPr rtl="0" hangingPunct="0">
        <a:spcBef>
          <a:spcPts val="0"/>
        </a:spcBef>
        <a:spcAft>
          <a:spcPts val="1417"/>
        </a:spcAft>
        <a:tabLst/>
        <a:defRPr lang="lv-LV" sz="3200" b="0" i="0" u="none" strike="noStrike" kern="1200">
          <a:ln>
            <a:noFill/>
          </a:ln>
          <a:latin typeface="Arial" pitchFamily="18"/>
          <a:ea typeface="SimSun" pitchFamily="2"/>
          <a:cs typeface="Mangal" pitchFamily="2"/>
        </a:defRPr>
      </a:lvl1pPr>
    </p:bodyStyle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/>
          </p:cNvPicPr>
          <p:nvPr/>
        </p:nvPicPr>
        <p:blipFill>
          <a:blip r:embed="rId13" cstate="print">
            <a:alphaModFix/>
            <a:lum/>
          </a:blip>
          <a:srcRect/>
          <a:stretch>
            <a:fillRect/>
          </a:stretch>
        </p:blipFill>
        <p:spPr>
          <a:xfrm>
            <a:off x="0" y="0"/>
            <a:ext cx="1618560" cy="685727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8"/>
          <p:cNvPicPr>
            <a:picLocks noChangeAspect="1"/>
          </p:cNvPicPr>
          <p:nvPr/>
        </p:nvPicPr>
        <p:blipFill>
          <a:blip r:embed="rId14" cstate="print">
            <a:alphaModFix/>
            <a:lum/>
          </a:blip>
          <a:srcRect/>
          <a:stretch>
            <a:fillRect/>
          </a:stretch>
        </p:blipFill>
        <p:spPr>
          <a:xfrm>
            <a:off x="179280" y="189000"/>
            <a:ext cx="1315439" cy="136763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Shape 3"/>
          <p:cNvSpPr/>
          <p:nvPr/>
        </p:nvSpPr>
        <p:spPr>
          <a:xfrm>
            <a:off x="457200" y="6245279"/>
            <a:ext cx="2132999" cy="47555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lv-LV" sz="1800" b="0" i="0" u="none" strike="noStrike" kern="1200">
              <a:ln>
                <a:noFill/>
              </a:ln>
              <a:latin typeface="Arial" pitchFamily="18"/>
              <a:ea typeface="SimSun" pitchFamily="2"/>
              <a:cs typeface="Mangal" pitchFamily="2"/>
            </a:endParaRPr>
          </a:p>
        </p:txBody>
      </p:sp>
      <p:sp>
        <p:nvSpPr>
          <p:cNvPr id="5" name="TextShape 4"/>
          <p:cNvSpPr/>
          <p:nvPr/>
        </p:nvSpPr>
        <p:spPr>
          <a:xfrm>
            <a:off x="3124079" y="6245279"/>
            <a:ext cx="2894759" cy="47555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lv-LV" sz="1800" b="0" i="0" u="none" strike="noStrike" kern="1200">
              <a:ln>
                <a:noFill/>
              </a:ln>
              <a:latin typeface="Arial" pitchFamily="18"/>
              <a:ea typeface="SimSun" pitchFamily="2"/>
              <a:cs typeface="Mangal" pitchFamily="2"/>
            </a:endParaRPr>
          </a:p>
        </p:txBody>
      </p:sp>
      <p:sp>
        <p:nvSpPr>
          <p:cNvPr id="6" name="Title Placeholder 5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lv-LV"/>
          </a:p>
        </p:txBody>
      </p:sp>
      <p:sp>
        <p:nvSpPr>
          <p:cNvPr id="7" name="Text Placeholder 6"/>
          <p:cNvSpPr txBox="1">
            <a:spLocks noGrp="1"/>
          </p:cNvSpPr>
          <p:nvPr>
            <p:ph type="body" idx="1"/>
          </p:nvPr>
        </p:nvSpPr>
        <p:spPr>
          <a:xfrm>
            <a:off x="457200" y="1604519"/>
            <a:ext cx="8229240" cy="4525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lv-LV" sz="32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lv-LV" sz="32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lv-LV" sz="28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lv-LV" sz="24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lv-LV" sz="20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lv-LV" sz="20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5pPr>
            <a:lvl6pPr marL="2591999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lv-LV" sz="20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6pPr>
            <a:lvl7pPr marL="3023999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lv-LV" sz="20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lv-LV" sz="20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lv-LV" sz="2000" b="0" i="0" u="none" strike="noStrike" kern="1200">
                <a:ln>
                  <a:noFill/>
                </a:ln>
                <a:latin typeface="Arial" pitchFamily="18"/>
                <a:ea typeface="SimSun" pitchFamily="2"/>
                <a:cs typeface="Mangal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ctr" rtl="0" hangingPunct="0">
        <a:tabLst/>
        <a:defRPr lang="lv-LV" sz="4400" b="0" i="0" u="none" strike="noStrike" kern="1200">
          <a:ln>
            <a:noFill/>
          </a:ln>
          <a:latin typeface="Arial" pitchFamily="18"/>
          <a:ea typeface="SimSun" pitchFamily="2"/>
          <a:cs typeface="Mangal" pitchFamily="2"/>
        </a:defRPr>
      </a:lvl1pPr>
    </p:titleStyle>
    <p:bodyStyle>
      <a:lvl1pPr rtl="0" hangingPunct="0">
        <a:spcBef>
          <a:spcPts val="0"/>
        </a:spcBef>
        <a:spcAft>
          <a:spcPts val="1417"/>
        </a:spcAft>
        <a:tabLst/>
        <a:defRPr lang="lv-LV" sz="3200" b="0" i="0" u="none" strike="noStrike" kern="1200">
          <a:ln>
            <a:noFill/>
          </a:ln>
          <a:latin typeface="Arial" pitchFamily="18"/>
          <a:ea typeface="SimSun" pitchFamily="2"/>
          <a:cs typeface="Mangal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eisgov.lv/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mailto:eis@vraa.gov.lv" TargetMode="Externa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is.gov.lv/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 1"/>
          <p:cNvSpPr/>
          <p:nvPr/>
        </p:nvSpPr>
        <p:spPr>
          <a:xfrm>
            <a:off x="1547640" y="2060639"/>
            <a:ext cx="7956000" cy="792297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440" tIns="91440" rIns="91440" bIns="45720" anchor="ctr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lv-LV" sz="3200" b="1" i="0" u="none" strike="noStrike" kern="1200" dirty="0">
              <a:ln>
                <a:noFill/>
              </a:ln>
              <a:solidFill>
                <a:srgbClr val="336600"/>
              </a:solidFill>
              <a:latin typeface="Arial" pitchFamily="18"/>
              <a:ea typeface="SimSun" pitchFamily="2"/>
              <a:cs typeface="Mangal" pitchFamily="2"/>
            </a:endParaRPr>
          </a:p>
        </p:txBody>
      </p:sp>
      <p:sp>
        <p:nvSpPr>
          <p:cNvPr id="3" name="TextShape 2"/>
          <p:cNvSpPr/>
          <p:nvPr/>
        </p:nvSpPr>
        <p:spPr>
          <a:xfrm>
            <a:off x="7524328" y="5301208"/>
            <a:ext cx="1368392" cy="3367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440" tIns="91440" rIns="91440" bIns="45720" anchor="ctr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lv-LV" sz="1200" b="0" i="0" u="none" strike="noStrike" kern="1200" dirty="0" smtClean="0">
                <a:ln>
                  <a:noFill/>
                </a:ln>
                <a:latin typeface="Arial" pitchFamily="18"/>
                <a:ea typeface="SimSun" pitchFamily="2"/>
                <a:cs typeface="Mangal" pitchFamily="2"/>
              </a:rPr>
              <a:t>14.01.2014.</a:t>
            </a:r>
            <a:endParaRPr lang="lv-LV" sz="1200" b="0" i="0" u="none" strike="noStrike" kern="1200" dirty="0">
              <a:ln>
                <a:noFill/>
              </a:ln>
              <a:latin typeface="Arial" pitchFamily="18"/>
              <a:ea typeface="SimSun" pitchFamily="2"/>
              <a:cs typeface="Mangal" pitchFamily="2"/>
            </a:endParaRPr>
          </a:p>
        </p:txBody>
      </p:sp>
      <p:sp>
        <p:nvSpPr>
          <p:cNvPr id="4" name="CustomShape 3"/>
          <p:cNvSpPr/>
          <p:nvPr/>
        </p:nvSpPr>
        <p:spPr>
          <a:xfrm>
            <a:off x="2700360" y="5805360"/>
            <a:ext cx="3384000" cy="364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lv-LV" sz="1400" b="1" i="0" u="none" strike="noStrike" kern="1200" dirty="0">
              <a:ln>
                <a:noFill/>
              </a:ln>
              <a:solidFill>
                <a:srgbClr val="336600"/>
              </a:solidFill>
              <a:latin typeface="Arial" pitchFamily="18"/>
              <a:ea typeface="SimSun" pitchFamily="2"/>
              <a:cs typeface="Mangal" pitchFamily="2"/>
            </a:endParaRPr>
          </a:p>
        </p:txBody>
      </p:sp>
      <p:sp>
        <p:nvSpPr>
          <p:cNvPr id="5" name="CustomShape 4"/>
          <p:cNvSpPr/>
          <p:nvPr/>
        </p:nvSpPr>
        <p:spPr>
          <a:xfrm>
            <a:off x="5292080" y="6237312"/>
            <a:ext cx="2520360" cy="3596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lv-LV" sz="1000" b="1" i="0" u="none" strike="noStrike" kern="1200" dirty="0">
                <a:ln>
                  <a:noFill/>
                </a:ln>
                <a:latin typeface="Arial" pitchFamily="18"/>
                <a:ea typeface="SimSun" pitchFamily="2"/>
                <a:cs typeface="Mangal" pitchFamily="2"/>
              </a:rPr>
              <a:t>IEGULDĪJUMS TAVĀ NĀKOTNĒ</a:t>
            </a:r>
          </a:p>
        </p:txBody>
      </p:sp>
      <p:pic>
        <p:nvPicPr>
          <p:cNvPr id="6" name="Attēls 4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3779912" y="6093296"/>
            <a:ext cx="1005840" cy="554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Attēls 5"/>
          <p:cNvPicPr>
            <a:picLocks noChangeAspect="1"/>
          </p:cNvPicPr>
          <p:nvPr/>
        </p:nvPicPr>
        <p:blipFill>
          <a:blip r:embed="rId4" cstate="print">
            <a:alphaModFix/>
            <a:lum/>
          </a:blip>
          <a:srcRect/>
          <a:stretch>
            <a:fillRect/>
          </a:stretch>
        </p:blipFill>
        <p:spPr>
          <a:xfrm>
            <a:off x="8319960" y="6134040"/>
            <a:ext cx="569159" cy="472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11"/>
          <p:cNvPicPr>
            <a:picLocks noChangeAspect="1"/>
          </p:cNvPicPr>
          <p:nvPr/>
        </p:nvPicPr>
        <p:blipFill>
          <a:blip r:embed="rId5" cstate="print">
            <a:alphaModFix/>
            <a:lum/>
          </a:blip>
          <a:srcRect/>
          <a:stretch>
            <a:fillRect/>
          </a:stretch>
        </p:blipFill>
        <p:spPr>
          <a:xfrm>
            <a:off x="3923928" y="3140968"/>
            <a:ext cx="2664296" cy="172350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2627784" y="764704"/>
            <a:ext cx="5760640" cy="2603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Aft>
                <a:spcPct val="50000"/>
              </a:spcAft>
              <a:defRPr/>
            </a:pPr>
            <a:r>
              <a:rPr lang="lv-LV" sz="2800" b="1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Elektronisko iepirkumu sistēma </a:t>
            </a:r>
            <a:br>
              <a:rPr lang="lv-LV" sz="2800" b="1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lv-LV" sz="2800" b="1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un tās lietošanas iespējas piegādātājiem</a:t>
            </a:r>
          </a:p>
          <a:p>
            <a:pPr algn="ctr">
              <a:lnSpc>
                <a:spcPct val="80000"/>
              </a:lnSpc>
              <a:spcAft>
                <a:spcPct val="50000"/>
              </a:spcAft>
              <a:defRPr/>
            </a:pPr>
            <a:endParaRPr lang="lv-LV" sz="2800" b="1" dirty="0" smtClean="0">
              <a:solidFill>
                <a:srgbClr val="33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80000"/>
              </a:lnSpc>
              <a:spcAft>
                <a:spcPct val="50000"/>
              </a:spcAft>
              <a:defRPr/>
            </a:pPr>
            <a:r>
              <a:rPr lang="lv-LV" sz="2400" b="1" dirty="0" err="1" smtClean="0">
                <a:solidFill>
                  <a:srgbClr val="00606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hlinkClick r:id="rId6"/>
              </a:rPr>
              <a:t>www.eis.gov.lv</a:t>
            </a:r>
            <a:endParaRPr lang="lv-LV" sz="2400" b="1" dirty="0" smtClean="0">
              <a:solidFill>
                <a:srgbClr val="00606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Aft>
                <a:spcPct val="50000"/>
              </a:spcAft>
              <a:defRPr/>
            </a:pPr>
            <a:endParaRPr lang="en-GB" dirty="0" smtClean="0">
              <a:solidFill>
                <a:srgbClr val="00606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332656"/>
            <a:ext cx="1296144" cy="108012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>
              <a:lnSpc>
                <a:spcPct val="100000"/>
              </a:lnSpc>
              <a:buClr>
                <a:srgbClr val="006063"/>
              </a:buClr>
              <a:buNone/>
              <a:defRPr/>
            </a:pPr>
            <a:r>
              <a:rPr lang="lv-LV" sz="2400" b="1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</a:t>
            </a:r>
            <a:r>
              <a:rPr lang="lv-LV" sz="1800" b="1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Iepirkumu </a:t>
            </a:r>
            <a:br>
              <a:rPr lang="lv-LV" sz="1800" b="1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lv-LV" sz="1800" b="1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statusu koks </a:t>
            </a:r>
          </a:p>
        </p:txBody>
      </p:sp>
      <p:pic>
        <p:nvPicPr>
          <p:cNvPr id="18435" name="Picture 4" descr="image001_7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94188" y="0"/>
            <a:ext cx="4849812" cy="652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1691680" y="4077072"/>
            <a:ext cx="122413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lv-LV" sz="1200" b="1" i="0" dirty="0">
                <a:solidFill>
                  <a:srgbClr val="92D050"/>
                </a:solidFill>
                <a:latin typeface="Arial" charset="0"/>
              </a:rPr>
              <a:t>Zaļā </a:t>
            </a:r>
            <a:r>
              <a:rPr lang="lv-LV" sz="1200" b="1" i="0" dirty="0">
                <a:solidFill>
                  <a:srgbClr val="336600"/>
                </a:solidFill>
                <a:latin typeface="Arial" charset="0"/>
              </a:rPr>
              <a:t>krāsa – </a:t>
            </a:r>
            <a:r>
              <a:rPr lang="lv-LV" sz="1200" b="1" dirty="0">
                <a:solidFill>
                  <a:srgbClr val="336600"/>
                </a:solidFill>
                <a:latin typeface="Arial" charset="0"/>
              </a:rPr>
              <a:t>Iepircējs</a:t>
            </a:r>
          </a:p>
          <a:p>
            <a:pPr>
              <a:spcBef>
                <a:spcPct val="50000"/>
              </a:spcBef>
            </a:pPr>
            <a:r>
              <a:rPr lang="lv-LV" sz="1200" b="1" i="0" dirty="0">
                <a:solidFill>
                  <a:srgbClr val="0070C0"/>
                </a:solidFill>
                <a:latin typeface="Arial" charset="0"/>
              </a:rPr>
              <a:t>Zilā </a:t>
            </a:r>
            <a:r>
              <a:rPr lang="lv-LV" sz="1200" b="1" i="0" dirty="0">
                <a:solidFill>
                  <a:srgbClr val="336600"/>
                </a:solidFill>
                <a:latin typeface="Arial" charset="0"/>
              </a:rPr>
              <a:t>– </a:t>
            </a:r>
            <a:r>
              <a:rPr lang="lv-LV" sz="1200" b="1" dirty="0">
                <a:solidFill>
                  <a:srgbClr val="336600"/>
                </a:solidFill>
                <a:latin typeface="Arial" charset="0"/>
              </a:rPr>
              <a:t>Piegādātājs</a:t>
            </a:r>
          </a:p>
          <a:p>
            <a:pPr>
              <a:spcBef>
                <a:spcPct val="50000"/>
              </a:spcBef>
            </a:pPr>
            <a:r>
              <a:rPr lang="lv-LV" sz="1200" b="1" i="0" dirty="0">
                <a:solidFill>
                  <a:srgbClr val="C00000"/>
                </a:solidFill>
                <a:latin typeface="Arial" charset="0"/>
              </a:rPr>
              <a:t>Sarkanā</a:t>
            </a:r>
            <a:r>
              <a:rPr lang="lv-LV" sz="1200" b="1" i="0" dirty="0">
                <a:solidFill>
                  <a:srgbClr val="336600"/>
                </a:solidFill>
                <a:latin typeface="Arial" charset="0"/>
              </a:rPr>
              <a:t> - </a:t>
            </a:r>
            <a:r>
              <a:rPr lang="lv-LV" sz="1200" b="1" dirty="0">
                <a:solidFill>
                  <a:srgbClr val="336600"/>
                </a:solidFill>
                <a:latin typeface="Arial" charset="0"/>
              </a:rPr>
              <a:t>Apstiprinātājs</a:t>
            </a:r>
          </a:p>
        </p:txBody>
      </p:sp>
      <p:pic>
        <p:nvPicPr>
          <p:cNvPr id="1026" name="Picture 2" descr="C:\Users\elita.klavina\AppData\Local\Microsoft\Windows\Temporary Internet Files\Content.Outlook\DVP91A2Z\kok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0"/>
            <a:ext cx="6228184" cy="6858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740352" cy="432048"/>
          </a:xfrm>
        </p:spPr>
        <p:txBody>
          <a:bodyPr/>
          <a:lstStyle/>
          <a:p>
            <a:pPr>
              <a:buNone/>
            </a:pPr>
            <a:r>
              <a:rPr lang="lv-LV" sz="2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lv-LV" sz="2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lv-LV" sz="2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Preces kartiņa</a:t>
            </a:r>
            <a:r>
              <a:rPr lang="lv-LV" sz="20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lv-LV" sz="2000" b="1" dirty="0" smtClean="0">
                <a:solidFill>
                  <a:schemeClr val="accent3">
                    <a:lumMod val="50000"/>
                  </a:schemeClr>
                </a:solidFill>
              </a:rPr>
            </a:br>
            <a:endParaRPr lang="lv-LV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63688" y="1604519"/>
            <a:ext cx="6922752" cy="4525920"/>
          </a:xfrm>
        </p:spPr>
        <p:txBody>
          <a:bodyPr/>
          <a:lstStyle/>
          <a:p>
            <a:pPr>
              <a:buNone/>
            </a:pPr>
            <a:endParaRPr lang="lv-LV" dirty="0"/>
          </a:p>
        </p:txBody>
      </p:sp>
      <p:pic>
        <p:nvPicPr>
          <p:cNvPr id="1026" name="Picture 2" descr="image0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692696"/>
            <a:ext cx="6984776" cy="6165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3779912" y="116632"/>
            <a:ext cx="2952328" cy="576064"/>
          </a:xfrm>
        </p:spPr>
        <p:txBody>
          <a:bodyPr/>
          <a:lstStyle/>
          <a:p>
            <a:pPr algn="l" eaLnBrk="1" hangingPunct="1">
              <a:spcBef>
                <a:spcPct val="20000"/>
              </a:spcBef>
              <a:buNone/>
              <a:defRPr/>
            </a:pPr>
            <a:r>
              <a:rPr lang="lv-LV" sz="2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Lietotāju atbalsts </a:t>
            </a:r>
            <a:endParaRPr lang="lv-LV" sz="24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720" y="1196752"/>
            <a:ext cx="6573838" cy="4464496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lv-LV" sz="1800" b="1" dirty="0" smtClean="0"/>
              <a:t>Bezmaksas lietotāju apmācība</a:t>
            </a:r>
            <a:endParaRPr lang="lv-LV" sz="20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lv-LV" sz="1800" b="1" dirty="0" smtClean="0"/>
              <a:t>Bezmaksas atbalsts 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lv-LV" sz="1400" dirty="0" smtClean="0"/>
              <a:t>	Darba diena	      Darba laiks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lv-LV" sz="1400" dirty="0" smtClean="0"/>
              <a:t>	Pirmdiena	8.30	17.00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lv-LV" sz="1400" dirty="0" smtClean="0"/>
              <a:t>	Otrdiena	8.30	17.00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lv-LV" sz="1400" dirty="0" smtClean="0"/>
              <a:t>	Trešdiena	8.30	17.00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lv-LV" sz="1400" dirty="0" smtClean="0"/>
              <a:t>	Ceturtdiena	8.30	17.00</a:t>
            </a:r>
          </a:p>
          <a:p>
            <a:pPr eaLnBrk="1" hangingPunct="1">
              <a:spcAft>
                <a:spcPts val="0"/>
              </a:spcAft>
              <a:buFontTx/>
              <a:buNone/>
              <a:defRPr/>
            </a:pPr>
            <a:r>
              <a:rPr lang="lv-LV" sz="1400" dirty="0" smtClean="0"/>
              <a:t>	Piektdiena	8.00	16.30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lv-LV" sz="1400" dirty="0" smtClean="0"/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lv-LV" sz="1000" dirty="0" smtClean="0"/>
              <a:t>		</a:t>
            </a:r>
            <a:r>
              <a:rPr lang="lv-LV" sz="1400" b="1" dirty="0" err="1" smtClean="0">
                <a:hlinkClick r:id="rId2"/>
              </a:rPr>
              <a:t>eis@vraa.gov.lv</a:t>
            </a:r>
            <a:endParaRPr lang="lv-LV" sz="1400" b="1" dirty="0" smtClean="0"/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lv-LV" sz="1400" b="1" dirty="0" smtClean="0"/>
              <a:t> 		tālr.67350653; 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lv-LV" sz="1400" b="1" dirty="0" smtClean="0"/>
              <a:t>		mob. – 28361078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lv-LV" sz="1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lv-LV" sz="1800" b="1" dirty="0" smtClean="0"/>
              <a:t>Lietotāja rokasgrāmatas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lv-LV" sz="1800" b="1" dirty="0" smtClean="0"/>
              <a:t>Palīdzība nestandarta situācijās un strīdu izskatīšana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lv-LV" sz="2000" b="1" dirty="0" smtClean="0"/>
          </a:p>
          <a:p>
            <a:pPr eaLnBrk="1" hangingPunct="1">
              <a:lnSpc>
                <a:spcPct val="80000"/>
              </a:lnSpc>
              <a:defRPr/>
            </a:pPr>
            <a:endParaRPr lang="lv-LV" sz="2000" b="1" dirty="0" smtClean="0"/>
          </a:p>
          <a:p>
            <a:pPr eaLnBrk="1" hangingPunct="1">
              <a:lnSpc>
                <a:spcPct val="80000"/>
              </a:lnSpc>
              <a:defRPr/>
            </a:pPr>
            <a:endParaRPr lang="lv-LV" sz="2000" b="1" dirty="0" smtClean="0"/>
          </a:p>
        </p:txBody>
      </p:sp>
      <p:pic>
        <p:nvPicPr>
          <p:cNvPr id="19460" name="Picture 13" descr="Publikaciju_sadala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1340768"/>
            <a:ext cx="20955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23" descr="EIS_KATALOG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280" y="404664"/>
            <a:ext cx="1008063" cy="65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lv-LV" sz="2400" b="1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Kas ir e-iepirkums?</a:t>
            </a:r>
            <a:endParaRPr lang="lv-LV" sz="2400" b="1" dirty="0">
              <a:solidFill>
                <a:srgbClr val="33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5696" y="1628801"/>
            <a:ext cx="6850744" cy="4501638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lv-LV" sz="2000" b="1" dirty="0" smtClean="0">
                <a:solidFill>
                  <a:srgbClr val="336600"/>
                </a:solidFill>
              </a:rPr>
              <a:t>	</a:t>
            </a:r>
          </a:p>
          <a:p>
            <a:pPr>
              <a:lnSpc>
                <a:spcPct val="150000"/>
              </a:lnSpc>
              <a:buNone/>
            </a:pPr>
            <a:r>
              <a:rPr lang="lv-LV" sz="2000" b="1" dirty="0" smtClean="0">
                <a:solidFill>
                  <a:srgbClr val="336600"/>
                </a:solidFill>
              </a:rPr>
              <a:t>	Klasiskas iepirkuma procedūras rezultātā noslēgta iepirkuma līguma izpilde, kurā tiek izmantoti elektroniskās saziņas līdzekļi un speciāli iepirkuma procesa atbalstam izstrādāta programmatūra</a:t>
            </a:r>
            <a:endParaRPr lang="lv-LV" sz="2000" b="1" dirty="0">
              <a:solidFill>
                <a:srgbClr val="3366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995160"/>
          </a:xfrm>
        </p:spPr>
        <p:txBody>
          <a:bodyPr/>
          <a:lstStyle/>
          <a:p>
            <a:pPr>
              <a:buNone/>
            </a:pPr>
            <a:r>
              <a:rPr lang="lv-LV" sz="2800" dirty="0" smtClean="0"/>
              <a:t>                             </a:t>
            </a:r>
            <a:r>
              <a:rPr lang="lv-LV" sz="2800" b="1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priekšrocības komersantiem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556792"/>
            <a:ext cx="7344816" cy="4752528"/>
          </a:xfrm>
        </p:spPr>
        <p:txBody>
          <a:bodyPr/>
          <a:lstStyle/>
          <a:p>
            <a:pPr>
              <a:spcAft>
                <a:spcPts val="2400"/>
              </a:spcAft>
            </a:pPr>
            <a:r>
              <a:rPr lang="lv-LV" sz="1800" b="1" dirty="0" smtClean="0">
                <a:solidFill>
                  <a:srgbClr val="336600"/>
                </a:solidFill>
              </a:rPr>
              <a:t>kvalifikācijas prasības iepirkumā ir samērīgas</a:t>
            </a:r>
          </a:p>
          <a:p>
            <a:pPr>
              <a:spcAft>
                <a:spcPts val="2400"/>
              </a:spcAft>
            </a:pPr>
            <a:r>
              <a:rPr lang="lv-LV" sz="1800" b="1" dirty="0" smtClean="0">
                <a:solidFill>
                  <a:srgbClr val="336600"/>
                </a:solidFill>
              </a:rPr>
              <a:t>visos iepirkumos tiek rīkotas ieinteresēto personu sanāksmes</a:t>
            </a:r>
          </a:p>
          <a:p>
            <a:pPr>
              <a:spcAft>
                <a:spcPts val="2400"/>
              </a:spcAft>
            </a:pPr>
            <a:r>
              <a:rPr lang="lv-LV" sz="1800" b="1" dirty="0" smtClean="0">
                <a:solidFill>
                  <a:srgbClr val="336600"/>
                </a:solidFill>
              </a:rPr>
              <a:t>piedāvājums jāsagatavo un jāiesniedz tikai reizi gadā vai divos gados</a:t>
            </a:r>
          </a:p>
          <a:p>
            <a:pPr>
              <a:spcAft>
                <a:spcPts val="2400"/>
              </a:spcAft>
            </a:pPr>
            <a:r>
              <a:rPr lang="lv-LV" sz="1800" b="1" dirty="0" smtClean="0">
                <a:solidFill>
                  <a:srgbClr val="336600"/>
                </a:solidFill>
              </a:rPr>
              <a:t>var strādāt tikai savā reģionā (Vidzeme, Latgale, Kurzeme vai Zemgale)</a:t>
            </a:r>
          </a:p>
          <a:p>
            <a:pPr>
              <a:spcAft>
                <a:spcPts val="2400"/>
              </a:spcAft>
            </a:pPr>
            <a:r>
              <a:rPr lang="lv-LV" sz="1800" b="1" dirty="0" smtClean="0">
                <a:solidFill>
                  <a:srgbClr val="336600"/>
                </a:solidFill>
              </a:rPr>
              <a:t>var piedāvāt tikai dažas preces vai tikai vienu no preču grupām</a:t>
            </a:r>
          </a:p>
          <a:p>
            <a:pPr>
              <a:spcAft>
                <a:spcPts val="2400"/>
              </a:spcAft>
            </a:pPr>
            <a:r>
              <a:rPr lang="lv-LV" sz="1800" b="1" dirty="0" smtClean="0">
                <a:solidFill>
                  <a:srgbClr val="336600"/>
                </a:solidFill>
              </a:rPr>
              <a:t>visas prasības un maksimālās cenas ir publiski pieejamas</a:t>
            </a:r>
          </a:p>
          <a:p>
            <a:pPr>
              <a:spcAft>
                <a:spcPts val="2400"/>
              </a:spcAft>
            </a:pPr>
            <a:r>
              <a:rPr lang="lv-LV" sz="1800" b="1" dirty="0" smtClean="0">
                <a:solidFill>
                  <a:srgbClr val="336600"/>
                </a:solidFill>
              </a:rPr>
              <a:t>pēc uzvaras iepirkumu procedūrā tiek piedāvātas bezmaksas apmācības darbam EIS </a:t>
            </a:r>
          </a:p>
          <a:p>
            <a:pPr>
              <a:spcAft>
                <a:spcPts val="2400"/>
              </a:spcAft>
            </a:pPr>
            <a:r>
              <a:rPr lang="lv-LV" sz="1800" b="1" dirty="0" smtClean="0">
                <a:solidFill>
                  <a:srgbClr val="336600"/>
                </a:solidFill>
              </a:rPr>
              <a:t>visā līguma darbības laikā tiek piedāvāts bezmaksas atbalsts</a:t>
            </a:r>
          </a:p>
        </p:txBody>
      </p:sp>
      <p:pic>
        <p:nvPicPr>
          <p:cNvPr id="4" name="Picture 23" descr="EIS_KATALOG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404664"/>
            <a:ext cx="1224136" cy="792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273600"/>
            <a:ext cx="6994760" cy="419096"/>
          </a:xfrm>
        </p:spPr>
        <p:txBody>
          <a:bodyPr/>
          <a:lstStyle/>
          <a:p>
            <a:pPr>
              <a:buNone/>
            </a:pPr>
            <a:r>
              <a:rPr lang="lv-LV" sz="2400" b="1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VRAA Elektronisko iepirkumu departaments</a:t>
            </a:r>
            <a:endParaRPr lang="lv-LV" sz="2400" b="1" dirty="0">
              <a:solidFill>
                <a:srgbClr val="33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5696" y="1268760"/>
            <a:ext cx="7200800" cy="4861679"/>
          </a:xfrm>
        </p:spPr>
        <p:txBody>
          <a:bodyPr/>
          <a:lstStyle/>
          <a:p>
            <a:pPr marL="609600" indent="-609600">
              <a:buFont typeface="Wingdings" pitchFamily="2" charset="2"/>
              <a:buChar char="Ø"/>
            </a:pPr>
            <a:r>
              <a:rPr lang="lv-LV" sz="1600" b="1" dirty="0" smtClean="0">
                <a:solidFill>
                  <a:srgbClr val="336600"/>
                </a:solidFill>
              </a:rPr>
              <a:t>apzina standarta preču iegādes vajadzības</a:t>
            </a:r>
          </a:p>
          <a:p>
            <a:pPr marL="609600" indent="-609600">
              <a:buFont typeface="Wingdings" pitchFamily="2" charset="2"/>
              <a:buChar char="Ø"/>
            </a:pPr>
            <a:r>
              <a:rPr lang="lv-LV" sz="1600" b="1" dirty="0" smtClean="0">
                <a:solidFill>
                  <a:srgbClr val="336600"/>
                </a:solidFill>
              </a:rPr>
              <a:t>izveido iepirkuma komisiju</a:t>
            </a:r>
          </a:p>
          <a:p>
            <a:pPr marL="609600" indent="-609600">
              <a:buFont typeface="Wingdings" pitchFamily="2" charset="2"/>
              <a:buChar char="Ø"/>
            </a:pPr>
            <a:r>
              <a:rPr lang="lv-LV" sz="1600" b="1" dirty="0" smtClean="0">
                <a:solidFill>
                  <a:srgbClr val="336600"/>
                </a:solidFill>
              </a:rPr>
              <a:t>izstrādā iepirkuma procedūras dokumentāciju – konkursa nolikumu un tehnisko specifikāciju</a:t>
            </a:r>
          </a:p>
          <a:p>
            <a:pPr marL="609600" indent="-609600">
              <a:buFont typeface="Wingdings" pitchFamily="2" charset="2"/>
              <a:buChar char="Ø"/>
            </a:pPr>
            <a:r>
              <a:rPr lang="lv-LV" sz="1600" b="1" dirty="0" smtClean="0">
                <a:solidFill>
                  <a:srgbClr val="336600"/>
                </a:solidFill>
              </a:rPr>
              <a:t>plāno un veic iepirkuma procedūras saskaņā ar Publisko iepirkumu likumu </a:t>
            </a:r>
            <a:r>
              <a:rPr lang="lv-LV" sz="1600" b="1" i="1" dirty="0" smtClean="0">
                <a:solidFill>
                  <a:srgbClr val="336600"/>
                </a:solidFill>
              </a:rPr>
              <a:t>(t.sk. organizē ieinteresēto pretendentu sanāksmi piegādātājiem)</a:t>
            </a:r>
          </a:p>
          <a:p>
            <a:pPr marL="609600" indent="-609600">
              <a:buFont typeface="Wingdings" pitchFamily="2" charset="2"/>
              <a:buChar char="Ø"/>
            </a:pPr>
            <a:r>
              <a:rPr lang="lv-LV" sz="1600" b="1" dirty="0" smtClean="0">
                <a:solidFill>
                  <a:srgbClr val="336600"/>
                </a:solidFill>
              </a:rPr>
              <a:t>atlasa pretendentus saskaņā ar Publisko iepirkumu likuma 37.,39. - 45.pantu</a:t>
            </a:r>
          </a:p>
          <a:p>
            <a:pPr marL="609600" indent="-609600">
              <a:buFont typeface="Wingdings" pitchFamily="2" charset="2"/>
              <a:buChar char="Ø"/>
            </a:pPr>
            <a:r>
              <a:rPr lang="lv-LV" sz="1600" b="1" dirty="0" smtClean="0">
                <a:solidFill>
                  <a:srgbClr val="336600"/>
                </a:solidFill>
              </a:rPr>
              <a:t>organizē iepirkuma līguma – </a:t>
            </a:r>
            <a:r>
              <a:rPr lang="lv-LV" sz="1600" b="1" i="1" dirty="0" smtClean="0">
                <a:solidFill>
                  <a:srgbClr val="336600"/>
                </a:solidFill>
              </a:rPr>
              <a:t>vispārīgās vienošanās</a:t>
            </a:r>
            <a:r>
              <a:rPr lang="lv-LV" sz="1600" b="1" dirty="0" smtClean="0">
                <a:solidFill>
                  <a:srgbClr val="336600"/>
                </a:solidFill>
              </a:rPr>
              <a:t> – noslēgšanu</a:t>
            </a:r>
          </a:p>
          <a:p>
            <a:pPr marL="609600" indent="-609600">
              <a:buFont typeface="Wingdings" pitchFamily="2" charset="2"/>
              <a:buChar char="Ø"/>
            </a:pPr>
            <a:r>
              <a:rPr lang="lv-LV" sz="1600" b="1" dirty="0" smtClean="0">
                <a:solidFill>
                  <a:srgbClr val="336600"/>
                </a:solidFill>
              </a:rPr>
              <a:t>izveido un uztur e-katalogu e-iepirkumu sistēmā </a:t>
            </a:r>
            <a:r>
              <a:rPr lang="lv-LV" sz="1600" b="1" dirty="0" err="1" smtClean="0">
                <a:solidFill>
                  <a:srgbClr val="336600"/>
                </a:solidFill>
                <a:hlinkClick r:id="rId2"/>
              </a:rPr>
              <a:t>www.eis.gov.lv</a:t>
            </a:r>
            <a:r>
              <a:rPr lang="lv-LV" sz="1600" b="1" dirty="0" smtClean="0">
                <a:solidFill>
                  <a:srgbClr val="336600"/>
                </a:solidFill>
              </a:rPr>
              <a:t> </a:t>
            </a:r>
          </a:p>
          <a:p>
            <a:pPr marL="609600" indent="-609600">
              <a:buFont typeface="Wingdings" pitchFamily="2" charset="2"/>
              <a:buChar char="Ø"/>
            </a:pPr>
            <a:r>
              <a:rPr lang="lv-LV" sz="1600" b="1" dirty="0" smtClean="0">
                <a:solidFill>
                  <a:srgbClr val="336600"/>
                </a:solidFill>
              </a:rPr>
              <a:t>uzrauga vispārīgo vienošanos izpildi</a:t>
            </a:r>
          </a:p>
          <a:p>
            <a:endParaRPr lang="lv-LV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3600"/>
            <a:ext cx="6850744" cy="491104"/>
          </a:xfrm>
        </p:spPr>
        <p:txBody>
          <a:bodyPr/>
          <a:lstStyle/>
          <a:p>
            <a:pPr>
              <a:buNone/>
            </a:pPr>
            <a:r>
              <a:rPr lang="lv-LV" sz="2400" b="1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Vispārīgās vienošanās principi </a:t>
            </a:r>
            <a:endParaRPr lang="lv-LV" sz="2400" b="1" dirty="0">
              <a:solidFill>
                <a:srgbClr val="33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5696" y="1196752"/>
            <a:ext cx="6850744" cy="4933687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lv-LV" sz="1500" b="1" dirty="0" smtClean="0">
                <a:solidFill>
                  <a:srgbClr val="336600"/>
                </a:solidFill>
              </a:rPr>
              <a:t>Puses (VRAA – E-kataloga uzturētājs; Piegādātāji - komersanti, Pircēji – tie, kuri parakstījuši pievienošanās protokolu)</a:t>
            </a:r>
          </a:p>
          <a:p>
            <a:pPr>
              <a:buFont typeface="Wingdings" pitchFamily="2" charset="2"/>
              <a:buChar char="Ø"/>
            </a:pPr>
            <a:r>
              <a:rPr lang="lv-LV" sz="1500" b="1" dirty="0" smtClean="0">
                <a:solidFill>
                  <a:srgbClr val="336600"/>
                </a:solidFill>
              </a:rPr>
              <a:t>Definīcijas</a:t>
            </a:r>
          </a:p>
          <a:p>
            <a:pPr>
              <a:buFont typeface="Wingdings" pitchFamily="2" charset="2"/>
              <a:buChar char="Ø"/>
            </a:pPr>
            <a:r>
              <a:rPr lang="lv-LV" sz="1500" b="1" dirty="0" smtClean="0">
                <a:solidFill>
                  <a:srgbClr val="336600"/>
                </a:solidFill>
              </a:rPr>
              <a:t>Vispārīgās vienošanās pamatnoteikumi</a:t>
            </a:r>
          </a:p>
          <a:p>
            <a:pPr>
              <a:buFont typeface="Wingdings" pitchFamily="2" charset="2"/>
              <a:buChar char="Ø"/>
            </a:pPr>
            <a:r>
              <a:rPr lang="lv-LV" sz="1500" b="1" dirty="0" smtClean="0">
                <a:solidFill>
                  <a:srgbClr val="336600"/>
                </a:solidFill>
              </a:rPr>
              <a:t>Pircēja un piegādātāja pilnvarotie lietotāji un to darbības E-iepirkumu procesā (Lietotāju lomas, tiesības un pienākumi, lietotāju pievienošanas nosacījumi)</a:t>
            </a:r>
          </a:p>
          <a:p>
            <a:pPr>
              <a:buFont typeface="Wingdings" pitchFamily="2" charset="2"/>
              <a:buChar char="Ø"/>
            </a:pPr>
            <a:r>
              <a:rPr lang="lv-LV" sz="1500" b="1" dirty="0" smtClean="0">
                <a:solidFill>
                  <a:srgbClr val="336600"/>
                </a:solidFill>
              </a:rPr>
              <a:t>E-iepirkumu procesa dalībnieku darbības (t.sk. konkrētā piegādātāja izvēle; pirkuma pieprasījuma saskaņošanas procedūra, ja nokavēts piegādes termiņš, ja veikta nekvalitatīvas preces piegāde u.c.)</a:t>
            </a:r>
          </a:p>
          <a:p>
            <a:pPr>
              <a:buFont typeface="Wingdings" pitchFamily="2" charset="2"/>
              <a:buChar char="Ø"/>
            </a:pPr>
            <a:r>
              <a:rPr lang="lv-LV" sz="1500" b="1" dirty="0" smtClean="0">
                <a:solidFill>
                  <a:srgbClr val="336600"/>
                </a:solidFill>
              </a:rPr>
              <a:t>Līguma darbības termiņš, līguma apturēšanas un izbeigšanas nosacījumi</a:t>
            </a:r>
          </a:p>
          <a:p>
            <a:pPr>
              <a:buFont typeface="Wingdings" pitchFamily="2" charset="2"/>
              <a:buChar char="Ø"/>
            </a:pPr>
            <a:r>
              <a:rPr lang="lv-LV" sz="1500" b="1" dirty="0" smtClean="0">
                <a:solidFill>
                  <a:srgbClr val="336600"/>
                </a:solidFill>
              </a:rPr>
              <a:t>Pielikumā: piegādes nosacījumi (piegādes termiņi, kārtība, pasūtījuma  minimālais limits, paziņošana un preču pavadzīme, kvalitātes atzīmēšana, garantijas saistības, samaksas kārtība, līgumsodi)</a:t>
            </a:r>
          </a:p>
          <a:p>
            <a:pPr>
              <a:buFont typeface="Wingdings" pitchFamily="2" charset="2"/>
              <a:buChar char="Ø"/>
            </a:pPr>
            <a:r>
              <a:rPr lang="lv-LV" sz="1500" b="1" dirty="0" smtClean="0">
                <a:solidFill>
                  <a:srgbClr val="336600"/>
                </a:solidFill>
              </a:rPr>
              <a:t>Citi pielikumi: </a:t>
            </a:r>
            <a:r>
              <a:rPr lang="lv-LV" sz="1500" b="1" u="sng" dirty="0" smtClean="0">
                <a:solidFill>
                  <a:srgbClr val="336600"/>
                </a:solidFill>
              </a:rPr>
              <a:t>minimālas tehniskās specifikācijas</a:t>
            </a:r>
            <a:r>
              <a:rPr lang="lv-LV" sz="1500" b="1" dirty="0" smtClean="0">
                <a:solidFill>
                  <a:srgbClr val="336600"/>
                </a:solidFill>
              </a:rPr>
              <a:t> un </a:t>
            </a:r>
            <a:r>
              <a:rPr lang="lv-LV" sz="1500" b="1" u="sng" dirty="0" smtClean="0">
                <a:solidFill>
                  <a:srgbClr val="336600"/>
                </a:solidFill>
              </a:rPr>
              <a:t>maksimālās cenas</a:t>
            </a:r>
            <a:r>
              <a:rPr lang="lv-LV" sz="1500" b="1" dirty="0" smtClean="0">
                <a:solidFill>
                  <a:srgbClr val="336600"/>
                </a:solidFill>
              </a:rPr>
              <a:t>, lietotāju pieprasījumu formas, veidlapas</a:t>
            </a:r>
            <a:endParaRPr lang="en-US" sz="1500" b="1" dirty="0" smtClean="0">
              <a:solidFill>
                <a:srgbClr val="336600"/>
              </a:solidFill>
            </a:endParaRPr>
          </a:p>
          <a:p>
            <a:endParaRPr lang="lv-LV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419096"/>
          </a:xfrm>
        </p:spPr>
        <p:txBody>
          <a:bodyPr/>
          <a:lstStyle/>
          <a:p>
            <a:pPr>
              <a:buNone/>
            </a:pPr>
            <a:r>
              <a:rPr lang="lv-LV" sz="2400" b="1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</a:t>
            </a:r>
            <a:r>
              <a:rPr lang="lv-LV" sz="2400" b="1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Prasības lietotājiem</a:t>
            </a:r>
            <a:endParaRPr lang="lv-LV" sz="2400" b="1" dirty="0">
              <a:solidFill>
                <a:srgbClr val="33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764704"/>
            <a:ext cx="7066768" cy="5365735"/>
          </a:xfrm>
        </p:spPr>
        <p:txBody>
          <a:bodyPr/>
          <a:lstStyle/>
          <a:p>
            <a:pPr marL="957263" lvl="1" indent="-481013">
              <a:lnSpc>
                <a:spcPct val="120000"/>
              </a:lnSpc>
              <a:buFont typeface="Wingdings" pitchFamily="2" charset="2"/>
              <a:buChar char="Ø"/>
            </a:pPr>
            <a:endParaRPr lang="lv-LV" sz="1600" b="1" dirty="0" smtClean="0">
              <a:solidFill>
                <a:srgbClr val="336600"/>
              </a:solidFill>
            </a:endParaRPr>
          </a:p>
          <a:p>
            <a:pPr marL="957263" lvl="1" indent="-481013">
              <a:lnSpc>
                <a:spcPct val="120000"/>
              </a:lnSpc>
              <a:buFont typeface="Wingdings" pitchFamily="2" charset="2"/>
              <a:buChar char="Ø"/>
            </a:pPr>
            <a:r>
              <a:rPr lang="lv-LV" sz="1800" b="1" dirty="0" smtClean="0">
                <a:solidFill>
                  <a:srgbClr val="336600"/>
                </a:solidFill>
              </a:rPr>
              <a:t>Sistēmas funkcijas saskaņā ar izstrādātāja noteikto lietotājiem ir pieejamas, izmantojot šādas pārlūkprogrammu versijas:</a:t>
            </a:r>
          </a:p>
          <a:p>
            <a:pPr marL="1430338" lvl="2">
              <a:lnSpc>
                <a:spcPct val="120000"/>
              </a:lnSpc>
              <a:spcAft>
                <a:spcPts val="0"/>
              </a:spcAft>
            </a:pPr>
            <a:r>
              <a:rPr lang="lv-LV" sz="1800" b="1" dirty="0" smtClean="0">
                <a:solidFill>
                  <a:srgbClr val="336600"/>
                </a:solidFill>
              </a:rPr>
              <a:t>Internet Explorer</a:t>
            </a:r>
          </a:p>
          <a:p>
            <a:pPr marL="1430338" lvl="2">
              <a:lnSpc>
                <a:spcPct val="120000"/>
              </a:lnSpc>
              <a:spcAft>
                <a:spcPts val="0"/>
              </a:spcAft>
            </a:pPr>
            <a:r>
              <a:rPr lang="lv-LV" sz="1800" b="1" dirty="0" err="1" smtClean="0">
                <a:solidFill>
                  <a:srgbClr val="336600"/>
                </a:solidFill>
              </a:rPr>
              <a:t>Mozilla</a:t>
            </a:r>
            <a:r>
              <a:rPr lang="lv-LV" sz="1800" b="1" dirty="0" smtClean="0">
                <a:solidFill>
                  <a:srgbClr val="336600"/>
                </a:solidFill>
              </a:rPr>
              <a:t> Firefox</a:t>
            </a:r>
          </a:p>
          <a:p>
            <a:pPr marL="1430338" lvl="2">
              <a:lnSpc>
                <a:spcPct val="120000"/>
              </a:lnSpc>
              <a:spcAft>
                <a:spcPts val="0"/>
              </a:spcAft>
            </a:pPr>
            <a:r>
              <a:rPr lang="lv-LV" sz="1800" b="1" dirty="0" smtClean="0">
                <a:solidFill>
                  <a:srgbClr val="336600"/>
                </a:solidFill>
              </a:rPr>
              <a:t>Opera</a:t>
            </a:r>
          </a:p>
          <a:p>
            <a:pPr marL="1430338" lvl="2">
              <a:lnSpc>
                <a:spcPct val="120000"/>
              </a:lnSpc>
              <a:spcAft>
                <a:spcPts val="0"/>
              </a:spcAft>
              <a:buNone/>
            </a:pPr>
            <a:endParaRPr lang="lv-LV" sz="1800" b="1" dirty="0" smtClean="0">
              <a:solidFill>
                <a:srgbClr val="336600"/>
              </a:solidFill>
            </a:endParaRPr>
          </a:p>
          <a:p>
            <a:pPr marL="957263" lvl="1" indent="-481013">
              <a:lnSpc>
                <a:spcPct val="120000"/>
              </a:lnSpc>
              <a:buFont typeface="Wingdings" pitchFamily="2" charset="2"/>
              <a:buChar char="Ø"/>
            </a:pPr>
            <a:r>
              <a:rPr lang="lv-LV" sz="1800" b="1" dirty="0" smtClean="0">
                <a:solidFill>
                  <a:srgbClr val="336600"/>
                </a:solidFill>
              </a:rPr>
              <a:t>Piegādātāja organizācijas darbinieks ir autorizēts EIS lietotājs</a:t>
            </a:r>
          </a:p>
          <a:p>
            <a:pPr marL="957263" lvl="1" indent="-481013">
              <a:lnSpc>
                <a:spcPct val="120000"/>
              </a:lnSpc>
              <a:buFont typeface="Wingdings" pitchFamily="2" charset="2"/>
              <a:buChar char="Ø"/>
            </a:pPr>
            <a:r>
              <a:rPr lang="lv-LV" sz="1800" b="1" dirty="0" smtClean="0">
                <a:solidFill>
                  <a:srgbClr val="336600"/>
                </a:solidFill>
              </a:rPr>
              <a:t>Katram lietotājam ir sava e-pasta adrese</a:t>
            </a:r>
          </a:p>
          <a:p>
            <a:pPr marL="957263" lvl="1" indent="-481013">
              <a:lnSpc>
                <a:spcPct val="120000"/>
              </a:lnSpc>
              <a:buFont typeface="Wingdings" pitchFamily="2" charset="2"/>
              <a:buChar char="Ø"/>
            </a:pPr>
            <a:r>
              <a:rPr lang="lv-LV" sz="1800" b="1" dirty="0" smtClean="0">
                <a:solidFill>
                  <a:srgbClr val="336600"/>
                </a:solidFill>
              </a:rPr>
              <a:t>Lietotājs apguvis sistēmas lietošanas iemaņas - noklausījies bezmaksas apmācību kursu (3,5 stundas)</a:t>
            </a:r>
            <a:endParaRPr lang="en-GB" sz="1800" b="1" dirty="0" smtClean="0">
              <a:solidFill>
                <a:srgbClr val="336600"/>
              </a:solidFill>
            </a:endParaRPr>
          </a:p>
          <a:p>
            <a:endParaRPr lang="lv-LV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260648"/>
            <a:ext cx="6994760" cy="504056"/>
          </a:xfrm>
        </p:spPr>
        <p:txBody>
          <a:bodyPr/>
          <a:lstStyle/>
          <a:p>
            <a:pPr>
              <a:buNone/>
            </a:pPr>
            <a:r>
              <a:rPr lang="lv-LV" sz="2400" b="1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Piegādātāja-administratora pienākumi un iespējas</a:t>
            </a:r>
            <a:endParaRPr lang="lv-LV" sz="2400" b="1" dirty="0">
              <a:solidFill>
                <a:srgbClr val="33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1680" y="1556791"/>
            <a:ext cx="6994760" cy="4032449"/>
          </a:xfrm>
        </p:spPr>
        <p:txBody>
          <a:bodyPr/>
          <a:lstStyle/>
          <a:p>
            <a:pPr marL="374650" indent="-374650">
              <a:lnSpc>
                <a:spcPct val="125000"/>
              </a:lnSpc>
              <a:buFont typeface="Wingdings" pitchFamily="2" charset="2"/>
              <a:buChar char="§"/>
            </a:pPr>
            <a:r>
              <a:rPr lang="lv-LV" sz="1800" b="1" dirty="0" smtClean="0">
                <a:solidFill>
                  <a:srgbClr val="336600"/>
                </a:solidFill>
                <a:latin typeface="Arial" pitchFamily="34" charset="0"/>
                <a:cs typeface="Arial" pitchFamily="34" charset="0"/>
              </a:rPr>
              <a:t>Organizācijas datu uzturēšana sistēmā (bankas konti, adreses un kontaktpersonas)</a:t>
            </a:r>
          </a:p>
          <a:p>
            <a:pPr marL="374650" indent="-374650">
              <a:lnSpc>
                <a:spcPct val="125000"/>
              </a:lnSpc>
              <a:buFont typeface="Wingdings" pitchFamily="2" charset="2"/>
              <a:buChar char="§"/>
            </a:pPr>
            <a:r>
              <a:rPr lang="lv-LV" sz="1800" b="1" dirty="0" smtClean="0">
                <a:solidFill>
                  <a:srgbClr val="336600"/>
                </a:solidFill>
                <a:latin typeface="Arial" pitchFamily="34" charset="0"/>
                <a:cs typeface="Arial" pitchFamily="34" charset="0"/>
              </a:rPr>
              <a:t>Organizācijas lietotāju kontu administrēšana (izveide – visām lietotāju lomām, bloķēšana, dzēšana un rediģēšana – visām lomām; autentifikācijas veida izvēle sistēmai)</a:t>
            </a:r>
          </a:p>
          <a:p>
            <a:pPr marL="374650" indent="-374650">
              <a:lnSpc>
                <a:spcPct val="125000"/>
              </a:lnSpc>
              <a:buFont typeface="Wingdings" pitchFamily="2" charset="2"/>
              <a:buChar char="§"/>
            </a:pPr>
            <a:r>
              <a:rPr lang="lv-LV" sz="1800" b="1" dirty="0" smtClean="0">
                <a:solidFill>
                  <a:srgbClr val="336600"/>
                </a:solidFill>
                <a:latin typeface="Arial" pitchFamily="34" charset="0"/>
                <a:cs typeface="Arial" pitchFamily="34" charset="0"/>
              </a:rPr>
              <a:t>Citas funkcijas, ka to paredz Organizācijas iekšējā darba organizācija:</a:t>
            </a:r>
          </a:p>
          <a:p>
            <a:pPr marL="1889125" lvl="1" indent="-184150">
              <a:lnSpc>
                <a:spcPct val="125000"/>
              </a:lnSpc>
              <a:buFont typeface="Wingdings" pitchFamily="2" charset="2"/>
              <a:buChar char="Ø"/>
            </a:pPr>
            <a:r>
              <a:rPr lang="lv-LV" sz="1800" b="1" dirty="0" smtClean="0">
                <a:solidFill>
                  <a:srgbClr val="336600"/>
                </a:solidFill>
                <a:latin typeface="Arial" pitchFamily="34" charset="0"/>
                <a:cs typeface="Arial" pitchFamily="34" charset="0"/>
              </a:rPr>
              <a:t>lietotāju apmācība</a:t>
            </a:r>
          </a:p>
          <a:p>
            <a:pPr marL="1889125" lvl="1" indent="-184150">
              <a:lnSpc>
                <a:spcPct val="125000"/>
              </a:lnSpc>
              <a:buFont typeface="Wingdings" pitchFamily="2" charset="2"/>
              <a:buChar char="Ø"/>
            </a:pPr>
            <a:r>
              <a:rPr lang="lv-LV" sz="1800" b="1" dirty="0" smtClean="0">
                <a:solidFill>
                  <a:srgbClr val="336600"/>
                </a:solidFill>
                <a:latin typeface="Arial" pitchFamily="34" charset="0"/>
                <a:cs typeface="Arial" pitchFamily="34" charset="0"/>
              </a:rPr>
              <a:t>problēmu pieteikšana</a:t>
            </a:r>
          </a:p>
          <a:p>
            <a:pPr marL="1889125" lvl="1" indent="-184150">
              <a:lnSpc>
                <a:spcPct val="125000"/>
              </a:lnSpc>
              <a:buFont typeface="Wingdings" pitchFamily="2" charset="2"/>
              <a:buChar char="Ø"/>
            </a:pPr>
            <a:r>
              <a:rPr lang="lv-LV" sz="1800" b="1" dirty="0" smtClean="0">
                <a:solidFill>
                  <a:srgbClr val="336600"/>
                </a:solidFill>
                <a:latin typeface="Arial" pitchFamily="34" charset="0"/>
                <a:cs typeface="Arial" pitchFamily="34" charset="0"/>
              </a:rPr>
              <a:t>...</a:t>
            </a:r>
          </a:p>
          <a:p>
            <a:endParaRPr lang="lv-LV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3600"/>
            <a:ext cx="6850744" cy="851144"/>
          </a:xfrm>
        </p:spPr>
        <p:txBody>
          <a:bodyPr/>
          <a:lstStyle/>
          <a:p>
            <a:pPr>
              <a:buNone/>
            </a:pPr>
            <a:r>
              <a:rPr lang="lv-LV" sz="2400" b="1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EIS atskaites</a:t>
            </a:r>
            <a:endParaRPr lang="lv-LV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 cstate="print"/>
          <a:srcRect t="12826" r="1903" b="2791"/>
          <a:stretch>
            <a:fillRect/>
          </a:stretch>
        </p:blipFill>
        <p:spPr bwMode="auto">
          <a:xfrm>
            <a:off x="179512" y="1412776"/>
            <a:ext cx="8856984" cy="5256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15816" y="260350"/>
            <a:ext cx="5832897" cy="504354"/>
          </a:xfrm>
        </p:spPr>
        <p:txBody>
          <a:bodyPr anchor="b"/>
          <a:lstStyle/>
          <a:p>
            <a:pPr algn="l" eaLnBrk="1" hangingPunct="1">
              <a:buNone/>
            </a:pPr>
            <a:r>
              <a:rPr lang="lv-LV" sz="2400" b="1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Tipiska iepirkumu apstrādes plūsma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19250" y="1268413"/>
            <a:ext cx="6985000" cy="5184775"/>
          </a:xfrm>
        </p:spPr>
        <p:txBody>
          <a:bodyPr/>
          <a:lstStyle/>
          <a:p>
            <a:pPr marL="282575" indent="-282575" eaLnBrk="1" hangingPunct="1">
              <a:lnSpc>
                <a:spcPct val="120000"/>
              </a:lnSpc>
              <a:buClr>
                <a:srgbClr val="005C00"/>
              </a:buClr>
              <a:buFont typeface="Times New Roman" pitchFamily="18" charset="0"/>
              <a:buChar char="■"/>
            </a:pPr>
            <a:r>
              <a:rPr lang="lv-LV" sz="2000" b="1" dirty="0" smtClean="0">
                <a:solidFill>
                  <a:srgbClr val="504F53"/>
                </a:solidFill>
                <a:latin typeface="ヒラギノ角ゴ Pro W3"/>
              </a:rPr>
              <a:t>Pircēja organizācijas </a:t>
            </a:r>
            <a:r>
              <a:rPr lang="lv-LV" sz="2000" b="1" i="1" dirty="0" smtClean="0">
                <a:solidFill>
                  <a:srgbClr val="00B050"/>
                </a:solidFill>
                <a:latin typeface="ヒラギノ角ゴ Pro W3"/>
              </a:rPr>
              <a:t>Iepircējs</a:t>
            </a:r>
            <a:r>
              <a:rPr lang="lv-LV" sz="2000" b="1" dirty="0" smtClean="0">
                <a:solidFill>
                  <a:srgbClr val="504F53"/>
                </a:solidFill>
                <a:latin typeface="ヒラギノ角ゴ Pro W3"/>
              </a:rPr>
              <a:t> pārskata katalogu, ieliekot grozā nepieciešamās preces. </a:t>
            </a:r>
          </a:p>
          <a:p>
            <a:pPr marL="282575" indent="-282575" eaLnBrk="1" hangingPunct="1">
              <a:lnSpc>
                <a:spcPct val="120000"/>
              </a:lnSpc>
              <a:buClr>
                <a:srgbClr val="005C00"/>
              </a:buClr>
              <a:buFont typeface="Times New Roman" pitchFamily="18" charset="0"/>
              <a:buChar char="■"/>
            </a:pPr>
            <a:r>
              <a:rPr lang="lv-LV" sz="2000" b="1" dirty="0" smtClean="0">
                <a:solidFill>
                  <a:srgbClr val="504F53"/>
                </a:solidFill>
                <a:latin typeface="ヒラギノ角ゴ Pro W3"/>
              </a:rPr>
              <a:t>Pircēja organizācijas </a:t>
            </a:r>
            <a:r>
              <a:rPr lang="lv-LV" sz="2000" b="1" i="1" dirty="0" smtClean="0">
                <a:solidFill>
                  <a:srgbClr val="00B050"/>
                </a:solidFill>
                <a:latin typeface="ヒラギノ角ゴ Pro W3"/>
              </a:rPr>
              <a:t>Iepircējs</a:t>
            </a:r>
            <a:r>
              <a:rPr lang="lv-LV" sz="2000" b="1" dirty="0" smtClean="0">
                <a:solidFill>
                  <a:srgbClr val="504F53"/>
                </a:solidFill>
                <a:latin typeface="ヒラギノ角ゴ Pro W3"/>
              </a:rPr>
              <a:t> noformē un nosūta pirkuma pieprasījumu.</a:t>
            </a:r>
          </a:p>
          <a:p>
            <a:pPr marL="282575" indent="-282575" eaLnBrk="1" hangingPunct="1">
              <a:lnSpc>
                <a:spcPct val="120000"/>
              </a:lnSpc>
              <a:buClr>
                <a:srgbClr val="005C00"/>
              </a:buClr>
              <a:buFont typeface="Times New Roman" pitchFamily="18" charset="0"/>
              <a:buChar char="■"/>
            </a:pPr>
            <a:r>
              <a:rPr lang="lv-LV" sz="2000" b="1" i="1" dirty="0" smtClean="0">
                <a:solidFill>
                  <a:srgbClr val="0070C0"/>
                </a:solidFill>
                <a:latin typeface="ヒラギノ角ゴ Pro W3"/>
              </a:rPr>
              <a:t>Piegādātājs</a:t>
            </a:r>
            <a:r>
              <a:rPr lang="lv-LV" sz="2000" b="1" dirty="0" smtClean="0">
                <a:solidFill>
                  <a:srgbClr val="005C00"/>
                </a:solidFill>
                <a:latin typeface="ヒラギノ角ゴ Pro W3"/>
              </a:rPr>
              <a:t> </a:t>
            </a:r>
            <a:r>
              <a:rPr lang="lv-LV" sz="2000" b="1" dirty="0" smtClean="0">
                <a:solidFill>
                  <a:srgbClr val="504F53"/>
                </a:solidFill>
                <a:latin typeface="ヒラギノ角ゴ Pro W3"/>
              </a:rPr>
              <a:t>izskata un apstiprina to (paraksts no vienas puses).</a:t>
            </a:r>
          </a:p>
          <a:p>
            <a:pPr marL="282575" indent="-282575" eaLnBrk="1" hangingPunct="1">
              <a:lnSpc>
                <a:spcPct val="120000"/>
              </a:lnSpc>
              <a:buClr>
                <a:srgbClr val="005C00"/>
              </a:buClr>
              <a:buFont typeface="Times New Roman" pitchFamily="18" charset="0"/>
              <a:buChar char="■"/>
            </a:pPr>
            <a:r>
              <a:rPr lang="lv-LV" sz="2000" b="1" dirty="0" smtClean="0">
                <a:solidFill>
                  <a:srgbClr val="504F53"/>
                </a:solidFill>
                <a:latin typeface="ヒラギノ角ゴ Pro W3"/>
              </a:rPr>
              <a:t>Pircēja organizācijas </a:t>
            </a:r>
            <a:r>
              <a:rPr lang="lv-LV" sz="2000" b="1" i="1" dirty="0" smtClean="0">
                <a:solidFill>
                  <a:srgbClr val="C00000"/>
                </a:solidFill>
                <a:latin typeface="ヒラギノ角ゴ Pro W3"/>
              </a:rPr>
              <a:t>Apstiprinātājs</a:t>
            </a:r>
            <a:r>
              <a:rPr lang="lv-LV" sz="2000" b="1" dirty="0" smtClean="0">
                <a:solidFill>
                  <a:srgbClr val="C00000"/>
                </a:solidFill>
                <a:latin typeface="ヒラギノ角ゴ Pro W3"/>
              </a:rPr>
              <a:t> </a:t>
            </a:r>
            <a:r>
              <a:rPr lang="lv-LV" sz="2000" b="1" dirty="0" smtClean="0">
                <a:solidFill>
                  <a:srgbClr val="504F53"/>
                </a:solidFill>
                <a:latin typeface="ヒラギノ角ゴ Pro W3"/>
              </a:rPr>
              <a:t>apstiprina iepirkumu (paraksts no otras puses).</a:t>
            </a:r>
          </a:p>
          <a:p>
            <a:pPr marL="282575" indent="-282575" eaLnBrk="1" hangingPunct="1">
              <a:lnSpc>
                <a:spcPct val="120000"/>
              </a:lnSpc>
              <a:buClr>
                <a:srgbClr val="005C00"/>
              </a:buClr>
              <a:buFont typeface="Times New Roman" pitchFamily="18" charset="0"/>
              <a:buChar char="■"/>
            </a:pPr>
            <a:r>
              <a:rPr lang="lv-LV" sz="2000" b="1" i="1" dirty="0" smtClean="0">
                <a:solidFill>
                  <a:srgbClr val="0070C0"/>
                </a:solidFill>
                <a:latin typeface="ヒラギノ角ゴ Pro W3"/>
              </a:rPr>
              <a:t>Piegādātājs </a:t>
            </a:r>
            <a:r>
              <a:rPr lang="lv-LV" sz="2000" b="1" dirty="0" smtClean="0">
                <a:solidFill>
                  <a:srgbClr val="504F53"/>
                </a:solidFill>
                <a:latin typeface="ヒラギノ角ゴ Pro W3"/>
              </a:rPr>
              <a:t>komplektē piegādi un nosūta preces. </a:t>
            </a:r>
          </a:p>
          <a:p>
            <a:pPr marL="282575" indent="-282575" eaLnBrk="1" hangingPunct="1">
              <a:lnSpc>
                <a:spcPct val="120000"/>
              </a:lnSpc>
              <a:buClr>
                <a:srgbClr val="005C00"/>
              </a:buClr>
              <a:buFont typeface="Times New Roman" pitchFamily="18" charset="0"/>
              <a:buChar char="■"/>
            </a:pPr>
            <a:r>
              <a:rPr lang="lv-LV" sz="2000" b="1" dirty="0" smtClean="0">
                <a:solidFill>
                  <a:srgbClr val="504F53"/>
                </a:solidFill>
                <a:latin typeface="ヒラギノ角ゴ Pro W3"/>
              </a:rPr>
              <a:t>Pircēja organizācijas </a:t>
            </a:r>
            <a:r>
              <a:rPr lang="lv-LV" sz="2000" b="1" i="1" dirty="0" smtClean="0">
                <a:solidFill>
                  <a:schemeClr val="accent6">
                    <a:lumMod val="75000"/>
                  </a:schemeClr>
                </a:solidFill>
                <a:latin typeface="ヒラギノ角ゴ Pro W3"/>
              </a:rPr>
              <a:t>Saņēmējs</a:t>
            </a:r>
            <a:r>
              <a:rPr lang="lv-LV" sz="2000" b="1" i="1" dirty="0" smtClean="0">
                <a:solidFill>
                  <a:srgbClr val="504F53"/>
                </a:solidFill>
                <a:latin typeface="ヒラギノ角ゴ Pro W3"/>
              </a:rPr>
              <a:t> </a:t>
            </a:r>
            <a:r>
              <a:rPr lang="lv-LV" sz="2000" b="1" dirty="0" smtClean="0">
                <a:solidFill>
                  <a:srgbClr val="504F53"/>
                </a:solidFill>
                <a:latin typeface="ヒラギノ角ゴ Pro W3"/>
              </a:rPr>
              <a:t>pēc preču saņemšanas sistēmā atzīmē saņemšanas faktu un preču kvalitāti.</a:t>
            </a:r>
          </a:p>
          <a:p>
            <a:pPr marL="282575" indent="-282575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lv-LV" sz="1800" dirty="0" smtClean="0">
                <a:solidFill>
                  <a:srgbClr val="504F53"/>
                </a:solidFill>
                <a:latin typeface="ヒラギノ角ゴ Pro W3"/>
              </a:rPr>
              <a:t>	</a:t>
            </a:r>
          </a:p>
          <a:p>
            <a:pPr marL="282575" indent="-282575" eaLnBrk="1" hangingPunct="1">
              <a:lnSpc>
                <a:spcPct val="120000"/>
              </a:lnSpc>
            </a:pPr>
            <a:endParaRPr lang="lv-LV" sz="1800" b="1" dirty="0" smtClean="0">
              <a:solidFill>
                <a:srgbClr val="504F53"/>
              </a:solidFill>
              <a:latin typeface="ヒラギノ角ゴ Pro W3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fault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784</TotalTime>
  <Words>489</Words>
  <Application>Microsoft Office PowerPoint</Application>
  <PresentationFormat>Slaidrāde ekrānā (4:3)</PresentationFormat>
  <Paragraphs>84</Paragraphs>
  <Slides>12</Slides>
  <Notes>2</Notes>
  <HiddenSlides>0</HiddenSlides>
  <MMClips>0</MMClips>
  <ScaleCrop>false</ScaleCrop>
  <HeadingPairs>
    <vt:vector size="4" baseType="variant">
      <vt:variant>
        <vt:lpstr>Dizains</vt:lpstr>
      </vt:variant>
      <vt:variant>
        <vt:i4>3</vt:i4>
      </vt:variant>
      <vt:variant>
        <vt:lpstr>Slaidu virsraksti</vt:lpstr>
      </vt:variant>
      <vt:variant>
        <vt:i4>12</vt:i4>
      </vt:variant>
    </vt:vector>
  </HeadingPairs>
  <TitlesOfParts>
    <vt:vector size="15" baseType="lpstr">
      <vt:lpstr>Default</vt:lpstr>
      <vt:lpstr>Default 1</vt:lpstr>
      <vt:lpstr>Default 2</vt:lpstr>
      <vt:lpstr>PowerPoint prezentācija</vt:lpstr>
      <vt:lpstr>             Kas ir e-iepirkums?</vt:lpstr>
      <vt:lpstr>                             priekšrocības komersantiem</vt:lpstr>
      <vt:lpstr>VRAA Elektronisko iepirkumu departaments</vt:lpstr>
      <vt:lpstr>Vispārīgās vienošanās principi </vt:lpstr>
      <vt:lpstr>            Prasības lietotājiem</vt:lpstr>
      <vt:lpstr>Piegādātāja-administratora pienākumi un iespējas</vt:lpstr>
      <vt:lpstr>EIS atskaites</vt:lpstr>
      <vt:lpstr>Tipiska iepirkumu apstrādes plūsma</vt:lpstr>
      <vt:lpstr>               Iepirkumu  statusu koks </vt:lpstr>
      <vt:lpstr> Preces kartiņa </vt:lpstr>
      <vt:lpstr>Lietotāju atbalsts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Oļegs Fiļipovičš</dc:creator>
  <cp:lastModifiedBy>Zita Hibnere</cp:lastModifiedBy>
  <cp:revision>118</cp:revision>
  <dcterms:modified xsi:type="dcterms:W3CDTF">2014-01-16T07:57:45Z</dcterms:modified>
</cp:coreProperties>
</file>