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</p:sldMasterIdLst>
  <p:notesMasterIdLst>
    <p:notesMasterId r:id="rId8"/>
  </p:notesMasterIdLst>
  <p:handoutMasterIdLst>
    <p:handoutMasterId r:id="rId9"/>
  </p:handoutMasterIdLst>
  <p:sldIdLst>
    <p:sldId id="1832" r:id="rId5"/>
    <p:sldId id="1838" r:id="rId6"/>
    <p:sldId id="183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out Nasdaq (can be used in both EM &amp; Listings)" id="{5DD8E88C-2A7B-EF4A-8962-9E53014A6C37}">
          <p14:sldIdLst>
            <p14:sldId id="1832"/>
            <p14:sldId id="1838"/>
            <p14:sldId id="183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David Augustsson" initials="DA" lastIdx="39" clrIdx="5">
    <p:extLst>
      <p:ext uri="{19B8F6BF-5375-455C-9EA6-DF929625EA0E}">
        <p15:presenceInfo xmlns:p15="http://schemas.microsoft.com/office/powerpoint/2012/main" userId="S-1-5-21-3746853679-3567833611-149281407-137180" providerId="AD"/>
      </p:ext>
    </p:extLst>
  </p:cmAuthor>
  <p:cmAuthor id="1" name="Caroline Souvestre" initials="CS" lastIdx="4" clrIdx="0"/>
  <p:cmAuthor id="8" name="Erik Granström" initials="EG" lastIdx="2" clrIdx="6">
    <p:extLst>
      <p:ext uri="{19B8F6BF-5375-455C-9EA6-DF929625EA0E}">
        <p15:presenceInfo xmlns:p15="http://schemas.microsoft.com/office/powerpoint/2012/main" userId="S::erigra@nasdaq.com::37d17106-1dfa-45f7-a878-b338d3f8aea1" providerId="AD"/>
      </p:ext>
    </p:extLst>
  </p:cmAuthor>
  <p:cmAuthor id="2" name="Adam Kostyál" initials="AK" lastIdx="27" clrIdx="1"/>
  <p:cmAuthor id="9" name="Andreas Gustafsson" initials="AG" lastIdx="16" clrIdx="7">
    <p:extLst>
      <p:ext uri="{19B8F6BF-5375-455C-9EA6-DF929625EA0E}">
        <p15:presenceInfo xmlns:p15="http://schemas.microsoft.com/office/powerpoint/2012/main" userId="S-1-5-21-3746853679-3567833611-149281407-43837" providerId="AD"/>
      </p:ext>
    </p:extLst>
  </p:cmAuthor>
  <p:cmAuthor id="10" name="Fam Evaldsson" initials="FE" lastIdx="16" clrIdx="8">
    <p:extLst>
      <p:ext uri="{19B8F6BF-5375-455C-9EA6-DF929625EA0E}">
        <p15:presenceInfo xmlns:p15="http://schemas.microsoft.com/office/powerpoint/2012/main" userId="S-1-5-21-3746853679-3567833611-149281407-144650" providerId="AD"/>
      </p:ext>
    </p:extLst>
  </p:cmAuthor>
  <p:cmAuthor id="4" name="Martina Rejsjö" initials="MR" lastIdx="12" clrIdx="2"/>
  <p:cmAuthor id="11" name="Axel Holm" initials="AH" lastIdx="9" clrIdx="9">
    <p:extLst>
      <p:ext uri="{19B8F6BF-5375-455C-9EA6-DF929625EA0E}">
        <p15:presenceInfo xmlns:p15="http://schemas.microsoft.com/office/powerpoint/2012/main" userId="S-1-5-21-3746853679-3567833611-149281407-129417" providerId="AD"/>
      </p:ext>
    </p:extLst>
  </p:cmAuthor>
  <p:cmAuthor id="5" name="Sara Lotte Nolkrantz" initials="SLN" lastIdx="23" clrIdx="3">
    <p:extLst>
      <p:ext uri="{19B8F6BF-5375-455C-9EA6-DF929625EA0E}">
        <p15:presenceInfo xmlns:p15="http://schemas.microsoft.com/office/powerpoint/2012/main" userId="S-1-5-21-3746853679-3567833611-149281407-74885" providerId="AD"/>
      </p:ext>
    </p:extLst>
  </p:cmAuthor>
  <p:cmAuthor id="12" name="Ann-Charlotte Eliasson" initials="AE" lastIdx="1" clrIdx="10">
    <p:extLst>
      <p:ext uri="{19B8F6BF-5375-455C-9EA6-DF929625EA0E}">
        <p15:presenceInfo xmlns:p15="http://schemas.microsoft.com/office/powerpoint/2012/main" userId="S-1-5-21-3746853679-3567833611-149281407-121642" providerId="AD"/>
      </p:ext>
    </p:extLst>
  </p:cmAuthor>
  <p:cmAuthor id="6" name="Maiken Sørensen" initials="MS" lastIdx="54" clrIdx="4">
    <p:extLst>
      <p:ext uri="{19B8F6BF-5375-455C-9EA6-DF929625EA0E}">
        <p15:presenceInfo xmlns:p15="http://schemas.microsoft.com/office/powerpoint/2012/main" userId="S::maiken.sorensen@corplogin.com::ad7bc813-320f-4e2b-82cb-e0c89372f30a" providerId="AD"/>
      </p:ext>
    </p:extLst>
  </p:cmAuthor>
  <p:cmAuthor id="13" name="Ieva Unda" initials="IU" lastIdx="3" clrIdx="11">
    <p:extLst>
      <p:ext uri="{19B8F6BF-5375-455C-9EA6-DF929625EA0E}">
        <p15:presenceInfo xmlns:p15="http://schemas.microsoft.com/office/powerpoint/2012/main" userId="S::ieka@nasdaq.com::a56eb3a4-d003-4054-ae94-698bae72eae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2C627A"/>
    <a:srgbClr val="343E6C"/>
    <a:srgbClr val="1C2B57"/>
    <a:srgbClr val="00BFD5"/>
    <a:srgbClr val="F2F2F2"/>
    <a:srgbClr val="008EAA"/>
    <a:srgbClr val="046673"/>
    <a:srgbClr val="66BFC7"/>
    <a:srgbClr val="5A4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ys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ys stil 1 – uthev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ys stil 1 – uthevin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emastil 2 – utheving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emastil 2 – utheving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emastil 2 – utheving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emastil 2 – uthevin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emastil 2 – uthevin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emastil 2 – utheving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ys stil 1 – utheving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ys stil 1 – utheving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ys stil 1 – uthevin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ys stil 1 – uthevin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ys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ys stil 2 – uthevin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ys stil 2 – uthevin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EC20E35-A176-4012-BC5E-935CFFF8708E}" styleName="Middels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iddels stil 3 – uthev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iddels stil 3 – uthevin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iddels stil 3 – utheving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iddels stil 3 – uthevin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iddels stil 3 – utheving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iddels stil 3 – uthevin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Mørk sti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Mørk stil 1 – utheving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Mørk stil 2 – utheving 5 / uthevin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Mørk stil 2 – utheving 3 / uthevin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Mørk stil 2 – utheving 1 / uthevin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Mørk stil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emastil 1 – uthevin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emastil 1 – uthevin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emastil 1 – uthevin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Middels stil 4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5758FB7-9AC5-4552-8A53-C91805E547FA}" styleName="Temastil 1 – uthevin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emastil 1 – uthev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Middels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CAF9ED-07DC-4A11-8D7F-57B35C25682E}" styleName="Middels stil 1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8FB837D-C827-4EFA-A057-4D05807E0F7C}" styleName="Temastil 1 – uthevin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ys stil 2 – uthevin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ys stil 2 – uthevin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ys stil 2 – uthevin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ys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ys stil 3 – uthevin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ys stil 3 – utheving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ys stil 3 – uthevin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ys stil 3 – uthevin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ys stil 3 – uthevin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ys stil 3 – uthevin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iddels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iddels stil 1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3" autoAdjust="0"/>
    <p:restoredTop sz="76028" autoAdjust="0"/>
  </p:normalViewPr>
  <p:slideViewPr>
    <p:cSldViewPr snapToGrid="0" snapToObjects="1" showGuides="1">
      <p:cViewPr varScale="1">
        <p:scale>
          <a:sx n="50" d="100"/>
          <a:sy n="50" d="100"/>
        </p:scale>
        <p:origin x="1132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198-4A94-B08F-087C83803E3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198-4A94-B08F-087C83803E34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198-4A94-B08F-087C83803E34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198-4A94-B08F-087C83803E34}"/>
              </c:ext>
            </c:extLst>
          </c:dPt>
          <c:cat>
            <c:strRef>
              <c:f>Sheet1!$A$2:$A$5</c:f>
              <c:strCache>
                <c:ptCount val="1"/>
                <c:pt idx="0">
                  <c:v>average fixed fee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89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00-4347-B0E6-243EB8EA5B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540-44B3-9ABD-BE8A2BA13235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540-44B3-9ABD-BE8A2BA13235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540-44B3-9ABD-BE8A2BA13235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540-44B3-9ABD-BE8A2BA13235}"/>
              </c:ext>
            </c:extLst>
          </c:dPt>
          <c:cat>
            <c:strRef>
              <c:f>Sheet1!$A$2:$A$5</c:f>
              <c:strCache>
                <c:ptCount val="1"/>
                <c:pt idx="0">
                  <c:v>average variable fee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540-44B3-9ABD-BE8A2BA132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CCB-4266-A3F6-43D5518169FC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CCB-4266-A3F6-43D5518169FC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CCB-4266-A3F6-43D5518169FC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CCB-4266-A3F6-43D5518169FC}"/>
              </c:ext>
            </c:extLst>
          </c:dPt>
          <c:cat>
            <c:strRef>
              <c:f>Sheet1!$A$2:$A$5</c:f>
              <c:strCache>
                <c:ptCount val="1"/>
                <c:pt idx="0">
                  <c:v>average other benefits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CCB-4266-A3F6-43D551816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0D-4FEC-AC04-AA595F022825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F0D-4FEC-AC04-AA595F022825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F0D-4FEC-AC04-AA595F022825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F0D-4FEC-AC04-AA595F022825}"/>
              </c:ext>
            </c:extLst>
          </c:dPt>
          <c:cat>
            <c:strRef>
              <c:f>Sheet1!$A$2:$A$5</c:f>
              <c:strCache>
                <c:ptCount val="1"/>
                <c:pt idx="0">
                  <c:v>average fixed fee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84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F0D-4FEC-AC04-AA595F0228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2F-499C-A7C3-C4A93782C5DC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2F-499C-A7C3-C4A93782C5DC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82F-499C-A7C3-C4A93782C5DC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82F-499C-A7C3-C4A93782C5DC}"/>
              </c:ext>
            </c:extLst>
          </c:dPt>
          <c:cat>
            <c:strRef>
              <c:f>Sheet1!$A$2:$A$5</c:f>
              <c:strCache>
                <c:ptCount val="1"/>
                <c:pt idx="0">
                  <c:v>average variable fee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82F-499C-A7C3-C4A93782C5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7C-445D-BA07-109D2B6AC5D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7C-445D-BA07-109D2B6AC5D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97C-445D-BA07-109D2B6AC5D1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97C-445D-BA07-109D2B6AC5D1}"/>
              </c:ext>
            </c:extLst>
          </c:dPt>
          <c:cat>
            <c:strRef>
              <c:f>Sheet1!$A$2:$A$5</c:f>
              <c:strCache>
                <c:ptCount val="1"/>
                <c:pt idx="0">
                  <c:v>average other benefits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97C-445D-BA07-109D2B6AC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F03B5BDA-3DE2-455A-8D65-20B19E543868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3A2CC25D-B759-4C52-81F2-85630490D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51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E210CF2B-1F27-6F40-B76D-70A77A7BFEA4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911384FA-CF31-434C-855F-5F492ED42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4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384FA-CF31-434C-855F-5F492ED429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7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lv-LV" dirty="0"/>
              <a:t>Gandrīz visi biržas uzņēmumi savai valdei &amp; padomei piedāvā </a:t>
            </a:r>
            <a:r>
              <a:rPr lang="lv-LV" b="1" dirty="0"/>
              <a:t>vienlaicīgi fiksēto un mainīgo atalgojumu. </a:t>
            </a:r>
            <a:r>
              <a:rPr lang="lv-LV" dirty="0"/>
              <a:t>Mainīgā daļa tiek noteikta atkarībā no sasniegtajiem rezultātiem – finanšu, stratēģiskajiem un operacionālajiem mērķiem. Ir uzņēmumi kuriem ir politikā iekļauta ļoti detalizēta informācija par mainīgās daļas aprēķināšanu – formula ar visiem nosacījumiem, kā arī min / </a:t>
            </a:r>
            <a:r>
              <a:rPr lang="lv-LV" dirty="0" err="1"/>
              <a:t>max</a:t>
            </a:r>
            <a:r>
              <a:rPr lang="lv-LV" dirty="0"/>
              <a:t> robežas. Lietuvā papildus LV minētajiem kritērijiem, ka viens no kritērijiem tiek minēts arī nozares vidējais rādītājs vai </a:t>
            </a:r>
            <a:r>
              <a:rPr lang="lv-LV" dirty="0" err="1"/>
              <a:t>benchmarks</a:t>
            </a:r>
            <a:r>
              <a:rPr lang="lv-LV" dirty="0"/>
              <a:t>. </a:t>
            </a:r>
            <a:endParaRPr lang="lv-LV" b="1" dirty="0"/>
          </a:p>
          <a:p>
            <a:pPr marL="171450" indent="-171450">
              <a:buFontTx/>
              <a:buChar char="-"/>
            </a:pPr>
            <a:r>
              <a:rPr lang="lv-LV" b="1" dirty="0"/>
              <a:t>Vairums</a:t>
            </a:r>
            <a:r>
              <a:rPr lang="lv-LV" dirty="0"/>
              <a:t> uzņēmumu nodrošina </a:t>
            </a:r>
            <a:r>
              <a:rPr lang="lv-LV" b="1" dirty="0"/>
              <a:t>arī citas priekšrocības </a:t>
            </a:r>
            <a:r>
              <a:rPr lang="lv-LV" dirty="0"/>
              <a:t>(</a:t>
            </a:r>
            <a:r>
              <a:rPr lang="lv-LV" dirty="0" err="1"/>
              <a:t>reprezent</a:t>
            </a:r>
            <a:r>
              <a:rPr lang="lv-LV" dirty="0"/>
              <a:t>.,</a:t>
            </a:r>
            <a:r>
              <a:rPr lang="lv-LV" dirty="0" err="1"/>
              <a:t>transports,apdrošināšana</a:t>
            </a:r>
            <a:r>
              <a:rPr lang="lv-LV" dirty="0"/>
              <a:t>, IEGULDIJUMI PENSIJU FONDOS u.tml.), taču </a:t>
            </a:r>
            <a:r>
              <a:rPr lang="lv-LV" b="1" dirty="0"/>
              <a:t>akcijas vai akciju opcijas </a:t>
            </a:r>
            <a:r>
              <a:rPr lang="lv-LV" dirty="0"/>
              <a:t>tiek piedāvātas </a:t>
            </a:r>
            <a:r>
              <a:rPr lang="lv-LV" b="1" dirty="0"/>
              <a:t>tikai pāris </a:t>
            </a:r>
            <a:r>
              <a:rPr lang="lv-LV" dirty="0"/>
              <a:t>uzņēmumos. Paredzams, ka </a:t>
            </a:r>
            <a:r>
              <a:rPr lang="lv-LV" b="0" dirty="0"/>
              <a:t>tuvākā nākotnē šī </a:t>
            </a:r>
            <a:r>
              <a:rPr lang="lv-LV" b="1" dirty="0"/>
              <a:t>tendence</a:t>
            </a:r>
            <a:r>
              <a:rPr lang="lv-LV" dirty="0"/>
              <a:t> </a:t>
            </a:r>
            <a:r>
              <a:rPr lang="lv-LV" b="1" dirty="0"/>
              <a:t>varētu mainīties</a:t>
            </a:r>
            <a:r>
              <a:rPr lang="lv-LV" dirty="0"/>
              <a:t>, ņemot vērā šogad ieviestos labvēlīgos nosacījumus </a:t>
            </a:r>
            <a:r>
              <a:rPr lang="lv-LV"/>
              <a:t>akciju opcijām un </a:t>
            </a:r>
            <a:r>
              <a:rPr lang="lv-LV" dirty="0"/>
              <a:t>šī motivācijas veida priekšrocības ilgtermiņā</a:t>
            </a:r>
          </a:p>
          <a:p>
            <a:pPr marL="171450" indent="-171450">
              <a:buFontTx/>
              <a:buChar char="-"/>
            </a:pPr>
            <a:r>
              <a:rPr lang="lv-LV" dirty="0"/>
              <a:t>Par statistiku: </a:t>
            </a:r>
          </a:p>
          <a:p>
            <a:pPr marL="628650" lvl="1" indent="-171450">
              <a:buFontTx/>
              <a:buChar char="-"/>
            </a:pPr>
            <a:r>
              <a:rPr lang="lv-LV" dirty="0"/>
              <a:t>No tiem uzņēmumiem, kuri maksā </a:t>
            </a:r>
            <a:r>
              <a:rPr lang="lv-LV" b="1" dirty="0"/>
              <a:t>fiksēto atalgojumu</a:t>
            </a:r>
            <a:r>
              <a:rPr lang="lv-LV" dirty="0"/>
              <a:t>, vidēji padomei tas ir 89% apmērā, bet valdei – 84%. </a:t>
            </a:r>
          </a:p>
          <a:p>
            <a:pPr marL="628650" lvl="1" indent="-171450">
              <a:buFontTx/>
              <a:buChar char="-"/>
            </a:pPr>
            <a:r>
              <a:rPr lang="lv-LV" dirty="0"/>
              <a:t>Savukārt </a:t>
            </a:r>
            <a:r>
              <a:rPr lang="lv-LV" b="1" dirty="0"/>
              <a:t>mainīgais atalgojums </a:t>
            </a:r>
            <a:r>
              <a:rPr lang="lv-LV" dirty="0"/>
              <a:t>padomei vidēji sasniedz 19%, kamēr valdei būtiski vairāk – 25%. Tas izskaidrojams ar valdes lielāku atbildību un tiešo ietekmi uz finanšu mērķu sasniegšanu</a:t>
            </a:r>
          </a:p>
          <a:p>
            <a:pPr marL="628650" lvl="1" indent="-171450">
              <a:buFontTx/>
              <a:buChar char="-"/>
            </a:pPr>
            <a:r>
              <a:rPr lang="lv-LV" dirty="0"/>
              <a:t>Interesanti, ka </a:t>
            </a:r>
            <a:r>
              <a:rPr lang="lv-LV" b="1" dirty="0"/>
              <a:t>citas priekšrocības </a:t>
            </a:r>
            <a:r>
              <a:rPr lang="lv-LV" dirty="0"/>
              <a:t>lielāku īpatsvaru kopējā atlīdzības portfelī ieņem padomes locekļu starpā – no visa atalgojuma, vidēji 19%, kamēr valdei tie ir 7%.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384FA-CF31-434C-855F-5F492ED429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09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deo fron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dia på Internett 3" descr="Mindre fil.mp4">
            <a:hlinkClick r:id="" action="ppaction://media"/>
            <a:extLst>
              <a:ext uri="{FF2B5EF4-FFF2-40B4-BE49-F238E27FC236}">
                <a16:creationId xmlns:a16="http://schemas.microsoft.com/office/drawing/2014/main" id="{4A1BA38F-ABCF-4B4F-8091-160CB6F763FA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0C24F41-3D62-3645-89EC-60B1A3258C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7914" y="1610710"/>
            <a:ext cx="6837960" cy="1909763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title</a:t>
            </a:r>
            <a:br>
              <a:rPr lang="nb-NO"/>
            </a:br>
            <a:r>
              <a:rPr lang="nb-NO"/>
              <a:t>over </a:t>
            </a:r>
            <a:r>
              <a:rPr lang="nb-NO" err="1"/>
              <a:t>two</a:t>
            </a:r>
            <a:r>
              <a:rPr lang="nb-NO"/>
              <a:t> lines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CB3262F-6003-5540-875F-B296B6A4BE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7914" y="3602038"/>
            <a:ext cx="6837958" cy="135427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subheader</a:t>
            </a:r>
            <a:endParaRPr lang="nb-NO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1B66DA61-1F09-9D49-9C57-14A9CBA717D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7914" y="6021434"/>
            <a:ext cx="1772109" cy="503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62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sets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D2B93D-9064-9445-97E0-BF9DA6743C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913" y="1203569"/>
            <a:ext cx="11159125" cy="67468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title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475E741-0858-6549-B9E8-14CB2599FAA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6" y="1878256"/>
            <a:ext cx="5559424" cy="626817"/>
          </a:xfrm>
        </p:spPr>
        <p:txBody>
          <a:bodyPr anchor="t" anchorCtr="0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text</a:t>
            </a:r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2F20352-81B1-C646-A842-0DEA680A753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5326" y="2505074"/>
            <a:ext cx="5400674" cy="4019549"/>
          </a:xfrm>
        </p:spPr>
        <p:txBody>
          <a:bodyPr/>
          <a:lstStyle/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content</a:t>
            </a:r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1091944-7590-3441-94B0-5CEF3105DEE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54750" y="2505075"/>
            <a:ext cx="5602288" cy="4019550"/>
          </a:xfrm>
        </p:spPr>
        <p:txBody>
          <a:bodyPr/>
          <a:lstStyle/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content</a:t>
            </a:r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6080DEA-4597-4448-947F-EF8405DEB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2EB56FDF-8155-5A43-BA9E-0886C8D06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EUROPEAN MARKETS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A8CBDEDB-3856-E64E-8892-1B59A2AAA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5EFF-2E6D-2F41-B27C-13E5E7E0A3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413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343AAB-4257-0941-BC3A-596D43707B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073" y="4176584"/>
            <a:ext cx="11149516" cy="1137287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title</a:t>
            </a: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2DCEF42-D94C-944A-B8E0-602A5EA2F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975BA75-1A55-5C49-BA6A-3E195FCD1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b-NO"/>
              <a:t>EUROPEAN MARKETS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C41EA24-0730-3C43-8C89-682B0049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5EFF-2E6D-2F41-B27C-13E5E7E0A375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60933907-DF30-3045-8FFB-D82F104CE0B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96975"/>
            <a:ext cx="12192000" cy="271938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b-NO"/>
              <a:t>Picture</a:t>
            </a: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5C6168DB-8FFB-DA4F-802D-F6846014A3DE}"/>
              </a:ext>
            </a:extLst>
          </p:cNvPr>
          <p:cNvCxnSpPr>
            <a:cxnSpLocks/>
          </p:cNvCxnSpPr>
          <p:nvPr userDrawn="1"/>
        </p:nvCxnSpPr>
        <p:spPr>
          <a:xfrm>
            <a:off x="335281" y="-111760"/>
            <a:ext cx="0" cy="6969760"/>
          </a:xfrm>
          <a:prstGeom prst="line">
            <a:avLst/>
          </a:prstGeom>
          <a:ln w="12700">
            <a:solidFill>
              <a:srgbClr val="7FC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985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D7F9AE-AABA-494D-BECB-0A3D09EF65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913" y="1203568"/>
            <a:ext cx="5556837" cy="508001"/>
          </a:xfrm>
        </p:spPr>
        <p:txBody>
          <a:bodyPr anchor="t" anchorCtr="0">
            <a:no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title</a:t>
            </a:r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DCB7141E-25E5-4943-932D-8478150A1F9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95324" y="2975956"/>
            <a:ext cx="11496675" cy="354866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Picture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B2FB48F-ADF1-AD44-99A5-D93182496DF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97913" y="1788433"/>
            <a:ext cx="5556836" cy="90779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text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41D0EB6-2F2A-4B47-A228-A30F03652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8F45E66-3553-CD49-916C-4258391BD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EUROPEAN MARKETS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B5027D2-21FF-234B-A355-14FE59DA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5EFF-2E6D-2F41-B27C-13E5E7E0A3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0874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4FA5D429-4783-4740-BF43-EE0CD107258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5" y="2695575"/>
            <a:ext cx="11496675" cy="3829050"/>
          </a:xfrm>
        </p:spPr>
        <p:txBody>
          <a:bodyPr/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</a:t>
            </a:r>
            <a:r>
              <a:rPr lang="nb-NO" dirty="0" err="1"/>
              <a:t>text</a:t>
            </a:r>
            <a:r>
              <a:rPr lang="nb-NO" dirty="0"/>
              <a:t>/</a:t>
            </a:r>
            <a:r>
              <a:rPr lang="nb-NO" dirty="0" err="1"/>
              <a:t>content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0D7F9AE-AABA-494D-BECB-0A3D09EF65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913" y="1203568"/>
            <a:ext cx="11159127" cy="508001"/>
          </a:xfrm>
        </p:spPr>
        <p:txBody>
          <a:bodyPr anchor="t" anchorCtr="0">
            <a:no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title</a:t>
            </a: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B2FB48F-ADF1-AD44-99A5-D93182496DF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97912" y="1788434"/>
            <a:ext cx="11159125" cy="60251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text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41D0EB6-2F2A-4B47-A228-A30F03652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8F45E66-3553-CD49-916C-4258391BD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EUROPEAN MARKETS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B5027D2-21FF-234B-A355-14FE59DA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5EFF-2E6D-2F41-B27C-13E5E7E0A3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903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343AAB-4257-0941-BC3A-596D43707B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1203566"/>
            <a:ext cx="5761037" cy="1137287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title</a:t>
            </a: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2DCEF42-D94C-944A-B8E0-602A5EA2F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975BA75-1A55-5C49-BA6A-3E195FCD1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b-NO"/>
              <a:t>EUROPEAN MARKETS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C41EA24-0730-3C43-8C89-682B0049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5EFF-2E6D-2F41-B27C-13E5E7E0A375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60933907-DF30-3045-8FFB-D82F104CE0B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96975"/>
            <a:ext cx="5575297" cy="532765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b-NO"/>
              <a:t>Picture</a:t>
            </a: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5C6168DB-8FFB-DA4F-802D-F6846014A3DE}"/>
              </a:ext>
            </a:extLst>
          </p:cNvPr>
          <p:cNvCxnSpPr>
            <a:cxnSpLocks/>
          </p:cNvCxnSpPr>
          <p:nvPr userDrawn="1"/>
        </p:nvCxnSpPr>
        <p:spPr>
          <a:xfrm>
            <a:off x="335281" y="-111760"/>
            <a:ext cx="0" cy="6969760"/>
          </a:xfrm>
          <a:prstGeom prst="line">
            <a:avLst/>
          </a:prstGeom>
          <a:ln w="12700">
            <a:solidFill>
              <a:srgbClr val="7FC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EA35FBDE-F1F5-5B4D-9762-11BEF86068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2409568"/>
            <a:ext cx="5761037" cy="4115057"/>
          </a:xfrm>
        </p:spPr>
        <p:txBody>
          <a:bodyPr/>
          <a:lstStyle/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text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7200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an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D7F9AE-AABA-494D-BECB-0A3D09EF65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913" y="1203570"/>
            <a:ext cx="4094763" cy="1041400"/>
          </a:xfrm>
        </p:spPr>
        <p:txBody>
          <a:bodyPr anchor="t" anchorCtr="0">
            <a:no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title</a:t>
            </a:r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DCB7141E-25E5-4943-932D-8478150A1F9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029200" y="1196975"/>
            <a:ext cx="7162800" cy="566102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Picture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B2FB48F-ADF1-AD44-99A5-D93182496DF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97913" y="2563090"/>
            <a:ext cx="4094762" cy="396153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text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41D0EB6-2F2A-4B47-A228-A30F03652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8F45E66-3553-CD49-916C-4258391BD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EUROPEAN MARKETS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B5027D2-21FF-234B-A355-14FE59DA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5EFF-2E6D-2F41-B27C-13E5E7E0A3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4142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and pictur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D7F9AE-AABA-494D-BECB-0A3D09EF65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913" y="1203570"/>
            <a:ext cx="4094763" cy="1041400"/>
          </a:xfrm>
        </p:spPr>
        <p:txBody>
          <a:bodyPr anchor="t" anchorCtr="0">
            <a:no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title</a:t>
            </a:r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DCB7141E-25E5-4943-932D-8478150A1F9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6000" y="0"/>
            <a:ext cx="5398087" cy="685799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Picture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B2FB48F-ADF1-AD44-99A5-D93182496DF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97913" y="2563090"/>
            <a:ext cx="4094762" cy="396153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text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41D0EB6-2F2A-4B47-A228-A30F03652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8F45E66-3553-CD49-916C-4258391BD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EUROPEAN MARKETS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B5027D2-21FF-234B-A355-14FE59DA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5EFF-2E6D-2F41-B27C-13E5E7E0A3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0049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and picture r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D7F9AE-AABA-494D-BECB-0A3D09EF65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913" y="1203570"/>
            <a:ext cx="4094763" cy="1041400"/>
          </a:xfrm>
        </p:spPr>
        <p:txBody>
          <a:bodyPr anchor="t" anchorCtr="0">
            <a:no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title</a:t>
            </a:r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DCB7141E-25E5-4943-932D-8478150A1F9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74558" y="0"/>
            <a:ext cx="5917442" cy="685799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Picture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B2FB48F-ADF1-AD44-99A5-D93182496DF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97914" y="2473204"/>
            <a:ext cx="4094762" cy="427965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text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41D0EB6-2F2A-4B47-A228-A30F03652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8F45E66-3553-CD49-916C-4258391BD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EUROPEAN MARKETS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B5027D2-21FF-234B-A355-14FE59DA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5EFF-2E6D-2F41-B27C-13E5E7E0A3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1950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1475C491-46FF-8C44-BDB2-1683A90299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64304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A343AAB-4257-0941-BC3A-596D43707B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073" y="1196975"/>
            <a:ext cx="3504936" cy="1235674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2DCEF42-D94C-944A-B8E0-602A5EA2F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975BA75-1A55-5C49-BA6A-3E195FCD1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/>
              <a:t>EUROPEAN MARKETS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C41EA24-0730-3C43-8C89-682B0049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8B5EFF-2E6D-2F41-B27C-13E5E7E0A375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E3BEB139-84D1-5A47-AF23-1306C37800AB}"/>
              </a:ext>
            </a:extLst>
          </p:cNvPr>
          <p:cNvCxnSpPr>
            <a:cxnSpLocks/>
          </p:cNvCxnSpPr>
          <p:nvPr userDrawn="1"/>
        </p:nvCxnSpPr>
        <p:spPr>
          <a:xfrm>
            <a:off x="335281" y="-111760"/>
            <a:ext cx="0" cy="696976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16E5C520-A813-9449-937A-1D9BD1FD0CD7}"/>
              </a:ext>
            </a:extLst>
          </p:cNvPr>
          <p:cNvSpPr txBox="1"/>
          <p:nvPr userDrawn="1"/>
        </p:nvSpPr>
        <p:spPr>
          <a:xfrm>
            <a:off x="1518190" y="370300"/>
            <a:ext cx="968798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nb-NO" sz="1000" b="1" err="1">
                <a:solidFill>
                  <a:schemeClr val="bg1"/>
                </a:solidFill>
              </a:rPr>
              <a:t>Nasdaq</a:t>
            </a:r>
            <a:endParaRPr lang="nb-NO" sz="1000" b="1">
              <a:solidFill>
                <a:schemeClr val="bg1"/>
              </a:solidFill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82CCFDC-3BA2-FA48-9D6E-F39776576139}"/>
              </a:ext>
            </a:extLst>
          </p:cNvPr>
          <p:cNvSpPr/>
          <p:nvPr userDrawn="1"/>
        </p:nvSpPr>
        <p:spPr>
          <a:xfrm>
            <a:off x="334963" y="319618"/>
            <a:ext cx="68910" cy="255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2"/>
              </a:solidFill>
            </a:endParaRPr>
          </a:p>
        </p:txBody>
      </p:sp>
      <p:sp>
        <p:nvSpPr>
          <p:cNvPr id="13" name="Plassholder for tekst 3">
            <a:extLst>
              <a:ext uri="{FF2B5EF4-FFF2-40B4-BE49-F238E27FC236}">
                <a16:creationId xmlns:a16="http://schemas.microsoft.com/office/drawing/2014/main" id="{364CA4F0-AD07-4B45-B12C-09F75C37BB1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97913" y="2563090"/>
            <a:ext cx="3504931" cy="396153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14" name="Plassholder for innhold 7">
            <a:extLst>
              <a:ext uri="{FF2B5EF4-FFF2-40B4-BE49-F238E27FC236}">
                <a16:creationId xmlns:a16="http://schemas.microsoft.com/office/drawing/2014/main" id="{A66CEF0D-F9EA-A34D-B0DB-430FA9F4FF6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54750" y="1196975"/>
            <a:ext cx="5602288" cy="5327650"/>
          </a:xfrm>
        </p:spPr>
        <p:txBody>
          <a:bodyPr/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</a:t>
            </a:r>
            <a:r>
              <a:rPr lang="nb-NO" dirty="0" err="1"/>
              <a:t>text</a:t>
            </a:r>
            <a:r>
              <a:rPr lang="nb-NO" dirty="0"/>
              <a:t>/</a:t>
            </a:r>
            <a:r>
              <a:rPr lang="nb-NO" dirty="0" err="1"/>
              <a:t>content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2363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paraply&#10;&#10;Automatisk generert beskrivelse">
            <a:extLst>
              <a:ext uri="{FF2B5EF4-FFF2-40B4-BE49-F238E27FC236}">
                <a16:creationId xmlns:a16="http://schemas.microsoft.com/office/drawing/2014/main" id="{7E7A39ED-B9CE-B745-84B7-B550E80259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64302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A343AAB-4257-0941-BC3A-596D43707B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073" y="1196975"/>
            <a:ext cx="3504936" cy="1032738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2DCEF42-D94C-944A-B8E0-602A5EA2F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975BA75-1A55-5C49-BA6A-3E195FCD1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/>
              <a:t>EUROPEAN MARKETS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C41EA24-0730-3C43-8C89-682B0049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8B5EFF-2E6D-2F41-B27C-13E5E7E0A375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E3BEB139-84D1-5A47-AF23-1306C37800AB}"/>
              </a:ext>
            </a:extLst>
          </p:cNvPr>
          <p:cNvCxnSpPr>
            <a:cxnSpLocks/>
          </p:cNvCxnSpPr>
          <p:nvPr userDrawn="1"/>
        </p:nvCxnSpPr>
        <p:spPr>
          <a:xfrm>
            <a:off x="335281" y="-111760"/>
            <a:ext cx="0" cy="696976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16E5C520-A813-9449-937A-1D9BD1FD0CD7}"/>
              </a:ext>
            </a:extLst>
          </p:cNvPr>
          <p:cNvSpPr txBox="1"/>
          <p:nvPr userDrawn="1"/>
        </p:nvSpPr>
        <p:spPr>
          <a:xfrm>
            <a:off x="1518190" y="370300"/>
            <a:ext cx="968798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nb-NO" sz="1000" b="1" err="1">
                <a:solidFill>
                  <a:schemeClr val="bg1"/>
                </a:solidFill>
              </a:rPr>
              <a:t>Nasdaq</a:t>
            </a:r>
            <a:endParaRPr lang="nb-NO" sz="1000" b="1">
              <a:solidFill>
                <a:schemeClr val="bg1"/>
              </a:solidFill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82CCFDC-3BA2-FA48-9D6E-F39776576139}"/>
              </a:ext>
            </a:extLst>
          </p:cNvPr>
          <p:cNvSpPr/>
          <p:nvPr userDrawn="1"/>
        </p:nvSpPr>
        <p:spPr>
          <a:xfrm>
            <a:off x="334963" y="319618"/>
            <a:ext cx="68910" cy="255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2"/>
              </a:solidFill>
            </a:endParaRPr>
          </a:p>
        </p:txBody>
      </p:sp>
      <p:sp>
        <p:nvSpPr>
          <p:cNvPr id="13" name="Plassholder for tekst 3">
            <a:extLst>
              <a:ext uri="{FF2B5EF4-FFF2-40B4-BE49-F238E27FC236}">
                <a16:creationId xmlns:a16="http://schemas.microsoft.com/office/drawing/2014/main" id="{3C6B32EF-B126-D343-9FEC-B0CAB289A2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97913" y="2563090"/>
            <a:ext cx="3504931" cy="396153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6EE0BEC7-FB65-AF48-A69D-5BEC73D8C0E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54750" y="1196975"/>
            <a:ext cx="5602288" cy="5327650"/>
          </a:xfrm>
        </p:spPr>
        <p:txBody>
          <a:bodyPr/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</a:t>
            </a:r>
            <a:r>
              <a:rPr lang="nb-NO" dirty="0" err="1"/>
              <a:t>text</a:t>
            </a:r>
            <a:r>
              <a:rPr lang="nb-NO" dirty="0"/>
              <a:t>/</a:t>
            </a:r>
            <a:r>
              <a:rPr lang="nb-NO" dirty="0" err="1"/>
              <a:t>content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63404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Purple/Blu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C24F41-3D62-3645-89EC-60B1A3258C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2645568"/>
            <a:ext cx="6837960" cy="1856094"/>
          </a:xfrm>
        </p:spPr>
        <p:txBody>
          <a:bodyPr anchor="t" anchorCtr="0"/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title</a:t>
            </a:r>
            <a:r>
              <a:rPr lang="nb-NO"/>
              <a:t> over </a:t>
            </a:r>
            <a:r>
              <a:rPr lang="nb-NO" err="1"/>
              <a:t>two</a:t>
            </a:r>
            <a:r>
              <a:rPr lang="nb-NO"/>
              <a:t> lines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12C087E-ECF4-F848-A3ED-81C37BC3C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F649F05-833B-EA49-8547-8392E2992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EUROPEAN MARKETS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9A655D5-93A8-9046-8C67-2FD587756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8B5EFF-2E6D-2F41-B27C-13E5E7E0A375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1130C80C-2CEB-4743-8E2B-740DAA451B73}"/>
              </a:ext>
            </a:extLst>
          </p:cNvPr>
          <p:cNvCxnSpPr>
            <a:cxnSpLocks/>
          </p:cNvCxnSpPr>
          <p:nvPr userDrawn="1"/>
        </p:nvCxnSpPr>
        <p:spPr>
          <a:xfrm>
            <a:off x="335281" y="-111760"/>
            <a:ext cx="0" cy="696976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F070909-0C94-4A47-ACF1-88E0EE6995CB}"/>
              </a:ext>
            </a:extLst>
          </p:cNvPr>
          <p:cNvSpPr txBox="1"/>
          <p:nvPr userDrawn="1"/>
        </p:nvSpPr>
        <p:spPr>
          <a:xfrm>
            <a:off x="1518190" y="370300"/>
            <a:ext cx="968798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nb-NO" sz="1000" b="1">
                <a:solidFill>
                  <a:schemeClr val="bg1"/>
                </a:solidFill>
              </a:rPr>
              <a:t>Nasdaq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35ADF8E7-37CB-634D-B04B-18DDB58DA6A0}"/>
              </a:ext>
            </a:extLst>
          </p:cNvPr>
          <p:cNvSpPr/>
          <p:nvPr userDrawn="1"/>
        </p:nvSpPr>
        <p:spPr>
          <a:xfrm>
            <a:off x="334963" y="319618"/>
            <a:ext cx="68910" cy="255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2"/>
              </a:solidFill>
            </a:endParaRPr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808F75CC-C20B-EC40-881B-37F23A997564}"/>
              </a:ext>
            </a:extLst>
          </p:cNvPr>
          <p:cNvSpPr txBox="1">
            <a:spLocks/>
          </p:cNvSpPr>
          <p:nvPr userDrawn="1"/>
        </p:nvSpPr>
        <p:spPr>
          <a:xfrm>
            <a:off x="697913" y="371687"/>
            <a:ext cx="421505" cy="15388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8B5EFF-2E6D-2F41-B27C-13E5E7E0A375}" type="slidenum">
              <a:rPr lang="nb-NO" smtClean="0">
                <a:solidFill>
                  <a:schemeClr val="bg1"/>
                </a:solidFill>
              </a:rPr>
              <a:pPr/>
              <a:t>‹#›</a:t>
            </a:fld>
            <a:endParaRPr lang="nb-NO">
              <a:solidFill>
                <a:schemeClr val="bg1"/>
              </a:solidFill>
            </a:endParaRP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DAEBEA72-0989-944C-A825-6BE431A117F3}"/>
              </a:ext>
            </a:extLst>
          </p:cNvPr>
          <p:cNvGrpSpPr/>
          <p:nvPr userDrawn="1"/>
        </p:nvGrpSpPr>
        <p:grpSpPr>
          <a:xfrm>
            <a:off x="11346873" y="2735441"/>
            <a:ext cx="845127" cy="1438043"/>
            <a:chOff x="11346873" y="2735441"/>
            <a:chExt cx="845127" cy="1438043"/>
          </a:xfrm>
        </p:grpSpPr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80F2A331-1219-BA4C-BD7F-8EF82DDC4D77}"/>
                </a:ext>
              </a:extLst>
            </p:cNvPr>
            <p:cNvSpPr/>
            <p:nvPr/>
          </p:nvSpPr>
          <p:spPr>
            <a:xfrm>
              <a:off x="11346873" y="2735441"/>
              <a:ext cx="845127" cy="1438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5C3A9F5D-2E06-4746-8501-D83CED27599D}"/>
                </a:ext>
              </a:extLst>
            </p:cNvPr>
            <p:cNvSpPr/>
            <p:nvPr/>
          </p:nvSpPr>
          <p:spPr>
            <a:xfrm>
              <a:off x="11449878" y="2861939"/>
              <a:ext cx="742122" cy="1192696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24000">
                  <a:srgbClr val="5A4099"/>
                </a:gs>
                <a:gs pos="100000">
                  <a:srgbClr val="00BFD5"/>
                </a:gs>
              </a:gsLst>
              <a:lin ang="1200000" scaled="0"/>
            </a:gradFill>
            <a:ln>
              <a:noFill/>
            </a:ln>
            <a:effectLst>
              <a:outerShdw blurRad="76200" dist="25400" dir="6600000" algn="ctr" rotWithShape="0">
                <a:srgbClr val="0000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7" name="Grafikk 16" descr="Linjepil: rett">
              <a:extLst>
                <a:ext uri="{FF2B5EF4-FFF2-40B4-BE49-F238E27FC236}">
                  <a16:creationId xmlns:a16="http://schemas.microsoft.com/office/drawing/2014/main" id="{1296DF3B-BD3D-784E-8FD8-71FECA5A1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11751890" y="3349314"/>
              <a:ext cx="210295" cy="2102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0625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ee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764AAEB5-3D03-2D4C-B7A6-6CC3E50F99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64302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A343AAB-4257-0941-BC3A-596D43707B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073" y="1196975"/>
            <a:ext cx="3504936" cy="1201168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2DCEF42-D94C-944A-B8E0-602A5EA2F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975BA75-1A55-5C49-BA6A-3E195FCD1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/>
              <a:t>EUROPEAN MARKETS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C41EA24-0730-3C43-8C89-682B0049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8B5EFF-2E6D-2F41-B27C-13E5E7E0A375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E3BEB139-84D1-5A47-AF23-1306C37800AB}"/>
              </a:ext>
            </a:extLst>
          </p:cNvPr>
          <p:cNvCxnSpPr>
            <a:cxnSpLocks/>
          </p:cNvCxnSpPr>
          <p:nvPr userDrawn="1"/>
        </p:nvCxnSpPr>
        <p:spPr>
          <a:xfrm>
            <a:off x="335281" y="-111760"/>
            <a:ext cx="0" cy="696976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16E5C520-A813-9449-937A-1D9BD1FD0CD7}"/>
              </a:ext>
            </a:extLst>
          </p:cNvPr>
          <p:cNvSpPr txBox="1"/>
          <p:nvPr userDrawn="1"/>
        </p:nvSpPr>
        <p:spPr>
          <a:xfrm>
            <a:off x="1518190" y="370300"/>
            <a:ext cx="968798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nb-NO" sz="1000" b="1" err="1">
                <a:solidFill>
                  <a:schemeClr val="bg1"/>
                </a:solidFill>
              </a:rPr>
              <a:t>Nasdaq</a:t>
            </a:r>
            <a:endParaRPr lang="nb-NO" sz="1000" b="1">
              <a:solidFill>
                <a:schemeClr val="bg1"/>
              </a:solidFill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82CCFDC-3BA2-FA48-9D6E-F39776576139}"/>
              </a:ext>
            </a:extLst>
          </p:cNvPr>
          <p:cNvSpPr/>
          <p:nvPr userDrawn="1"/>
        </p:nvSpPr>
        <p:spPr>
          <a:xfrm>
            <a:off x="334963" y="319618"/>
            <a:ext cx="68910" cy="255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2"/>
              </a:solidFill>
            </a:endParaRPr>
          </a:p>
        </p:txBody>
      </p:sp>
      <p:sp>
        <p:nvSpPr>
          <p:cNvPr id="13" name="Plassholder for tekst 3">
            <a:extLst>
              <a:ext uri="{FF2B5EF4-FFF2-40B4-BE49-F238E27FC236}">
                <a16:creationId xmlns:a16="http://schemas.microsoft.com/office/drawing/2014/main" id="{419793BA-FE06-6541-BAA0-0E6CBB002A5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97913" y="2563090"/>
            <a:ext cx="3504931" cy="396153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14" name="Plassholder for innhold 7">
            <a:extLst>
              <a:ext uri="{FF2B5EF4-FFF2-40B4-BE49-F238E27FC236}">
                <a16:creationId xmlns:a16="http://schemas.microsoft.com/office/drawing/2014/main" id="{6634CB89-EE68-2944-9E7C-E7047BF05C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54750" y="1196975"/>
            <a:ext cx="5602288" cy="5327650"/>
          </a:xfrm>
        </p:spPr>
        <p:txBody>
          <a:bodyPr/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</a:t>
            </a:r>
            <a:r>
              <a:rPr lang="nb-NO" dirty="0" err="1"/>
              <a:t>text</a:t>
            </a:r>
            <a:r>
              <a:rPr lang="nb-NO" dirty="0"/>
              <a:t>/</a:t>
            </a:r>
            <a:r>
              <a:rPr lang="nb-NO" dirty="0" err="1"/>
              <a:t>content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5048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ee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surfing&#10;&#10;Automatisk generert beskrivelse">
            <a:extLst>
              <a:ext uri="{FF2B5EF4-FFF2-40B4-BE49-F238E27FC236}">
                <a16:creationId xmlns:a16="http://schemas.microsoft.com/office/drawing/2014/main" id="{719C4ABC-0C44-C248-BC78-D4F4F7D40F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643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A343AAB-4257-0941-BC3A-596D43707B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073" y="1196975"/>
            <a:ext cx="3504936" cy="1201168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2DCEF42-D94C-944A-B8E0-602A5EA2F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975BA75-1A55-5C49-BA6A-3E195FCD1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/>
              <a:t>EUROPEAN MARKETS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C41EA24-0730-3C43-8C89-682B0049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8B5EFF-2E6D-2F41-B27C-13E5E7E0A375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E3BEB139-84D1-5A47-AF23-1306C37800AB}"/>
              </a:ext>
            </a:extLst>
          </p:cNvPr>
          <p:cNvCxnSpPr>
            <a:cxnSpLocks/>
          </p:cNvCxnSpPr>
          <p:nvPr userDrawn="1"/>
        </p:nvCxnSpPr>
        <p:spPr>
          <a:xfrm>
            <a:off x="335281" y="-111760"/>
            <a:ext cx="0" cy="696976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16E5C520-A813-9449-937A-1D9BD1FD0CD7}"/>
              </a:ext>
            </a:extLst>
          </p:cNvPr>
          <p:cNvSpPr txBox="1"/>
          <p:nvPr userDrawn="1"/>
        </p:nvSpPr>
        <p:spPr>
          <a:xfrm>
            <a:off x="1518190" y="370300"/>
            <a:ext cx="968798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nb-NO" sz="1000" b="1" err="1">
                <a:solidFill>
                  <a:schemeClr val="bg1"/>
                </a:solidFill>
              </a:rPr>
              <a:t>Nasdaq</a:t>
            </a:r>
            <a:endParaRPr lang="nb-NO" sz="1000" b="1">
              <a:solidFill>
                <a:schemeClr val="bg1"/>
              </a:solidFill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82CCFDC-3BA2-FA48-9D6E-F39776576139}"/>
              </a:ext>
            </a:extLst>
          </p:cNvPr>
          <p:cNvSpPr/>
          <p:nvPr userDrawn="1"/>
        </p:nvSpPr>
        <p:spPr>
          <a:xfrm>
            <a:off x="334963" y="319618"/>
            <a:ext cx="68910" cy="255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2"/>
              </a:solidFill>
            </a:endParaRPr>
          </a:p>
        </p:txBody>
      </p:sp>
      <p:sp>
        <p:nvSpPr>
          <p:cNvPr id="13" name="Plassholder for tekst 3">
            <a:extLst>
              <a:ext uri="{FF2B5EF4-FFF2-40B4-BE49-F238E27FC236}">
                <a16:creationId xmlns:a16="http://schemas.microsoft.com/office/drawing/2014/main" id="{2394DB17-A83C-0F43-A3B5-747123C4B4E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97913" y="2563090"/>
            <a:ext cx="3504931" cy="396153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14" name="Plassholder for innhold 7">
            <a:extLst>
              <a:ext uri="{FF2B5EF4-FFF2-40B4-BE49-F238E27FC236}">
                <a16:creationId xmlns:a16="http://schemas.microsoft.com/office/drawing/2014/main" id="{3DEDAEE9-F567-BF4B-A4A2-3B6F309F6A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54750" y="1196975"/>
            <a:ext cx="5602288" cy="5327650"/>
          </a:xfrm>
        </p:spPr>
        <p:txBody>
          <a:bodyPr/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</a:t>
            </a:r>
            <a:r>
              <a:rPr lang="nb-NO" dirty="0" err="1"/>
              <a:t>text</a:t>
            </a:r>
            <a:r>
              <a:rPr lang="nb-NO" dirty="0"/>
              <a:t>/</a:t>
            </a:r>
            <a:r>
              <a:rPr lang="nb-NO" dirty="0" err="1"/>
              <a:t>content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01042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ee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vann, grønn&#10;&#10;Automatisk generert beskrivelse">
            <a:extLst>
              <a:ext uri="{FF2B5EF4-FFF2-40B4-BE49-F238E27FC236}">
                <a16:creationId xmlns:a16="http://schemas.microsoft.com/office/drawing/2014/main" id="{8224312E-B6CF-1142-AF8F-A4DEDD12F8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64297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A343AAB-4257-0941-BC3A-596D43707B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073" y="1196975"/>
            <a:ext cx="3504936" cy="1201168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2DCEF42-D94C-944A-B8E0-602A5EA2F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975BA75-1A55-5C49-BA6A-3E195FCD1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/>
              <a:t>EUROPEAN MARKETS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C41EA24-0730-3C43-8C89-682B0049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8B5EFF-2E6D-2F41-B27C-13E5E7E0A375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E3BEB139-84D1-5A47-AF23-1306C37800AB}"/>
              </a:ext>
            </a:extLst>
          </p:cNvPr>
          <p:cNvCxnSpPr>
            <a:cxnSpLocks/>
          </p:cNvCxnSpPr>
          <p:nvPr userDrawn="1"/>
        </p:nvCxnSpPr>
        <p:spPr>
          <a:xfrm>
            <a:off x="335281" y="-111760"/>
            <a:ext cx="0" cy="696976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16E5C520-A813-9449-937A-1D9BD1FD0CD7}"/>
              </a:ext>
            </a:extLst>
          </p:cNvPr>
          <p:cNvSpPr txBox="1"/>
          <p:nvPr userDrawn="1"/>
        </p:nvSpPr>
        <p:spPr>
          <a:xfrm>
            <a:off x="1518190" y="370300"/>
            <a:ext cx="968798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nb-NO" sz="1000" b="1" err="1">
                <a:solidFill>
                  <a:schemeClr val="bg1"/>
                </a:solidFill>
              </a:rPr>
              <a:t>Nasdaq</a:t>
            </a:r>
            <a:endParaRPr lang="nb-NO" sz="1000" b="1">
              <a:solidFill>
                <a:schemeClr val="bg1"/>
              </a:solidFill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82CCFDC-3BA2-FA48-9D6E-F39776576139}"/>
              </a:ext>
            </a:extLst>
          </p:cNvPr>
          <p:cNvSpPr/>
          <p:nvPr userDrawn="1"/>
        </p:nvSpPr>
        <p:spPr>
          <a:xfrm>
            <a:off x="334963" y="319618"/>
            <a:ext cx="68910" cy="255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2"/>
              </a:solidFill>
            </a:endParaRPr>
          </a:p>
        </p:txBody>
      </p:sp>
      <p:sp>
        <p:nvSpPr>
          <p:cNvPr id="13" name="Plassholder for tekst 3">
            <a:extLst>
              <a:ext uri="{FF2B5EF4-FFF2-40B4-BE49-F238E27FC236}">
                <a16:creationId xmlns:a16="http://schemas.microsoft.com/office/drawing/2014/main" id="{44C40028-D9CB-6A4F-9074-1899CCA2E82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97913" y="2563090"/>
            <a:ext cx="3504931" cy="396153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14" name="Plassholder for innhold 7">
            <a:extLst>
              <a:ext uri="{FF2B5EF4-FFF2-40B4-BE49-F238E27FC236}">
                <a16:creationId xmlns:a16="http://schemas.microsoft.com/office/drawing/2014/main" id="{88C29D8F-FD39-BA4E-9DAE-9539FC7C2D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54750" y="1196975"/>
            <a:ext cx="5602288" cy="5327650"/>
          </a:xfrm>
        </p:spPr>
        <p:txBody>
          <a:bodyPr/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</a:t>
            </a:r>
            <a:r>
              <a:rPr lang="nb-NO" dirty="0" err="1"/>
              <a:t>text</a:t>
            </a:r>
            <a:r>
              <a:rPr lang="nb-NO" dirty="0"/>
              <a:t>/</a:t>
            </a:r>
            <a:r>
              <a:rPr lang="nb-NO" dirty="0" err="1"/>
              <a:t>content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00750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13E06E06-56A2-1B48-BAA9-2373213A2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64304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A343AAB-4257-0941-BC3A-596D43707B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073" y="1196975"/>
            <a:ext cx="3504936" cy="1166663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2DCEF42-D94C-944A-B8E0-602A5EA2F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975BA75-1A55-5C49-BA6A-3E195FCD1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/>
              <a:t>EUROPEAN MARKETS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C41EA24-0730-3C43-8C89-682B0049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8B5EFF-2E6D-2F41-B27C-13E5E7E0A375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E3BEB139-84D1-5A47-AF23-1306C37800AB}"/>
              </a:ext>
            </a:extLst>
          </p:cNvPr>
          <p:cNvCxnSpPr>
            <a:cxnSpLocks/>
          </p:cNvCxnSpPr>
          <p:nvPr userDrawn="1"/>
        </p:nvCxnSpPr>
        <p:spPr>
          <a:xfrm>
            <a:off x="335281" y="-111760"/>
            <a:ext cx="0" cy="696976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16E5C520-A813-9449-937A-1D9BD1FD0CD7}"/>
              </a:ext>
            </a:extLst>
          </p:cNvPr>
          <p:cNvSpPr txBox="1"/>
          <p:nvPr userDrawn="1"/>
        </p:nvSpPr>
        <p:spPr>
          <a:xfrm>
            <a:off x="1518190" y="370300"/>
            <a:ext cx="968798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nb-NO" sz="1000" b="1" err="1">
                <a:solidFill>
                  <a:schemeClr val="bg1"/>
                </a:solidFill>
              </a:rPr>
              <a:t>Nasdaq</a:t>
            </a:r>
            <a:endParaRPr lang="nb-NO" sz="1000" b="1">
              <a:solidFill>
                <a:schemeClr val="bg1"/>
              </a:solidFill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82CCFDC-3BA2-FA48-9D6E-F39776576139}"/>
              </a:ext>
            </a:extLst>
          </p:cNvPr>
          <p:cNvSpPr/>
          <p:nvPr userDrawn="1"/>
        </p:nvSpPr>
        <p:spPr>
          <a:xfrm>
            <a:off x="334963" y="319618"/>
            <a:ext cx="68910" cy="255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2"/>
              </a:solidFill>
            </a:endParaRPr>
          </a:p>
        </p:txBody>
      </p:sp>
      <p:sp>
        <p:nvSpPr>
          <p:cNvPr id="13" name="Plassholder for tekst 3">
            <a:extLst>
              <a:ext uri="{FF2B5EF4-FFF2-40B4-BE49-F238E27FC236}">
                <a16:creationId xmlns:a16="http://schemas.microsoft.com/office/drawing/2014/main" id="{EFCCE408-1412-794F-BFF9-B11042537A0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97913" y="2563090"/>
            <a:ext cx="3504931" cy="396153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577193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Pictur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2C60589E-4B95-6E4F-A952-F99AD9CC1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49309"/>
            <a:ext cx="12192000" cy="3214082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11D9869-2C6E-3544-9BB8-A523C536C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073" y="2255673"/>
            <a:ext cx="1114951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title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5E3E5AA-AFD8-B04F-9B00-CC4C7CC26D7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9073" y="4407108"/>
            <a:ext cx="11157965" cy="195205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</a:t>
            </a:r>
            <a:r>
              <a:rPr lang="nb-NO" dirty="0" err="1"/>
              <a:t>content</a:t>
            </a:r>
            <a:r>
              <a:rPr lang="nb-NO" dirty="0"/>
              <a:t>/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713675B-A590-CF48-AB55-DF4556321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45719B-E823-364D-8A8F-857E82EF7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nb-NO"/>
              <a:t>EUROPEAN MARKETS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3BF25C7-66F3-6A4C-8B30-E28D2CC81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5EFF-2E6D-2F41-B27C-13E5E7E0A375}" type="slidenum">
              <a:rPr lang="nb-NO" smtClean="0"/>
              <a:t>‹#›</a:t>
            </a:fld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3CA870ED-D327-DC44-9165-E8E1D16CDB10}"/>
              </a:ext>
            </a:extLst>
          </p:cNvPr>
          <p:cNvCxnSpPr>
            <a:cxnSpLocks/>
          </p:cNvCxnSpPr>
          <p:nvPr userDrawn="1"/>
        </p:nvCxnSpPr>
        <p:spPr>
          <a:xfrm>
            <a:off x="335281" y="-111760"/>
            <a:ext cx="0" cy="696976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10">
            <a:extLst>
              <a:ext uri="{FF2B5EF4-FFF2-40B4-BE49-F238E27FC236}">
                <a16:creationId xmlns:a16="http://schemas.microsoft.com/office/drawing/2014/main" id="{49EE80F1-BDA8-EB4B-A929-02770CA12C01}"/>
              </a:ext>
            </a:extLst>
          </p:cNvPr>
          <p:cNvSpPr/>
          <p:nvPr userDrawn="1"/>
        </p:nvSpPr>
        <p:spPr>
          <a:xfrm>
            <a:off x="334963" y="319618"/>
            <a:ext cx="68910" cy="2557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2"/>
              </a:solidFill>
            </a:endParaRPr>
          </a:p>
        </p:txBody>
      </p: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A4A50CB4-76BC-8549-A10B-6C8E46DA9D4A}"/>
              </a:ext>
            </a:extLst>
          </p:cNvPr>
          <p:cNvCxnSpPr>
            <a:cxnSpLocks/>
          </p:cNvCxnSpPr>
          <p:nvPr userDrawn="1"/>
        </p:nvCxnSpPr>
        <p:spPr>
          <a:xfrm>
            <a:off x="334963" y="-55880"/>
            <a:ext cx="0" cy="696976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642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13E06E06-56A2-1B48-BAA9-2373213A2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/>
          <a:stretch/>
        </p:blipFill>
        <p:spPr>
          <a:xfrm>
            <a:off x="0" y="0"/>
            <a:ext cx="12191995" cy="3429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A343AAB-4257-0941-BC3A-596D43707B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072" y="1196975"/>
            <a:ext cx="8272391" cy="73534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title</a:t>
            </a: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2DCEF42-D94C-944A-B8E0-602A5EA2F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975BA75-1A55-5C49-BA6A-3E195FCD1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/>
              <a:t>EUROPEAN MARKETS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C41EA24-0730-3C43-8C89-682B0049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58B5EFF-2E6D-2F41-B27C-13E5E7E0A375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E3BEB139-84D1-5A47-AF23-1306C37800AB}"/>
              </a:ext>
            </a:extLst>
          </p:cNvPr>
          <p:cNvCxnSpPr>
            <a:cxnSpLocks/>
          </p:cNvCxnSpPr>
          <p:nvPr userDrawn="1"/>
        </p:nvCxnSpPr>
        <p:spPr>
          <a:xfrm>
            <a:off x="335281" y="-111760"/>
            <a:ext cx="0" cy="696976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16E5C520-A813-9449-937A-1D9BD1FD0CD7}"/>
              </a:ext>
            </a:extLst>
          </p:cNvPr>
          <p:cNvSpPr txBox="1"/>
          <p:nvPr userDrawn="1"/>
        </p:nvSpPr>
        <p:spPr>
          <a:xfrm>
            <a:off x="1518190" y="370300"/>
            <a:ext cx="968798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nb-NO" sz="1000" b="1" err="1">
                <a:solidFill>
                  <a:schemeClr val="bg1"/>
                </a:solidFill>
              </a:rPr>
              <a:t>Nasdaq</a:t>
            </a:r>
            <a:endParaRPr lang="nb-NO" sz="1000" b="1">
              <a:solidFill>
                <a:schemeClr val="bg1"/>
              </a:solidFill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82CCFDC-3BA2-FA48-9D6E-F39776576139}"/>
              </a:ext>
            </a:extLst>
          </p:cNvPr>
          <p:cNvSpPr/>
          <p:nvPr userDrawn="1"/>
        </p:nvSpPr>
        <p:spPr>
          <a:xfrm>
            <a:off x="334963" y="319618"/>
            <a:ext cx="68910" cy="255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2"/>
              </a:solidFill>
            </a:endParaRPr>
          </a:p>
        </p:txBody>
      </p:sp>
      <p:sp>
        <p:nvSpPr>
          <p:cNvPr id="13" name="Plassholder for tekst 3">
            <a:extLst>
              <a:ext uri="{FF2B5EF4-FFF2-40B4-BE49-F238E27FC236}">
                <a16:creationId xmlns:a16="http://schemas.microsoft.com/office/drawing/2014/main" id="{3E5DB911-662E-8544-A687-C1B0DD8C8B8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97913" y="2225616"/>
            <a:ext cx="8272386" cy="90367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424843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C24F41-3D62-3645-89EC-60B1A3258C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854927"/>
            <a:ext cx="6837960" cy="1574074"/>
          </a:xfrm>
        </p:spPr>
        <p:txBody>
          <a:bodyPr anchor="b" anchorCtr="0"/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 dirty="0"/>
              <a:t>End slide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12C087E-ECF4-F848-A3ED-81C37BC3C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F649F05-833B-EA49-8547-8392E2992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EUROPEAN MARKETS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9A655D5-93A8-9046-8C67-2FD587756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8B5EFF-2E6D-2F41-B27C-13E5E7E0A375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1130C80C-2CEB-4743-8E2B-740DAA451B73}"/>
              </a:ext>
            </a:extLst>
          </p:cNvPr>
          <p:cNvCxnSpPr>
            <a:cxnSpLocks/>
          </p:cNvCxnSpPr>
          <p:nvPr userDrawn="1"/>
        </p:nvCxnSpPr>
        <p:spPr>
          <a:xfrm>
            <a:off x="335281" y="-111760"/>
            <a:ext cx="0" cy="696976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F070909-0C94-4A47-ACF1-88E0EE6995CB}"/>
              </a:ext>
            </a:extLst>
          </p:cNvPr>
          <p:cNvSpPr txBox="1"/>
          <p:nvPr userDrawn="1"/>
        </p:nvSpPr>
        <p:spPr>
          <a:xfrm>
            <a:off x="1518190" y="370300"/>
            <a:ext cx="968798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nb-NO" sz="1000" b="1" err="1">
                <a:solidFill>
                  <a:schemeClr val="bg1"/>
                </a:solidFill>
              </a:rPr>
              <a:t>Nasdaq</a:t>
            </a:r>
            <a:endParaRPr lang="nb-NO" sz="1000" b="1">
              <a:solidFill>
                <a:schemeClr val="bg1"/>
              </a:solidFill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35ADF8E7-37CB-634D-B04B-18DDB58DA6A0}"/>
              </a:ext>
            </a:extLst>
          </p:cNvPr>
          <p:cNvSpPr/>
          <p:nvPr userDrawn="1"/>
        </p:nvSpPr>
        <p:spPr>
          <a:xfrm>
            <a:off x="334963" y="319618"/>
            <a:ext cx="68910" cy="255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2"/>
              </a:solidFill>
            </a:endParaRPr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808F75CC-C20B-EC40-881B-37F23A997564}"/>
              </a:ext>
            </a:extLst>
          </p:cNvPr>
          <p:cNvSpPr txBox="1">
            <a:spLocks/>
          </p:cNvSpPr>
          <p:nvPr userDrawn="1"/>
        </p:nvSpPr>
        <p:spPr>
          <a:xfrm>
            <a:off x="697913" y="371687"/>
            <a:ext cx="421505" cy="15388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8B5EFF-2E6D-2F41-B27C-13E5E7E0A375}" type="slidenum">
              <a:rPr lang="nb-NO" smtClean="0">
                <a:solidFill>
                  <a:schemeClr val="bg1"/>
                </a:solidFill>
              </a:rPr>
              <a:pPr/>
              <a:t>‹#›</a:t>
            </a:fld>
            <a:endParaRPr lang="nb-NO">
              <a:solidFill>
                <a:schemeClr val="bg1"/>
              </a:solidFill>
            </a:endParaRPr>
          </a:p>
        </p:txBody>
      </p:sp>
      <p:sp>
        <p:nvSpPr>
          <p:cNvPr id="18" name="Undertittel 2">
            <a:extLst>
              <a:ext uri="{FF2B5EF4-FFF2-40B4-BE49-F238E27FC236}">
                <a16:creationId xmlns:a16="http://schemas.microsoft.com/office/drawing/2014/main" id="{04E44AC1-2439-234C-AC34-E481FBFD0D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7914" y="3696789"/>
            <a:ext cx="6837958" cy="125952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subheader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6416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Green/Blu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C24F41-3D62-3645-89EC-60B1A3258C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2645568"/>
            <a:ext cx="6837960" cy="1856094"/>
          </a:xfrm>
        </p:spPr>
        <p:txBody>
          <a:bodyPr anchor="t" anchorCtr="0"/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title</a:t>
            </a:r>
            <a:r>
              <a:rPr lang="nb-NO"/>
              <a:t> over </a:t>
            </a:r>
            <a:r>
              <a:rPr lang="nb-NO" err="1"/>
              <a:t>two</a:t>
            </a:r>
            <a:r>
              <a:rPr lang="nb-NO"/>
              <a:t> lines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12C087E-ECF4-F848-A3ED-81C37BC3C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F649F05-833B-EA49-8547-8392E2992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EUROPEAN MARKETS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9A655D5-93A8-9046-8C67-2FD587756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8B5EFF-2E6D-2F41-B27C-13E5E7E0A375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1130C80C-2CEB-4743-8E2B-740DAA451B73}"/>
              </a:ext>
            </a:extLst>
          </p:cNvPr>
          <p:cNvCxnSpPr>
            <a:cxnSpLocks/>
          </p:cNvCxnSpPr>
          <p:nvPr userDrawn="1"/>
        </p:nvCxnSpPr>
        <p:spPr>
          <a:xfrm>
            <a:off x="335281" y="-111760"/>
            <a:ext cx="0" cy="696976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F070909-0C94-4A47-ACF1-88E0EE6995CB}"/>
              </a:ext>
            </a:extLst>
          </p:cNvPr>
          <p:cNvSpPr txBox="1"/>
          <p:nvPr userDrawn="1"/>
        </p:nvSpPr>
        <p:spPr>
          <a:xfrm>
            <a:off x="1518190" y="370300"/>
            <a:ext cx="968798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nb-NO" sz="1000" b="1" err="1">
                <a:solidFill>
                  <a:schemeClr val="bg1"/>
                </a:solidFill>
              </a:rPr>
              <a:t>Nasdaq</a:t>
            </a:r>
            <a:endParaRPr lang="nb-NO" sz="1000" b="1">
              <a:solidFill>
                <a:schemeClr val="bg1"/>
              </a:solidFill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35ADF8E7-37CB-634D-B04B-18DDB58DA6A0}"/>
              </a:ext>
            </a:extLst>
          </p:cNvPr>
          <p:cNvSpPr/>
          <p:nvPr userDrawn="1"/>
        </p:nvSpPr>
        <p:spPr>
          <a:xfrm>
            <a:off x="334963" y="319618"/>
            <a:ext cx="68910" cy="255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2"/>
              </a:solidFill>
            </a:endParaRPr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808F75CC-C20B-EC40-881B-37F23A997564}"/>
              </a:ext>
            </a:extLst>
          </p:cNvPr>
          <p:cNvSpPr txBox="1">
            <a:spLocks/>
          </p:cNvSpPr>
          <p:nvPr userDrawn="1"/>
        </p:nvSpPr>
        <p:spPr>
          <a:xfrm>
            <a:off x="697913" y="371687"/>
            <a:ext cx="421505" cy="15388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8B5EFF-2E6D-2F41-B27C-13E5E7E0A375}" type="slidenum">
              <a:rPr lang="nb-NO" smtClean="0">
                <a:solidFill>
                  <a:schemeClr val="bg1"/>
                </a:solidFill>
              </a:rPr>
              <a:pPr/>
              <a:t>‹#›</a:t>
            </a:fld>
            <a:endParaRPr lang="nb-NO">
              <a:solidFill>
                <a:schemeClr val="bg1"/>
              </a:solidFill>
            </a:endParaRPr>
          </a:p>
        </p:txBody>
      </p: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80B7519D-F79E-5544-A71A-F921FEE304D5}"/>
              </a:ext>
            </a:extLst>
          </p:cNvPr>
          <p:cNvGrpSpPr/>
          <p:nvPr userDrawn="1"/>
        </p:nvGrpSpPr>
        <p:grpSpPr>
          <a:xfrm>
            <a:off x="11346873" y="2735441"/>
            <a:ext cx="845127" cy="1438043"/>
            <a:chOff x="11346873" y="2735441"/>
            <a:chExt cx="845127" cy="1438043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A1EDF4D5-1A2E-0540-90C4-EADACC15643C}"/>
                </a:ext>
              </a:extLst>
            </p:cNvPr>
            <p:cNvSpPr/>
            <p:nvPr/>
          </p:nvSpPr>
          <p:spPr>
            <a:xfrm>
              <a:off x="11346873" y="2735441"/>
              <a:ext cx="845127" cy="1438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D249640B-C243-D048-8EE9-D2FD2ADD0CAD}"/>
                </a:ext>
              </a:extLst>
            </p:cNvPr>
            <p:cNvSpPr/>
            <p:nvPr/>
          </p:nvSpPr>
          <p:spPr>
            <a:xfrm>
              <a:off x="11449878" y="2861939"/>
              <a:ext cx="742122" cy="1192696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99000">
                  <a:schemeClr val="accent1"/>
                </a:gs>
              </a:gsLst>
              <a:lin ang="1200000" scaled="0"/>
            </a:gradFill>
            <a:ln>
              <a:noFill/>
            </a:ln>
            <a:effectLst>
              <a:outerShdw blurRad="76200" dist="25400" dir="6600000" algn="ctr" rotWithShape="0">
                <a:srgbClr val="0000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21" name="Grafikk 20" descr="Linjepil: rett">
              <a:extLst>
                <a:ext uri="{FF2B5EF4-FFF2-40B4-BE49-F238E27FC236}">
                  <a16:creationId xmlns:a16="http://schemas.microsoft.com/office/drawing/2014/main" id="{DBAE21C2-BD86-0741-8B73-4EB3AA41A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11751890" y="3349314"/>
              <a:ext cx="210295" cy="2102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2632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343AAB-4257-0941-BC3A-596D43707B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073" y="1201150"/>
            <a:ext cx="11149516" cy="92881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title</a:t>
            </a: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2DCEF42-D94C-944A-B8E0-602A5EA2F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975BA75-1A55-5C49-BA6A-3E195FCD1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b-NO"/>
              <a:t>EUROPEAN MARKETS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C41EA24-0730-3C43-8C89-682B0049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5EFF-2E6D-2F41-B27C-13E5E7E0A3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007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1D9869-2C6E-3544-9BB8-A523C536C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title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5E3E5AA-AFD8-B04F-9B00-CC4C7CC26D7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insert</a:t>
            </a:r>
            <a:r>
              <a:rPr lang="nb-NO" dirty="0"/>
              <a:t> </a:t>
            </a:r>
            <a:r>
              <a:rPr lang="nb-NO" dirty="0" err="1"/>
              <a:t>content</a:t>
            </a:r>
            <a:r>
              <a:rPr lang="nb-NO" dirty="0"/>
              <a:t>/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713675B-A590-CF48-AB55-DF4556321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45719B-E823-364D-8A8F-857E82EF7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EUROPEAN MARKETS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3BF25C7-66F3-6A4C-8B30-E28D2CC81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5EFF-2E6D-2F41-B27C-13E5E7E0A3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6196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1208EB7-4094-CD4C-A8AC-236077D59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750F5C5-C25C-3940-A65C-9357AC47F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EUROPEAN MARKETS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CDD1315-8510-704F-9460-D22144771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5EFF-2E6D-2F41-B27C-13E5E7E0A3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399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60E67A-BF8E-6446-9BA2-BA78E4844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501" y="1203562"/>
            <a:ext cx="5396500" cy="1705751"/>
          </a:xfrm>
        </p:spPr>
        <p:txBody>
          <a:bodyPr anchor="t" anchorCtr="0"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title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45147E7-C1F8-0F46-95B2-9C4CBDA850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5325" y="2909313"/>
            <a:ext cx="5400675" cy="361531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text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51A522-D35D-6C4B-B204-DD244D6DF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A999FBD-AB2E-A340-8959-37AA20EE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EUROPEAN MARKETS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21A86F6-F264-2B46-BA72-6ACCE0CEE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5EFF-2E6D-2F41-B27C-13E5E7E0A375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31E0DF3A-909E-C840-9516-5D3707E0FD0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56362" y="1196975"/>
            <a:ext cx="5400676" cy="5327649"/>
          </a:xfrm>
        </p:spPr>
        <p:txBody>
          <a:bodyPr/>
          <a:lstStyle/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content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390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le, text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1B30E8-506E-FF41-B655-E7BCE3193B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914" y="1203565"/>
            <a:ext cx="4074112" cy="1207126"/>
          </a:xfrm>
        </p:spPr>
        <p:txBody>
          <a:bodyPr anchor="t" anchorCtr="0">
            <a:no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title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F0C36D9-6C1C-0F4A-9338-C302382521D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20640" y="1196974"/>
            <a:ext cx="7071360" cy="53276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content</a:t>
            </a: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E7A7188-3C69-EF46-9E0E-91FB5B0F5AC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95325" y="2410691"/>
            <a:ext cx="4097351" cy="411393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text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DA1463A-8200-D64B-8F54-453AE5C67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CFEBB5C-15E6-1748-82CA-FB6AEB479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EUROPEAN MARKETS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9084C1E-5584-6E4A-8F57-04EB65F14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5EFF-2E6D-2F41-B27C-13E5E7E0A3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3839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326950-360C-3640-8BA9-CAF3747F0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073" y="1200477"/>
            <a:ext cx="3865240" cy="1325563"/>
          </a:xfrm>
          <a:solidFill>
            <a:schemeClr val="bg1"/>
          </a:solidFill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title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C4123A0-5347-A443-AB87-2208DD033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69F8777-A6D3-CF43-BC91-CBE9BDE3A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EUROPEAN MARKETS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3489382-D8BC-9649-A257-10027F4BE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5EFF-2E6D-2F41-B27C-13E5E7E0A375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683C6887-B973-AA45-8FEB-D8154BC4D0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92677" y="0"/>
            <a:ext cx="7399323" cy="3429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b-NO"/>
              <a:t>Picture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510A44C5-AF48-2241-BD7F-ED242B21AE3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92676" y="3429000"/>
            <a:ext cx="4508639" cy="3429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nb-NO"/>
              <a:t>Picture</a:t>
            </a:r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5FCD3897-051D-6C42-9B75-E50C373E3E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01316" y="3429000"/>
            <a:ext cx="2890684" cy="3429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Picture</a:t>
            </a:r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EC6F30FD-4A71-4A47-BD1E-A97BCD615C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7913" y="2526040"/>
            <a:ext cx="3866150" cy="3998584"/>
          </a:xfrm>
        </p:spPr>
        <p:txBody>
          <a:bodyPr>
            <a:normAutofit/>
          </a:bodyPr>
          <a:lstStyle>
            <a:lvl1pPr>
              <a:defRPr sz="18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text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2212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5F84C3C-E9D6-0E4B-8C92-4C8B09208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73" y="1206364"/>
            <a:ext cx="11149516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title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624D3B6-8321-F74E-88E9-20D4A4326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073" y="2543107"/>
            <a:ext cx="11157965" cy="38160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</a:t>
            </a:r>
            <a:r>
              <a:rPr lang="nb-NO" err="1"/>
              <a:t>text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DABBAF4-1704-334A-BACB-CC43D31678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92677" y="370160"/>
            <a:ext cx="2743200" cy="15388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8B488FA-78A9-F044-81D5-6F5E73A9F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1951" y="370301"/>
            <a:ext cx="1942362" cy="15388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nb-NO"/>
              <a:t>EUROPEAN MARKETS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5F9C78E-14A1-0940-BC1B-C2C526898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913" y="370302"/>
            <a:ext cx="421505" cy="15388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fld id="{758B5EFF-2E6D-2F41-B27C-13E5E7E0A375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8DFFD8FF-4A83-1342-B20B-699BD8D31160}"/>
              </a:ext>
            </a:extLst>
          </p:cNvPr>
          <p:cNvCxnSpPr>
            <a:cxnSpLocks/>
          </p:cNvCxnSpPr>
          <p:nvPr userDrawn="1"/>
        </p:nvCxnSpPr>
        <p:spPr>
          <a:xfrm>
            <a:off x="335281" y="-111760"/>
            <a:ext cx="0" cy="696976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6F0CDC37-5CE9-C14D-9CCD-3445528B0293}"/>
              </a:ext>
            </a:extLst>
          </p:cNvPr>
          <p:cNvSpPr txBox="1"/>
          <p:nvPr userDrawn="1"/>
        </p:nvSpPr>
        <p:spPr>
          <a:xfrm>
            <a:off x="1518190" y="370300"/>
            <a:ext cx="968798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nb-NO" sz="1000" b="1"/>
              <a:t>Nasdaq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5996305-964D-7A40-A2EE-3992BE52FF4A}"/>
              </a:ext>
            </a:extLst>
          </p:cNvPr>
          <p:cNvSpPr/>
          <p:nvPr userDrawn="1"/>
        </p:nvSpPr>
        <p:spPr>
          <a:xfrm>
            <a:off x="334963" y="319618"/>
            <a:ext cx="68910" cy="2557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8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79" r:id="rId2"/>
    <p:sldLayoutId id="2147483696" r:id="rId3"/>
    <p:sldLayoutId id="2147483675" r:id="rId4"/>
    <p:sldLayoutId id="2147483671" r:id="rId5"/>
    <p:sldLayoutId id="2147483676" r:id="rId6"/>
    <p:sldLayoutId id="2147483672" r:id="rId7"/>
    <p:sldLayoutId id="2147483677" r:id="rId8"/>
    <p:sldLayoutId id="2147483673" r:id="rId9"/>
    <p:sldLayoutId id="2147483674" r:id="rId10"/>
    <p:sldLayoutId id="2147483681" r:id="rId11"/>
    <p:sldLayoutId id="2147483680" r:id="rId12"/>
    <p:sldLayoutId id="2147483716" r:id="rId13"/>
    <p:sldLayoutId id="2147483682" r:id="rId14"/>
    <p:sldLayoutId id="2147483686" r:id="rId15"/>
    <p:sldLayoutId id="2147483688" r:id="rId16"/>
    <p:sldLayoutId id="2147483678" r:id="rId17"/>
    <p:sldLayoutId id="2147483698" r:id="rId18"/>
    <p:sldLayoutId id="2147483711" r:id="rId19"/>
    <p:sldLayoutId id="2147483712" r:id="rId20"/>
    <p:sldLayoutId id="2147483713" r:id="rId21"/>
    <p:sldLayoutId id="2147483714" r:id="rId22"/>
    <p:sldLayoutId id="2147483699" r:id="rId23"/>
    <p:sldLayoutId id="2147483687" r:id="rId24"/>
    <p:sldLayoutId id="2147483700" r:id="rId25"/>
    <p:sldLayoutId id="2147483694" r:id="rId2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754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pos="438" userDrawn="1">
          <p15:clr>
            <a:srgbClr val="F26B43"/>
          </p15:clr>
        </p15:guide>
        <p15:guide id="6" orient="horz" pos="300" userDrawn="1">
          <p15:clr>
            <a:srgbClr val="F26B43"/>
          </p15:clr>
        </p15:guide>
        <p15:guide id="7" orient="horz" pos="232" userDrawn="1">
          <p15:clr>
            <a:srgbClr val="F26B43"/>
          </p15:clr>
        </p15:guide>
        <p15:guide id="8" orient="horz" pos="4110" userDrawn="1">
          <p15:clr>
            <a:srgbClr val="F26B43"/>
          </p15:clr>
        </p15:guide>
        <p15:guide id="9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10" Type="http://schemas.openxmlformats.org/officeDocument/2006/relationships/chart" Target="../charts/chart8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F340D1C-EF8D-459C-B160-155FEA396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45062" cy="69437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B2CA1C-FA13-4218-954E-E411616A6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5EFF-2E6D-2F41-B27C-13E5E7E0A375}" type="slidenum">
              <a:rPr lang="nb-NO" smtClean="0"/>
              <a:t>1</a:t>
            </a:fld>
            <a:endParaRPr lang="nb-NO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93911-DA37-4920-B5A1-A43B940D908C}"/>
              </a:ext>
            </a:extLst>
          </p:cNvPr>
          <p:cNvSpPr/>
          <p:nvPr/>
        </p:nvSpPr>
        <p:spPr>
          <a:xfrm>
            <a:off x="697913" y="2669276"/>
            <a:ext cx="104940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5000" b="1" spc="-45" dirty="0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  <a:t>Atalgojuma politika biržas uzņēmumos</a:t>
            </a:r>
            <a:endParaRPr lang="lv-LV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FCF796-9541-435F-BEE3-05A11E0F6735}"/>
              </a:ext>
            </a:extLst>
          </p:cNvPr>
          <p:cNvSpPr txBox="1"/>
          <p:nvPr/>
        </p:nvSpPr>
        <p:spPr>
          <a:xfrm>
            <a:off x="697913" y="4118579"/>
            <a:ext cx="5660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chemeClr val="bg1"/>
                </a:solidFill>
              </a:rPr>
              <a:t>8. oktobris,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B012E2-D9BB-4CE3-8F6C-C175E7606B5D}"/>
              </a:ext>
            </a:extLst>
          </p:cNvPr>
          <p:cNvSpPr txBox="1"/>
          <p:nvPr/>
        </p:nvSpPr>
        <p:spPr>
          <a:xfrm>
            <a:off x="697912" y="4613775"/>
            <a:ext cx="5660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solidFill>
                  <a:schemeClr val="bg1"/>
                </a:solidFill>
              </a:rPr>
              <a:t>Liene Dubava</a:t>
            </a:r>
            <a:br>
              <a:rPr lang="lv-LV" dirty="0">
                <a:solidFill>
                  <a:schemeClr val="bg1"/>
                </a:solidFill>
              </a:rPr>
            </a:br>
            <a:r>
              <a:rPr lang="lv-LV" dirty="0">
                <a:solidFill>
                  <a:schemeClr val="bg1"/>
                </a:solidFill>
              </a:rPr>
              <a:t>Nasdaq Riga valdes locekle,</a:t>
            </a:r>
          </a:p>
          <a:p>
            <a:r>
              <a:rPr lang="lv-LV" dirty="0">
                <a:solidFill>
                  <a:schemeClr val="bg1"/>
                </a:solidFill>
              </a:rPr>
              <a:t>Nasdaq Baltic Emitentu pakalpojumu daļas vadītāja</a:t>
            </a:r>
          </a:p>
        </p:txBody>
      </p:sp>
    </p:spTree>
    <p:extLst>
      <p:ext uri="{BB962C8B-B14F-4D97-AF65-F5344CB8AC3E}">
        <p14:creationId xmlns:p14="http://schemas.microsoft.com/office/powerpoint/2010/main" val="4149139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">
            <a:extLst>
              <a:ext uri="{FF2B5EF4-FFF2-40B4-BE49-F238E27FC236}">
                <a16:creationId xmlns:a16="http://schemas.microsoft.com/office/drawing/2014/main" id="{9ED84BCE-3B0D-42C3-9EAF-B72CD07DC714}"/>
              </a:ext>
            </a:extLst>
          </p:cNvPr>
          <p:cNvSpPr/>
          <p:nvPr/>
        </p:nvSpPr>
        <p:spPr>
          <a:xfrm flipH="1">
            <a:off x="10187814" y="1056038"/>
            <a:ext cx="1489229" cy="33856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959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1C2B57"/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33556AA-A88D-48EC-876C-80483AA26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09" y="2513836"/>
            <a:ext cx="3504936" cy="2227719"/>
          </a:xfrm>
        </p:spPr>
        <p:txBody>
          <a:bodyPr>
            <a:normAutofit fontScale="90000"/>
          </a:bodyPr>
          <a:lstStyle/>
          <a:p>
            <a:r>
              <a:rPr lang="lv-LV" dirty="0"/>
              <a:t>No rekomendācijas līdz pienākumam</a:t>
            </a:r>
            <a:br>
              <a:rPr lang="en-US" dirty="0"/>
            </a:br>
            <a:br>
              <a:rPr lang="lv-LV" dirty="0"/>
            </a:br>
            <a:endParaRPr lang="lv-LV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9F0168-BF3E-4529-8D26-551C0FA8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EUROPEAN MARKETS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818167-6E51-455D-A66F-21439C0C0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5EFF-2E6D-2F41-B27C-13E5E7E0A375}" type="slidenum">
              <a:rPr lang="nb-NO" smtClean="0"/>
              <a:t>2</a:t>
            </a:fld>
            <a:endParaRPr lang="nb-NO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A91131D-FDD5-4821-B916-2E11770DE577}"/>
              </a:ext>
            </a:extLst>
          </p:cNvPr>
          <p:cNvGrpSpPr/>
          <p:nvPr/>
        </p:nvGrpSpPr>
        <p:grpSpPr>
          <a:xfrm>
            <a:off x="5070425" y="1056038"/>
            <a:ext cx="4389952" cy="5524965"/>
            <a:chOff x="5140959" y="1057309"/>
            <a:chExt cx="4862832" cy="594808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33CFB15-CDE5-4ADC-9436-7E309B5C554E}"/>
                </a:ext>
              </a:extLst>
            </p:cNvPr>
            <p:cNvGrpSpPr/>
            <p:nvPr/>
          </p:nvGrpSpPr>
          <p:grpSpPr>
            <a:xfrm>
              <a:off x="5140960" y="1057309"/>
              <a:ext cx="4862831" cy="3644903"/>
              <a:chOff x="3660141" y="1609722"/>
              <a:chExt cx="4862831" cy="3644903"/>
            </a:xfrm>
          </p:grpSpPr>
          <p:sp>
            <p:nvSpPr>
              <p:cNvPr id="16" name="Shape">
                <a:extLst>
                  <a:ext uri="{FF2B5EF4-FFF2-40B4-BE49-F238E27FC236}">
                    <a16:creationId xmlns:a16="http://schemas.microsoft.com/office/drawing/2014/main" id="{61DD30F5-4202-4F32-BC3B-58B5F5135FC7}"/>
                  </a:ext>
                </a:extLst>
              </p:cNvPr>
              <p:cNvSpPr/>
              <p:nvPr/>
            </p:nvSpPr>
            <p:spPr>
              <a:xfrm>
                <a:off x="3660141" y="3502025"/>
                <a:ext cx="3064508" cy="1752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939" y="0"/>
                    </a:moveTo>
                    <a:lnTo>
                      <a:pt x="21600" y="21600"/>
                    </a:lnTo>
                    <a:lnTo>
                      <a:pt x="12669" y="21600"/>
                    </a:lnTo>
                    <a:lnTo>
                      <a:pt x="0" y="8233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7" name="Shape">
                <a:extLst>
                  <a:ext uri="{FF2B5EF4-FFF2-40B4-BE49-F238E27FC236}">
                    <a16:creationId xmlns:a16="http://schemas.microsoft.com/office/drawing/2014/main" id="{8B9DFDFA-3E0C-4A44-B9CE-1E4C6B0284C1}"/>
                  </a:ext>
                </a:extLst>
              </p:cNvPr>
              <p:cNvSpPr/>
              <p:nvPr/>
            </p:nvSpPr>
            <p:spPr>
              <a:xfrm>
                <a:off x="5459730" y="2555875"/>
                <a:ext cx="3058161" cy="26987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934" y="0"/>
                    </a:moveTo>
                    <a:lnTo>
                      <a:pt x="21600" y="21600"/>
                    </a:lnTo>
                    <a:lnTo>
                      <a:pt x="12666" y="21600"/>
                    </a:lnTo>
                    <a:lnTo>
                      <a:pt x="0" y="5347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/>
              </a:p>
            </p:txBody>
          </p:sp>
          <p:sp>
            <p:nvSpPr>
              <p:cNvPr id="18" name="Shape">
                <a:extLst>
                  <a:ext uri="{FF2B5EF4-FFF2-40B4-BE49-F238E27FC236}">
                    <a16:creationId xmlns:a16="http://schemas.microsoft.com/office/drawing/2014/main" id="{B5F945F3-933B-4681-B722-F07AEDDB6552}"/>
                  </a:ext>
                </a:extLst>
              </p:cNvPr>
              <p:cNvSpPr/>
              <p:nvPr/>
            </p:nvSpPr>
            <p:spPr>
              <a:xfrm>
                <a:off x="7258048" y="1609723"/>
                <a:ext cx="1264923" cy="36449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959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C2B57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/>
              </a:p>
            </p:txBody>
          </p:sp>
          <p:sp>
            <p:nvSpPr>
              <p:cNvPr id="19" name="Shape">
                <a:extLst>
                  <a:ext uri="{FF2B5EF4-FFF2-40B4-BE49-F238E27FC236}">
                    <a16:creationId xmlns:a16="http://schemas.microsoft.com/office/drawing/2014/main" id="{01656CBC-AEBC-43D6-8E0E-089103B4F131}"/>
                  </a:ext>
                </a:extLst>
              </p:cNvPr>
              <p:cNvSpPr/>
              <p:nvPr/>
            </p:nvSpPr>
            <p:spPr>
              <a:xfrm>
                <a:off x="5459730" y="2555875"/>
                <a:ext cx="1264919" cy="26987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5347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43E6C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/>
              </a:p>
            </p:txBody>
          </p:sp>
          <p:sp>
            <p:nvSpPr>
              <p:cNvPr id="20" name="Shape">
                <a:extLst>
                  <a:ext uri="{FF2B5EF4-FFF2-40B4-BE49-F238E27FC236}">
                    <a16:creationId xmlns:a16="http://schemas.microsoft.com/office/drawing/2014/main" id="{2D1A9695-2994-4985-AFAF-45F8405A97AC}"/>
                  </a:ext>
                </a:extLst>
              </p:cNvPr>
              <p:cNvSpPr/>
              <p:nvPr/>
            </p:nvSpPr>
            <p:spPr>
              <a:xfrm>
                <a:off x="3660141" y="3502025"/>
                <a:ext cx="1266191" cy="1752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8233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2C627A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/>
              </a:p>
            </p:txBody>
          </p:sp>
          <p:sp>
            <p:nvSpPr>
              <p:cNvPr id="21" name="Shape">
                <a:extLst>
                  <a:ext uri="{FF2B5EF4-FFF2-40B4-BE49-F238E27FC236}">
                    <a16:creationId xmlns:a16="http://schemas.microsoft.com/office/drawing/2014/main" id="{D8BDC009-5115-4988-AB31-EB4A9FC267A0}"/>
                  </a:ext>
                </a:extLst>
              </p:cNvPr>
              <p:cNvSpPr/>
              <p:nvPr/>
            </p:nvSpPr>
            <p:spPr>
              <a:xfrm>
                <a:off x="3660142" y="1609722"/>
                <a:ext cx="4862830" cy="36449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" y="21600"/>
                    </a:moveTo>
                    <a:lnTo>
                      <a:pt x="0" y="21600"/>
                    </a:lnTo>
                    <a:lnTo>
                      <a:pt x="0" y="21322"/>
                    </a:lnTo>
                    <a:lnTo>
                      <a:pt x="5618" y="14932"/>
                    </a:lnTo>
                    <a:lnTo>
                      <a:pt x="7980" y="16708"/>
                    </a:lnTo>
                    <a:lnTo>
                      <a:pt x="13626" y="11839"/>
                    </a:lnTo>
                    <a:lnTo>
                      <a:pt x="15920" y="14428"/>
                    </a:lnTo>
                    <a:lnTo>
                      <a:pt x="21346" y="173"/>
                    </a:lnTo>
                    <a:lnTo>
                      <a:pt x="21594" y="0"/>
                    </a:lnTo>
                    <a:lnTo>
                      <a:pt x="21600" y="346"/>
                    </a:lnTo>
                    <a:lnTo>
                      <a:pt x="16011" y="15022"/>
                    </a:lnTo>
                    <a:lnTo>
                      <a:pt x="13603" y="12313"/>
                    </a:lnTo>
                    <a:lnTo>
                      <a:pt x="7986" y="17152"/>
                    </a:lnTo>
                    <a:lnTo>
                      <a:pt x="5651" y="15391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/>
              </a:p>
            </p:txBody>
          </p:sp>
        </p:grpSp>
        <p:pic>
          <p:nvPicPr>
            <p:cNvPr id="10" name="Graphic 17" descr="Badge 3 with solid fill">
              <a:extLst>
                <a:ext uri="{FF2B5EF4-FFF2-40B4-BE49-F238E27FC236}">
                  <a16:creationId xmlns:a16="http://schemas.microsoft.com/office/drawing/2014/main" id="{7E2C6776-7EBE-4971-A665-EE4FC56CD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05236" y="4500525"/>
              <a:ext cx="914400" cy="914400"/>
            </a:xfrm>
            <a:prstGeom prst="rect">
              <a:avLst/>
            </a:prstGeom>
          </p:spPr>
        </p:pic>
        <p:pic>
          <p:nvPicPr>
            <p:cNvPr id="11" name="Graphic 19" descr="Badge with solid fill">
              <a:extLst>
                <a:ext uri="{FF2B5EF4-FFF2-40B4-BE49-F238E27FC236}">
                  <a16:creationId xmlns:a16="http://schemas.microsoft.com/office/drawing/2014/main" id="{37F15201-2849-4F24-9FAD-EB83E575E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115176" y="4500525"/>
              <a:ext cx="914400" cy="914400"/>
            </a:xfrm>
            <a:prstGeom prst="rect">
              <a:avLst/>
            </a:prstGeom>
          </p:spPr>
        </p:pic>
        <p:pic>
          <p:nvPicPr>
            <p:cNvPr id="12" name="Graphic 21" descr="Badge 1 with solid fill">
              <a:extLst>
                <a:ext uri="{FF2B5EF4-FFF2-40B4-BE49-F238E27FC236}">
                  <a16:creationId xmlns:a16="http://schemas.microsoft.com/office/drawing/2014/main" id="{932EF861-CB07-47FE-89AE-C8A0176AE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313679" y="4500525"/>
              <a:ext cx="914400" cy="914400"/>
            </a:xfrm>
            <a:prstGeom prst="rect">
              <a:avLst/>
            </a:prstGeom>
          </p:spPr>
        </p:pic>
        <p:sp>
          <p:nvSpPr>
            <p:cNvPr id="13" name="TextBox 22">
              <a:extLst>
                <a:ext uri="{FF2B5EF4-FFF2-40B4-BE49-F238E27FC236}">
                  <a16:creationId xmlns:a16="http://schemas.microsoft.com/office/drawing/2014/main" id="{95A83DA9-2254-434A-A09F-8386152D6653}"/>
                </a:ext>
              </a:extLst>
            </p:cNvPr>
            <p:cNvSpPr txBox="1"/>
            <p:nvPr/>
          </p:nvSpPr>
          <p:spPr>
            <a:xfrm>
              <a:off x="5140959" y="5414924"/>
              <a:ext cx="1785223" cy="159046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lv-LV" b="1" dirty="0"/>
                <a:t>2006-2020</a:t>
              </a:r>
            </a:p>
            <a:p>
              <a:pPr algn="ctr"/>
              <a:r>
                <a:rPr lang="lv-LV" dirty="0"/>
                <a:t>Labas korporatīvās pārvaldības rekomendācijas</a:t>
              </a:r>
            </a:p>
          </p:txBody>
        </p:sp>
        <p:sp>
          <p:nvSpPr>
            <p:cNvPr id="14" name="TextBox 23">
              <a:extLst>
                <a:ext uri="{FF2B5EF4-FFF2-40B4-BE49-F238E27FC236}">
                  <a16:creationId xmlns:a16="http://schemas.microsoft.com/office/drawing/2014/main" id="{812BBE6B-2E28-45DC-820F-073B53CCED2F}"/>
                </a:ext>
              </a:extLst>
            </p:cNvPr>
            <p:cNvSpPr txBox="1"/>
            <p:nvPr/>
          </p:nvSpPr>
          <p:spPr>
            <a:xfrm>
              <a:off x="6926182" y="5414924"/>
              <a:ext cx="1465509" cy="129225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lv-LV" b="1" dirty="0"/>
                <a:t>2020</a:t>
              </a:r>
            </a:p>
            <a:p>
              <a:pPr algn="ctr"/>
              <a:r>
                <a:rPr lang="lv-LV" dirty="0"/>
                <a:t>Apstiprināta atalgojuma politika</a:t>
              </a:r>
            </a:p>
          </p:txBody>
        </p:sp>
        <p:sp>
          <p:nvSpPr>
            <p:cNvPr id="15" name="TextBox 24">
              <a:extLst>
                <a:ext uri="{FF2B5EF4-FFF2-40B4-BE49-F238E27FC236}">
                  <a16:creationId xmlns:a16="http://schemas.microsoft.com/office/drawing/2014/main" id="{4DF53D2F-6E4E-4D9C-8041-A4F9BE40F238}"/>
                </a:ext>
              </a:extLst>
            </p:cNvPr>
            <p:cNvSpPr txBox="1"/>
            <p:nvPr/>
          </p:nvSpPr>
          <p:spPr>
            <a:xfrm>
              <a:off x="8725139" y="5414925"/>
              <a:ext cx="1266192" cy="129225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lv-LV" b="1" dirty="0"/>
                <a:t>2021</a:t>
              </a:r>
            </a:p>
            <a:p>
              <a:pPr algn="ctr"/>
              <a:r>
                <a:rPr lang="lv-LV" dirty="0"/>
                <a:t>Pirmie atalgojuma ziņojumi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6C3B322-E7CC-4FB6-8E5F-6CF94C185294}"/>
              </a:ext>
            </a:extLst>
          </p:cNvPr>
          <p:cNvSpPr txBox="1"/>
          <p:nvPr/>
        </p:nvSpPr>
        <p:spPr>
          <a:xfrm>
            <a:off x="10183227" y="2164965"/>
            <a:ext cx="14892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dirty="0">
                <a:solidFill>
                  <a:schemeClr val="bg1"/>
                </a:solidFill>
              </a:rPr>
              <a:t>Atalgojuma politika </a:t>
            </a:r>
          </a:p>
          <a:p>
            <a:pPr algn="ctr"/>
            <a:r>
              <a:rPr lang="lv-LV" sz="4800" dirty="0">
                <a:solidFill>
                  <a:srgbClr val="00BFD5"/>
                </a:solidFill>
              </a:rPr>
              <a:t>≠ </a:t>
            </a:r>
          </a:p>
          <a:p>
            <a:pPr algn="ctr"/>
            <a:r>
              <a:rPr lang="lv-LV" sz="2000" dirty="0">
                <a:solidFill>
                  <a:schemeClr val="bg1"/>
                </a:solidFill>
              </a:rPr>
              <a:t>prakse</a:t>
            </a:r>
          </a:p>
        </p:txBody>
      </p:sp>
    </p:spTree>
    <p:extLst>
      <p:ext uri="{BB962C8B-B14F-4D97-AF65-F5344CB8AC3E}">
        <p14:creationId xmlns:p14="http://schemas.microsoft.com/office/powerpoint/2010/main" val="2512708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1B385-2282-4BC0-A809-066A042AF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B5EFF-2E6D-2F41-B27C-13E5E7E0A375}" type="slidenum">
              <a:rPr lang="nb-NO" smtClean="0"/>
              <a:pPr/>
              <a:t>3</a:t>
            </a:fld>
            <a:endParaRPr lang="nb-NO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B20B4A-9B52-4D9F-92FA-CB1BD3FA4573}"/>
              </a:ext>
            </a:extLst>
          </p:cNvPr>
          <p:cNvCxnSpPr/>
          <p:nvPr/>
        </p:nvCxnSpPr>
        <p:spPr>
          <a:xfrm>
            <a:off x="6095070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8B06C8-A031-4AEE-B78A-DA7AD7C1211C}"/>
              </a:ext>
            </a:extLst>
          </p:cNvPr>
          <p:cNvCxnSpPr>
            <a:cxnSpLocks/>
          </p:cNvCxnSpPr>
          <p:nvPr/>
        </p:nvCxnSpPr>
        <p:spPr>
          <a:xfrm>
            <a:off x="301214" y="3429000"/>
            <a:ext cx="1189078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DF2631C-4883-40E9-A5D0-919C2FFCD202}"/>
              </a:ext>
            </a:extLst>
          </p:cNvPr>
          <p:cNvSpPr txBox="1"/>
          <p:nvPr/>
        </p:nvSpPr>
        <p:spPr>
          <a:xfrm>
            <a:off x="908665" y="4374613"/>
            <a:ext cx="21743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>
                <a:solidFill>
                  <a:schemeClr val="bg2"/>
                </a:solidFill>
              </a:rPr>
              <a:t>Tradicionālās papildu  priekšrocības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3CDF80-7466-4A25-BB63-37F9D75305DD}"/>
              </a:ext>
            </a:extLst>
          </p:cNvPr>
          <p:cNvSpPr txBox="1"/>
          <p:nvPr/>
        </p:nvSpPr>
        <p:spPr>
          <a:xfrm>
            <a:off x="4046323" y="4581981"/>
            <a:ext cx="15809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>
                <a:solidFill>
                  <a:schemeClr val="bg2"/>
                </a:solidFill>
              </a:rPr>
              <a:t>Akciju</a:t>
            </a:r>
            <a:r>
              <a:rPr lang="lv-LV" dirty="0"/>
              <a:t> </a:t>
            </a:r>
            <a:r>
              <a:rPr lang="lv-LV" sz="2800" dirty="0">
                <a:solidFill>
                  <a:schemeClr val="bg2"/>
                </a:solidFill>
              </a:rPr>
              <a:t>opcijas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496FFC-0F4B-42A7-B6ED-95F8ACD76403}"/>
              </a:ext>
            </a:extLst>
          </p:cNvPr>
          <p:cNvSpPr txBox="1"/>
          <p:nvPr/>
        </p:nvSpPr>
        <p:spPr>
          <a:xfrm>
            <a:off x="3138495" y="4458869"/>
            <a:ext cx="705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7200" dirty="0">
                <a:solidFill>
                  <a:srgbClr val="00BFD5"/>
                </a:solidFill>
              </a:rPr>
              <a:t>&gt;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1505B5-FDB4-4354-B17A-F7E744A05BED}"/>
              </a:ext>
            </a:extLst>
          </p:cNvPr>
          <p:cNvSpPr txBox="1"/>
          <p:nvPr/>
        </p:nvSpPr>
        <p:spPr>
          <a:xfrm>
            <a:off x="6880166" y="3919862"/>
            <a:ext cx="51246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dirty="0">
                <a:solidFill>
                  <a:schemeClr val="bg2"/>
                </a:solidFill>
              </a:rPr>
              <a:t>Mainīgā atalgojuma daļa – </a:t>
            </a:r>
          </a:p>
          <a:p>
            <a:pPr algn="ctr"/>
            <a:r>
              <a:rPr lang="lv-LV" sz="2800" dirty="0">
                <a:solidFill>
                  <a:schemeClr val="bg2"/>
                </a:solidFill>
              </a:rPr>
              <a:t>valdei</a:t>
            </a:r>
            <a:r>
              <a:rPr lang="lv-LV" sz="2800" dirty="0">
                <a:solidFill>
                  <a:schemeClr val="accent1"/>
                </a:solidFill>
              </a:rPr>
              <a:t> &gt; </a:t>
            </a:r>
            <a:r>
              <a:rPr lang="lv-LV" sz="2800" dirty="0">
                <a:solidFill>
                  <a:schemeClr val="bg2"/>
                </a:solidFill>
              </a:rPr>
              <a:t>padomei</a:t>
            </a:r>
          </a:p>
          <a:p>
            <a:pPr algn="ctr"/>
            <a:endParaRPr lang="lv-LV" sz="2800" dirty="0">
              <a:solidFill>
                <a:schemeClr val="bg2"/>
              </a:solidFill>
            </a:endParaRPr>
          </a:p>
          <a:p>
            <a:pPr algn="ctr"/>
            <a:r>
              <a:rPr lang="lv-LV" sz="2800" dirty="0">
                <a:solidFill>
                  <a:schemeClr val="bg2"/>
                </a:solidFill>
              </a:rPr>
              <a:t>Citas priekšrocības –</a:t>
            </a:r>
          </a:p>
          <a:p>
            <a:pPr algn="ctr"/>
            <a:r>
              <a:rPr lang="lv-LV" sz="2800" dirty="0">
                <a:solidFill>
                  <a:schemeClr val="bg2"/>
                </a:solidFill>
              </a:rPr>
              <a:t> padomei </a:t>
            </a:r>
            <a:r>
              <a:rPr lang="lv-LV" sz="2800" dirty="0">
                <a:solidFill>
                  <a:schemeClr val="accent1"/>
                </a:solidFill>
              </a:rPr>
              <a:t>&gt;</a:t>
            </a:r>
            <a:r>
              <a:rPr lang="lv-LV" sz="2800" dirty="0">
                <a:solidFill>
                  <a:schemeClr val="bg2"/>
                </a:solidFill>
              </a:rPr>
              <a:t> valdei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D4A6709-B7B3-4EF4-9082-9D0384DF63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9761701"/>
              </p:ext>
            </p:extLst>
          </p:nvPr>
        </p:nvGraphicFramePr>
        <p:xfrm>
          <a:off x="29935" y="1098392"/>
          <a:ext cx="2663079" cy="1686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81B98AF8-66B4-4109-9EE2-65DB65DA69A5}"/>
              </a:ext>
            </a:extLst>
          </p:cNvPr>
          <p:cNvSpPr txBox="1"/>
          <p:nvPr/>
        </p:nvSpPr>
        <p:spPr>
          <a:xfrm>
            <a:off x="2613591" y="329881"/>
            <a:ext cx="1580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>
                <a:solidFill>
                  <a:schemeClr val="bg2"/>
                </a:solidFill>
              </a:rPr>
              <a:t>PADOME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DF64C7-A898-46BD-B54E-3AE83ADB9160}"/>
              </a:ext>
            </a:extLst>
          </p:cNvPr>
          <p:cNvSpPr txBox="1"/>
          <p:nvPr/>
        </p:nvSpPr>
        <p:spPr>
          <a:xfrm>
            <a:off x="1008533" y="1649185"/>
            <a:ext cx="1580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>
                <a:solidFill>
                  <a:schemeClr val="bg2"/>
                </a:solidFill>
              </a:rPr>
              <a:t>89%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0EDE75-B620-4179-9C92-D90882A2DF0B}"/>
              </a:ext>
            </a:extLst>
          </p:cNvPr>
          <p:cNvSpPr txBox="1"/>
          <p:nvPr/>
        </p:nvSpPr>
        <p:spPr>
          <a:xfrm>
            <a:off x="634387" y="2785224"/>
            <a:ext cx="1495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>
                <a:solidFill>
                  <a:schemeClr val="bg2"/>
                </a:solidFill>
              </a:rPr>
              <a:t>Fiksētā </a:t>
            </a:r>
          </a:p>
          <a:p>
            <a:pPr algn="ctr"/>
            <a:r>
              <a:rPr lang="lv-LV" sz="1400" dirty="0">
                <a:solidFill>
                  <a:schemeClr val="bg2"/>
                </a:solidFill>
              </a:rPr>
              <a:t>atalgojuma daļa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F5DBC23D-EC2D-4DE7-88C9-34B14F363B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391194"/>
              </p:ext>
            </p:extLst>
          </p:nvPr>
        </p:nvGraphicFramePr>
        <p:xfrm>
          <a:off x="1816548" y="872319"/>
          <a:ext cx="2962924" cy="1975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A4E56474-8599-4446-B9C5-2A9981917C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1736327"/>
              </p:ext>
            </p:extLst>
          </p:nvPr>
        </p:nvGraphicFramePr>
        <p:xfrm>
          <a:off x="1816548" y="1098392"/>
          <a:ext cx="2663079" cy="1686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2625E868-9EA5-4F8A-B48D-C5CC6CD1A334}"/>
              </a:ext>
            </a:extLst>
          </p:cNvPr>
          <p:cNvSpPr txBox="1"/>
          <p:nvPr/>
        </p:nvSpPr>
        <p:spPr>
          <a:xfrm>
            <a:off x="2795146" y="1649185"/>
            <a:ext cx="1580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>
                <a:solidFill>
                  <a:schemeClr val="bg2"/>
                </a:solidFill>
              </a:rPr>
              <a:t>19%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59DA33-0978-4390-A64B-0A9E7385EDC7}"/>
              </a:ext>
            </a:extLst>
          </p:cNvPr>
          <p:cNvSpPr txBox="1"/>
          <p:nvPr/>
        </p:nvSpPr>
        <p:spPr>
          <a:xfrm>
            <a:off x="2458938" y="2780973"/>
            <a:ext cx="1378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>
                <a:solidFill>
                  <a:schemeClr val="bg2"/>
                </a:solidFill>
              </a:rPr>
              <a:t>Mainīgā</a:t>
            </a:r>
          </a:p>
          <a:p>
            <a:pPr algn="ctr"/>
            <a:r>
              <a:rPr lang="lv-LV" sz="1400" dirty="0">
                <a:solidFill>
                  <a:schemeClr val="bg2"/>
                </a:solidFill>
              </a:rPr>
              <a:t>atalgojuma daļa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D6ABE2-5A5A-48EF-82F0-CD1AC7AAF871}"/>
              </a:ext>
            </a:extLst>
          </p:cNvPr>
          <p:cNvSpPr txBox="1"/>
          <p:nvPr/>
        </p:nvSpPr>
        <p:spPr>
          <a:xfrm>
            <a:off x="4353231" y="2752270"/>
            <a:ext cx="1378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>
                <a:solidFill>
                  <a:schemeClr val="bg2"/>
                </a:solidFill>
              </a:rPr>
              <a:t>Citas</a:t>
            </a:r>
          </a:p>
          <a:p>
            <a:pPr algn="ctr"/>
            <a:r>
              <a:rPr lang="lv-LV" sz="1400" dirty="0">
                <a:solidFill>
                  <a:schemeClr val="bg2"/>
                </a:solidFill>
              </a:rPr>
              <a:t>priekšrocības</a:t>
            </a: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683EADD9-4182-4574-8C77-C27330BB46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0042597"/>
              </p:ext>
            </p:extLst>
          </p:nvPr>
        </p:nvGraphicFramePr>
        <p:xfrm>
          <a:off x="3705930" y="1098392"/>
          <a:ext cx="2663079" cy="1686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C242C742-4DCB-4D94-A754-76EE9F93A549}"/>
              </a:ext>
            </a:extLst>
          </p:cNvPr>
          <p:cNvSpPr txBox="1"/>
          <p:nvPr/>
        </p:nvSpPr>
        <p:spPr>
          <a:xfrm>
            <a:off x="4684528" y="1649185"/>
            <a:ext cx="1580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>
                <a:solidFill>
                  <a:schemeClr val="bg2"/>
                </a:solidFill>
              </a:rPr>
              <a:t>19%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84ED3AD-5619-40B6-9BA7-24CA0CEB4AD6}"/>
              </a:ext>
            </a:extLst>
          </p:cNvPr>
          <p:cNvSpPr txBox="1"/>
          <p:nvPr/>
        </p:nvSpPr>
        <p:spPr>
          <a:xfrm>
            <a:off x="8679263" y="351739"/>
            <a:ext cx="1580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>
                <a:solidFill>
                  <a:schemeClr val="bg2"/>
                </a:solidFill>
              </a:rPr>
              <a:t>VALDE</a:t>
            </a:r>
          </a:p>
        </p:txBody>
      </p: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BF520FB0-FA3E-4EE8-A6AA-C7AA30082D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5308436"/>
              </p:ext>
            </p:extLst>
          </p:nvPr>
        </p:nvGraphicFramePr>
        <p:xfrm>
          <a:off x="6001236" y="1069404"/>
          <a:ext cx="2663079" cy="1686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843753F6-E37F-4C5B-8FA8-B9940DA64C5E}"/>
              </a:ext>
            </a:extLst>
          </p:cNvPr>
          <p:cNvSpPr txBox="1"/>
          <p:nvPr/>
        </p:nvSpPr>
        <p:spPr>
          <a:xfrm>
            <a:off x="6979834" y="1620197"/>
            <a:ext cx="1580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>
                <a:solidFill>
                  <a:schemeClr val="bg2"/>
                </a:solidFill>
              </a:rPr>
              <a:t>84%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357932C-4DF2-4452-90FE-F13CD4BBCB4A}"/>
              </a:ext>
            </a:extLst>
          </p:cNvPr>
          <p:cNvSpPr txBox="1"/>
          <p:nvPr/>
        </p:nvSpPr>
        <p:spPr>
          <a:xfrm>
            <a:off x="6605688" y="2756236"/>
            <a:ext cx="1495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>
                <a:solidFill>
                  <a:schemeClr val="bg2"/>
                </a:solidFill>
              </a:rPr>
              <a:t>Fiksētā </a:t>
            </a:r>
          </a:p>
          <a:p>
            <a:pPr algn="ctr"/>
            <a:r>
              <a:rPr lang="lv-LV" sz="1400" dirty="0">
                <a:solidFill>
                  <a:schemeClr val="bg2"/>
                </a:solidFill>
              </a:rPr>
              <a:t>atalgojuma daļa</a:t>
            </a:r>
          </a:p>
        </p:txBody>
      </p:sp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777E0A30-EE43-4EC7-AA6E-6E0ED6101F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3686185"/>
              </p:ext>
            </p:extLst>
          </p:nvPr>
        </p:nvGraphicFramePr>
        <p:xfrm>
          <a:off x="7787849" y="843331"/>
          <a:ext cx="2962924" cy="1975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583078A9-01B5-418C-ACF2-36E8C60D43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517303"/>
              </p:ext>
            </p:extLst>
          </p:nvPr>
        </p:nvGraphicFramePr>
        <p:xfrm>
          <a:off x="7787849" y="1069404"/>
          <a:ext cx="2663079" cy="1686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3B488902-4253-4437-85D4-802645F9AE03}"/>
              </a:ext>
            </a:extLst>
          </p:cNvPr>
          <p:cNvSpPr txBox="1"/>
          <p:nvPr/>
        </p:nvSpPr>
        <p:spPr>
          <a:xfrm>
            <a:off x="8766447" y="1620197"/>
            <a:ext cx="1580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>
                <a:solidFill>
                  <a:schemeClr val="bg2"/>
                </a:solidFill>
              </a:rPr>
              <a:t>25%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C8B3524-248B-4927-896A-0944B5275440}"/>
              </a:ext>
            </a:extLst>
          </p:cNvPr>
          <p:cNvSpPr txBox="1"/>
          <p:nvPr/>
        </p:nvSpPr>
        <p:spPr>
          <a:xfrm>
            <a:off x="8430239" y="2751985"/>
            <a:ext cx="1378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>
                <a:solidFill>
                  <a:schemeClr val="bg2"/>
                </a:solidFill>
              </a:rPr>
              <a:t>Mainīgā</a:t>
            </a:r>
          </a:p>
          <a:p>
            <a:pPr algn="ctr"/>
            <a:r>
              <a:rPr lang="lv-LV" sz="1400" dirty="0">
                <a:solidFill>
                  <a:schemeClr val="bg2"/>
                </a:solidFill>
              </a:rPr>
              <a:t>atalgojuma daļa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ABFD5A2-99A7-447E-85D4-ACC4510F3715}"/>
              </a:ext>
            </a:extLst>
          </p:cNvPr>
          <p:cNvSpPr txBox="1"/>
          <p:nvPr/>
        </p:nvSpPr>
        <p:spPr>
          <a:xfrm>
            <a:off x="10324532" y="2723282"/>
            <a:ext cx="1378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>
                <a:solidFill>
                  <a:schemeClr val="bg2"/>
                </a:solidFill>
              </a:rPr>
              <a:t>Citas</a:t>
            </a:r>
          </a:p>
          <a:p>
            <a:pPr algn="ctr"/>
            <a:r>
              <a:rPr lang="lv-LV" sz="1400" dirty="0">
                <a:solidFill>
                  <a:schemeClr val="bg2"/>
                </a:solidFill>
              </a:rPr>
              <a:t>priekšrocības</a:t>
            </a:r>
          </a:p>
        </p:txBody>
      </p:sp>
      <p:graphicFrame>
        <p:nvGraphicFramePr>
          <p:cNvPr id="48" name="Chart 47">
            <a:extLst>
              <a:ext uri="{FF2B5EF4-FFF2-40B4-BE49-F238E27FC236}">
                <a16:creationId xmlns:a16="http://schemas.microsoft.com/office/drawing/2014/main" id="{20465DFC-BF78-4138-AE5F-5441524E7B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1669816"/>
              </p:ext>
            </p:extLst>
          </p:nvPr>
        </p:nvGraphicFramePr>
        <p:xfrm>
          <a:off x="9677231" y="1069404"/>
          <a:ext cx="2663079" cy="1686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76D37757-543E-4569-8086-3A5821ED0DD3}"/>
              </a:ext>
            </a:extLst>
          </p:cNvPr>
          <p:cNvSpPr txBox="1"/>
          <p:nvPr/>
        </p:nvSpPr>
        <p:spPr>
          <a:xfrm>
            <a:off x="10712057" y="1649185"/>
            <a:ext cx="1580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>
                <a:solidFill>
                  <a:schemeClr val="bg2"/>
                </a:solidFill>
              </a:rPr>
              <a:t>7%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DE1DDA-7EDB-4299-95ED-704CE3F5289D}"/>
              </a:ext>
            </a:extLst>
          </p:cNvPr>
          <p:cNvSpPr txBox="1"/>
          <p:nvPr/>
        </p:nvSpPr>
        <p:spPr>
          <a:xfrm>
            <a:off x="8101000" y="6535181"/>
            <a:ext cx="4099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solidFill>
                  <a:schemeClr val="bg2"/>
                </a:solidFill>
              </a:rPr>
              <a:t>*Balstoties uz 2020. gada faktiski saņemto atalgojumu</a:t>
            </a:r>
          </a:p>
        </p:txBody>
      </p:sp>
    </p:spTree>
    <p:extLst>
      <p:ext uri="{BB962C8B-B14F-4D97-AF65-F5344CB8AC3E}">
        <p14:creationId xmlns:p14="http://schemas.microsoft.com/office/powerpoint/2010/main" val="201854014"/>
      </p:ext>
    </p:extLst>
  </p:cSld>
  <p:clrMapOvr>
    <a:masterClrMapping/>
  </p:clrMapOvr>
</p:sld>
</file>

<file path=ppt/theme/theme1.xml><?xml version="1.0" encoding="utf-8"?>
<a:theme xmlns:a="http://schemas.openxmlformats.org/drawingml/2006/main" name="Nasdaq PPT">
  <a:themeElements>
    <a:clrScheme name="Nasdaq 3">
      <a:dk1>
        <a:srgbClr val="000000"/>
      </a:dk1>
      <a:lt1>
        <a:srgbClr val="FFFFFF"/>
      </a:lt1>
      <a:dk2>
        <a:srgbClr val="0090BA"/>
      </a:dk2>
      <a:lt2>
        <a:srgbClr val="E1E1E6"/>
      </a:lt2>
      <a:accent1>
        <a:srgbClr val="00BFD5"/>
      </a:accent1>
      <a:accent2>
        <a:srgbClr val="AD208E"/>
      </a:accent2>
      <a:accent3>
        <a:srgbClr val="594099"/>
      </a:accent3>
      <a:accent4>
        <a:srgbClr val="A7A9AC"/>
      </a:accent4>
      <a:accent5>
        <a:srgbClr val="FDB913"/>
      </a:accent5>
      <a:accent6>
        <a:srgbClr val="70AD47"/>
      </a:accent6>
      <a:hlink>
        <a:srgbClr val="00BFD5"/>
      </a:hlink>
      <a:folHlink>
        <a:srgbClr val="AD20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ropean Markets ppt 15 jan" id="{E47971D4-602B-FC48-ABBC-FF8ADC6E3C0A}" vid="{BB154209-E9E5-C145-AB07-7E5E290B55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lank" ma:contentTypeID="0x01010032B8BCE055EEFA4F9343822DC494154A007DBAD04A1B92AF42BCBB7952B065114A" ma:contentTypeVersion="4" ma:contentTypeDescription="" ma:contentTypeScope="" ma:versionID="05dd8e5b0c90afafd08499bccfd7d113">
  <xsd:schema xmlns:xsd="http://www.w3.org/2001/XMLSchema" xmlns:xs="http://www.w3.org/2001/XMLSchema" xmlns:p="http://schemas.microsoft.com/office/2006/metadata/properties" xmlns:ns1="http://schemas.microsoft.com/sharepoint/v3" xmlns:ns2="16a01302-1b16-4029-9f9f-7b6bdafa5a3f" targetNamespace="http://schemas.microsoft.com/office/2006/metadata/properties" ma:root="true" ma:fieldsID="2da865077bc9a6747b0de9e7486f8f2b" ns1:_="" ns2:_="">
    <xsd:import namespace="http://schemas.microsoft.com/sharepoint/v3"/>
    <xsd:import namespace="16a01302-1b16-4029-9f9f-7b6bdafa5a3f"/>
    <xsd:element name="properties">
      <xsd:complexType>
        <xsd:sequence>
          <xsd:element name="documentManagement">
            <xsd:complexType>
              <xsd:all>
                <xsd:element ref="ns2:Type_x0020_of_x0020_document" minOccurs="0"/>
                <xsd:element ref="ns1:Report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eportStatus" ma:index="9" nillable="true" ma:displayName="Report Status" ma:description="Status of the report" ma:internalName="ReportStatus">
      <xsd:simpleType>
        <xsd:restriction base="dms:Choice">
          <xsd:enumeration value="Final"/>
          <xsd:enumeration value="Preliminary"/>
          <xsd:enumeration value="Period To Dat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a01302-1b16-4029-9f9f-7b6bdafa5a3f" elementFormDefault="qualified">
    <xsd:import namespace="http://schemas.microsoft.com/office/2006/documentManagement/types"/>
    <xsd:import namespace="http://schemas.microsoft.com/office/infopath/2007/PartnerControls"/>
    <xsd:element name="Type_x0020_of_x0020_document" ma:index="8" nillable="true" ma:displayName="Type of document" ma:default="Example 1" ma:description="This is only an example and should be filled with relevant types of documents later" ma:format="Dropdown" ma:internalName="Type_x0020_of_x0020_document">
      <xsd:simpleType>
        <xsd:restriction base="dms:Choice">
          <xsd:enumeration value="Example 1"/>
          <xsd:enumeration value="Example 2"/>
          <xsd:enumeration value="Example 3"/>
          <xsd:enumeration value="...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e_x0020_of_x0020_document xmlns="16a01302-1b16-4029-9f9f-7b6bdafa5a3f">Example 1</Type_x0020_of_x0020_document>
    <ReportStatu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643E93E-FD10-495A-99E4-1D0C92E9DA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3E38A1-A273-4DF9-922D-75E7F3998A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6a01302-1b16-4029-9f9f-7b6bdafa5a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481BF8-E946-4A91-8B99-1C0530AB2ABD}">
  <ds:schemaRefs>
    <ds:schemaRef ds:uri="16a01302-1b16-4029-9f9f-7b6bdafa5a3f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NordicListings_EuropeanMarkets_Master</Template>
  <TotalTime>13332</TotalTime>
  <Words>324</Words>
  <Application>Microsoft Office PowerPoint</Application>
  <PresentationFormat>Widescreen</PresentationFormat>
  <Paragraphs>55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Nasdaq PPT</vt:lpstr>
      <vt:lpstr>PowerPoint Presentation</vt:lpstr>
      <vt:lpstr>No rekomendācijas līdz pienākumam  </vt:lpstr>
      <vt:lpstr>PowerPoint Presentation</vt:lpstr>
    </vt:vector>
  </TitlesOfParts>
  <Manager/>
  <Company>NASDAQ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 Nasdaq</dc:title>
  <dc:subject/>
  <dc:creator>Malin Norell</dc:creator>
  <cp:keywords/>
  <dc:description/>
  <cp:lastModifiedBy>Liene Dubava</cp:lastModifiedBy>
  <cp:revision>214</cp:revision>
  <cp:lastPrinted>2018-09-14T14:01:49Z</cp:lastPrinted>
  <dcterms:created xsi:type="dcterms:W3CDTF">2020-01-22T15:43:48Z</dcterms:created>
  <dcterms:modified xsi:type="dcterms:W3CDTF">2021-10-06T09:15:43Z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0x01010032B8BCE055EEFA4F9343822DC494154A007DBAD04A1B92AF42BCBB7952B065114A</vt:lpwstr>
  </property>
</Properties>
</file>