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343" r:id="rId4"/>
    <p:sldId id="267" r:id="rId5"/>
    <p:sldId id="328" r:id="rId6"/>
    <p:sldId id="353" r:id="rId7"/>
    <p:sldId id="359" r:id="rId8"/>
    <p:sldId id="358" r:id="rId9"/>
    <p:sldId id="352" r:id="rId10"/>
    <p:sldId id="361" r:id="rId11"/>
  </p:sldIdLst>
  <p:sldSz cx="9144000" cy="6858000" type="screen4x3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orient="horz" pos="3129">
          <p15:clr>
            <a:srgbClr val="A4A3A4"/>
          </p15:clr>
        </p15:guide>
        <p15:guide id="4" pos="2140">
          <p15:clr>
            <a:srgbClr val="A4A3A4"/>
          </p15:clr>
        </p15:guide>
        <p15:guide id="5" orient="horz" pos="3126">
          <p15:clr>
            <a:srgbClr val="A4A3A4"/>
          </p15:clr>
        </p15:guide>
        <p15:guide id="6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840B55"/>
    <a:srgbClr val="B8CF89"/>
    <a:srgbClr val="008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Gaišs stils 1 - izcēlum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Vidējs stils 2 - izcēlum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Vidējs stils 2 - izcēlum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Vidējs stils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Gaišs stil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8256" autoAdjust="0"/>
  </p:normalViewPr>
  <p:slideViewPr>
    <p:cSldViewPr snapToGrid="0">
      <p:cViewPr varScale="1">
        <p:scale>
          <a:sx n="90" d="100"/>
          <a:sy n="90" d="100"/>
        </p:scale>
        <p:origin x="140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  <p:guide orient="horz" pos="3129"/>
        <p:guide pos="2140"/>
        <p:guide orient="horz" pos="3126"/>
        <p:guide pos="214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steina\Documents\ZINOJUMI_ATSKAITES\Kopija%20no%20Jaunas_saimes_40_04.04.2017.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A235-441C-8332-8906C75D1EE7}"/>
              </c:ext>
            </c:extLst>
          </c:dPt>
          <c:dPt>
            <c:idx val="1"/>
            <c:bubble3D val="0"/>
            <c:explosion val="6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A235-441C-8332-8906C75D1EE7}"/>
              </c:ext>
            </c:extLst>
          </c:dPt>
          <c:dLbls>
            <c:dLbl>
              <c:idx val="0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35-441C-8332-8906C75D1EE7}"/>
                </c:ext>
              </c:extLst>
            </c:dLbl>
            <c:dLbl>
              <c:idx val="1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35-441C-8332-8906C75D1E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'2018.gads'!$K$6:$K$7</c:f>
              <c:strCache>
                <c:ptCount val="2"/>
                <c:pt idx="0">
                  <c:v>administratori nokārtoja eksāmenu un ir iecelti amatā</c:v>
                </c:pt>
                <c:pt idx="1">
                  <c:v>nenokārtojā eksāmenu un ir izbeigta sertifikāta darbība</c:v>
                </c:pt>
              </c:strCache>
            </c:strRef>
          </c:cat>
          <c:val>
            <c:numRef>
              <c:f>'2018.gads'!$J$6:$J$7</c:f>
              <c:numCache>
                <c:formatCode>General</c:formatCode>
                <c:ptCount val="2"/>
                <c:pt idx="0">
                  <c:v>84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35-441C-8332-8906C75D1E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v-LV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600" b="1"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>
              <a:defRPr/>
            </a:pPr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Administratoru sertifikāta darbības izbeigšanas pamati</a:t>
            </a:r>
          </a:p>
        </c:rich>
      </c:tx>
      <c:layout>
        <c:manualLayout>
          <c:xMode val="edge"/>
          <c:yMode val="edge"/>
          <c:x val="0.15309014675052415"/>
          <c:y val="6.9617835746468723E-2"/>
          <c:w val="0.74742399999999998"/>
          <c:h val="0.23590000000000003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1282113820276086"/>
          <c:y val="0.2005977302628153"/>
          <c:w val="0.38469826613659724"/>
          <c:h val="0.35977349320217417"/>
        </c:manualLayout>
      </c:layout>
      <c:doughnut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Administratoru sertifikāta darbības izbeigšanas pamati</c:v>
                </c:pt>
              </c:strCache>
            </c:strRef>
          </c:tx>
          <c:spPr>
            <a:solidFill>
              <a:schemeClr val="accent2"/>
            </a:solidFill>
            <a:ln w="12700" cap="flat">
              <a:noFill/>
              <a:miter lim="400000"/>
            </a:ln>
            <a:effectLst>
              <a:softEdge rad="0"/>
            </a:effectLst>
          </c:spPr>
          <c:dPt>
            <c:idx val="1"/>
            <c:bubble3D val="0"/>
            <c:spPr>
              <a:solidFill>
                <a:schemeClr val="accent4"/>
              </a:solidFill>
              <a:ln w="12700" cap="flat">
                <a:noFill/>
                <a:miter lim="400000"/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2-88C8-4E7E-8FE3-A22CA817BABE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 w="12700" cap="flat">
                <a:noFill/>
                <a:miter lim="400000"/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4-88C8-4E7E-8FE3-A22CA817BABE}"/>
              </c:ext>
            </c:extLst>
          </c:dPt>
          <c:dPt>
            <c:idx val="3"/>
            <c:bubble3D val="0"/>
            <c:spPr>
              <a:solidFill>
                <a:srgbClr val="772C2A"/>
              </a:solidFill>
              <a:ln w="12700" cap="flat">
                <a:noFill/>
                <a:miter lim="400000"/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6-88C8-4E7E-8FE3-A22CA817BABE}"/>
              </c:ext>
            </c:extLst>
          </c:dPt>
          <c:dPt>
            <c:idx val="4"/>
            <c:bubble3D val="0"/>
            <c:spPr>
              <a:solidFill>
                <a:srgbClr val="4D3B62"/>
              </a:solidFill>
              <a:ln w="12700" cap="flat">
                <a:noFill/>
                <a:miter lim="400000"/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8-88C8-4E7E-8FE3-A22CA817BABE}"/>
              </c:ext>
            </c:extLst>
          </c:dPt>
          <c:dPt>
            <c:idx val="5"/>
            <c:bubble3D val="0"/>
            <c:spPr>
              <a:solidFill>
                <a:srgbClr val="9BBB59">
                  <a:lumMod val="50000"/>
                </a:srgbClr>
              </a:solidFill>
              <a:ln w="12700" cap="flat">
                <a:noFill/>
                <a:miter lim="400000"/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A-C556-4C7E-8682-91AC15A7F6DB}"/>
              </c:ext>
            </c:extLst>
          </c:dPt>
          <c:dLbls>
            <c:dLbl>
              <c:idx val="0"/>
              <c:numFmt formatCode="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  <a:latin typeface="+mj-lt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88C8-4E7E-8FE3-A22CA817BABE}"/>
                </c:ext>
              </c:extLst>
            </c:dLbl>
            <c:dLbl>
              <c:idx val="1"/>
              <c:numFmt formatCode="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  <a:latin typeface="+mj-lt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8C8-4E7E-8FE3-A22CA817BABE}"/>
                </c:ext>
              </c:extLst>
            </c:dLbl>
            <c:dLbl>
              <c:idx val="2"/>
              <c:numFmt formatCode="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  <a:latin typeface="+mj-lt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88C8-4E7E-8FE3-A22CA817BABE}"/>
                </c:ext>
              </c:extLst>
            </c:dLbl>
            <c:dLbl>
              <c:idx val="3"/>
              <c:numFmt formatCode="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  <a:latin typeface="+mj-lt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88C8-4E7E-8FE3-A22CA817BAB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  <a:latin typeface="+mj-lt"/>
                      </a:defRPr>
                    </a:pPr>
                    <a:r>
                      <a:rPr lang="en-US" sz="1200" dirty="0"/>
                      <a:t>8</a:t>
                    </a:r>
                  </a:p>
                </c:rich>
              </c:tx>
              <c:numFmt formatCode="0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8C8-4E7E-8FE3-A22CA817BABE}"/>
                </c:ext>
              </c:extLst>
            </c:dLbl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+mj-lt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Pilnvaru ļaunprātīga izmantošana</c:v>
                </c:pt>
                <c:pt idx="1">
                  <c:v>Nav ieradies uz kvalifikācijas eksāmenu</c:v>
                </c:pt>
                <c:pt idx="2">
                  <c:v>Divas reizes atcelts no maksātnespējas procesa par normatīvo aktu pārkāpumiem</c:v>
                </c:pt>
                <c:pt idx="3">
                  <c:v>Iesniedzis iesniegumu par sertifikāta darbības izbeigšanu</c:v>
                </c:pt>
                <c:pt idx="4">
                  <c:v>Nav pieteicies kvalifikācijas eksāmena kārtošanai</c:v>
                </c:pt>
                <c:pt idx="5">
                  <c:v>Negatīvs vērtējums kvalifikācijas eksāmenā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19</c:v>
                </c:pt>
                <c:pt idx="4">
                  <c:v>8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8C8-4E7E-8FE3-A22CA817BA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58485546471354954"/>
          <c:w val="0.99003195077904549"/>
          <c:h val="0.4151445352864505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300" baseline="0">
              <a:latin typeface="Arial" panose="020B0604020202020204" pitchFamily="34" charset="0"/>
            </a:defRPr>
          </a:pPr>
          <a:endParaRPr lang="lv-LV"/>
        </a:p>
      </c:txPr>
    </c:legend>
    <c:plotVisOnly val="1"/>
    <c:dispBlanksAs val="zero"/>
    <c:showDLblsOverMax val="1"/>
  </c:chart>
  <c:spPr>
    <a:ln>
      <a:noFill/>
    </a:ln>
    <a:effectLst/>
  </c:spPr>
  <c:txPr>
    <a:bodyPr/>
    <a:lstStyle/>
    <a:p>
      <a:pPr>
        <a:defRPr sz="1200"/>
      </a:pPr>
      <a:endParaRPr lang="lv-LV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small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lv-LV" sz="1800" b="1" i="0" u="none" strike="noStrike" cap="none" baseline="0" dirty="0">
                <a:solidFill>
                  <a:schemeClr val="tx1"/>
                </a:solidFill>
                <a:effectLst/>
              </a:rPr>
              <a:t>Pārbaudītie maksātnespējas procesi un tiesiskās aizsardzības procesi</a:t>
            </a:r>
            <a:endParaRPr lang="en-US" sz="1800" b="1" u="none" cap="none" baseline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4514657101591888"/>
          <c:y val="7.8264576939408494E-3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088809293298478"/>
          <c:y val="0.31769510173099375"/>
          <c:w val="0.69683102104301342"/>
          <c:h val="0.59703477362266943"/>
        </c:manualLayout>
      </c:layout>
      <c:pie3DChart>
        <c:varyColors val="1"/>
        <c:ser>
          <c:idx val="0"/>
          <c:order val="0"/>
          <c:tx>
            <c:strRef>
              <c:f>Lapa1!$B$1</c:f>
              <c:strCache>
                <c:ptCount val="1"/>
                <c:pt idx="0">
                  <c:v>2017.gadā pārbaudīti 456 maksātnespējas un tiesiskās aizsardzības procesi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solidFill>
                  <a:schemeClr val="bg1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535E-4752-9B08-A9997EA9628B}"/>
              </c:ext>
            </c:extLst>
          </c:dPt>
          <c:dPt>
            <c:idx val="1"/>
            <c:bubble3D val="0"/>
            <c:spPr>
              <a:solidFill>
                <a:srgbClr val="FF9933"/>
              </a:solidFill>
              <a:ln>
                <a:solidFill>
                  <a:schemeClr val="bg1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535E-4752-9B08-A9997EA9628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solidFill>
                  <a:schemeClr val="bg1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535E-4752-9B08-A9997EA9628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073E7CEF-B4D9-4FD7-9629-67DCFCE9E8B9}" type="CATEGORYNAME">
                      <a:rPr lang="en-US"/>
                      <a:pPr/>
                      <a:t>[KATEGORIJAS NOSAUKUMS]</a:t>
                    </a:fld>
                    <a:r>
                      <a:rPr lang="en-US" baseline="0"/>
                      <a:t>
</a:t>
                    </a:r>
                    <a:fld id="{284CBA57-6728-4396-882F-44E585B405A4}" type="VALUE">
                      <a:rPr lang="en-US" baseline="0" smtClean="0"/>
                      <a:pPr/>
                      <a:t>[VĒRTĪBA]</a:t>
                    </a:fld>
                    <a:r>
                      <a:rPr lang="en-US" baseline="0"/>
                      <a:t> (</a:t>
                    </a:r>
                    <a:fld id="{272251A7-2997-45D4-AE66-7003E7975995}" type="PERCENTAGE">
                      <a:rPr lang="en-US" baseline="0" smtClean="0"/>
                      <a:pPr/>
                      <a:t>[PROCENTUĀLĀ VĒRTĪBA]</a:t>
                    </a:fld>
                    <a:r>
                      <a:rPr lang="en-US" baseline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35E-4752-9B08-A9997EA9628B}"/>
                </c:ext>
              </c:extLst>
            </c:dLbl>
            <c:dLbl>
              <c:idx val="1"/>
              <c:layout>
                <c:manualLayout>
                  <c:x val="-7.1343297344901219E-2"/>
                  <c:y val="-5.41269357852023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50" b="1" i="0" u="none" strike="noStrike" kern="120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53933E3F-C3EF-4DD5-924C-D2D5D2F7B977}" type="CATEGORYNAME">
                      <a:rPr lang="en-US" sz="1350" b="1" baseline="0" dirty="0">
                        <a:solidFill>
                          <a:schemeClr val="tx1"/>
                        </a:solidFill>
                      </a:rPr>
                      <a:pPr>
                        <a:defRPr sz="135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[KATEGORIJAS NOSAUKUMS]</a:t>
                    </a:fld>
                    <a:r>
                      <a:rPr lang="en-US" sz="1350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4CAF4C2E-B766-4E7C-B7D9-31C2F3AC2D59}" type="VALUE">
                      <a:rPr lang="en-US" sz="1350" b="1" baseline="0" smtClean="0">
                        <a:solidFill>
                          <a:schemeClr val="tx1"/>
                        </a:solidFill>
                      </a:rPr>
                      <a:pPr>
                        <a:defRPr sz="135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[VĒRTĪBA]</a:t>
                    </a:fld>
                    <a:r>
                      <a:rPr lang="en-US" sz="1350" b="1" baseline="0" dirty="0">
                        <a:solidFill>
                          <a:schemeClr val="tx1"/>
                        </a:solidFill>
                      </a:rPr>
                      <a:t> (</a:t>
                    </a:r>
                    <a:fld id="{226559DE-9614-4CB9-93D1-75C6C49FCF1B}" type="PERCENTAGE">
                      <a:rPr lang="en-US" sz="1350" b="1" baseline="0" smtClean="0">
                        <a:solidFill>
                          <a:schemeClr val="tx1"/>
                        </a:solidFill>
                      </a:rPr>
                      <a:pPr>
                        <a:defRPr sz="135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[PROCENTUĀLĀ VĒRTĪBA]</a:t>
                    </a:fld>
                    <a:r>
                      <a:rPr lang="en-US" sz="1350" b="1" baseline="0" dirty="0">
                        <a:solidFill>
                          <a:schemeClr val="tx1"/>
                        </a:solidFill>
                      </a:rPr>
                      <a:t>)</a:t>
                    </a: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0329539165662"/>
                      <c:h val="0.199274667350697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35E-4752-9B08-A9997EA9628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EE7C661-A2FC-4C85-8C05-1DDFA3E3DA93}" type="CATEGORYNAME">
                      <a:rPr lang="en-US"/>
                      <a:pPr/>
                      <a:t>[KATEGORIJAS NOSAUKUMS]</a:t>
                    </a:fld>
                    <a:r>
                      <a:rPr lang="en-US" baseline="0" dirty="0"/>
                      <a:t>
</a:t>
                    </a:r>
                    <a:fld id="{82BCDF7B-D1E4-427D-9203-5EF47791D918}" type="VALUE">
                      <a:rPr lang="en-US" baseline="0" smtClean="0"/>
                      <a:pPr/>
                      <a:t>[VĒRTĪBA]</a:t>
                    </a:fld>
                    <a:r>
                      <a:rPr lang="en-US" baseline="0" dirty="0"/>
                      <a:t> (</a:t>
                    </a:r>
                    <a:fld id="{CBB5E896-B2A6-434D-B2E8-680AAE8EF112}" type="PERCENTAGE">
                      <a:rPr lang="en-US" baseline="0" smtClean="0"/>
                      <a:pPr/>
                      <a:t>[PROCENTUĀLĀ VĒRTĪBA]</a:t>
                    </a:fld>
                    <a:r>
                      <a:rPr lang="en-US" baseline="0" dirty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35E-4752-9B08-A9997EA9628B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50" b="1" i="0" u="none" strike="noStrike" kern="1200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Lapa1!$A$2:$A$3</c:f>
              <c:strCache>
                <c:ptCount val="2"/>
                <c:pt idx="0">
                  <c:v>Konstatēti pārkāpumi</c:v>
                </c:pt>
                <c:pt idx="1">
                  <c:v>Pozitīvi atzinumi</c:v>
                </c:pt>
              </c:strCache>
            </c:strRef>
          </c:cat>
          <c:val>
            <c:numRef>
              <c:f>Lapa1!$B$2:$B$3</c:f>
              <c:numCache>
                <c:formatCode>General</c:formatCode>
                <c:ptCount val="2"/>
                <c:pt idx="0">
                  <c:v>54</c:v>
                </c:pt>
                <c:pt idx="1">
                  <c:v>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5E-4752-9B08-A9997EA962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v-LV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Pārbaudes prakses vietā rezultāti </a:t>
            </a:r>
          </a:p>
        </c:rich>
      </c:tx>
      <c:layout>
        <c:manualLayout>
          <c:xMode val="edge"/>
          <c:yMode val="edge"/>
          <c:x val="0.17767535781438534"/>
          <c:y val="5.985163236366189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rAngAx val="0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14205592583193"/>
          <c:y val="0.22667638331596129"/>
          <c:w val="0.79715888148336167"/>
          <c:h val="0.5132251373563776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Pārbaužu prakses vietā rezultāti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F701-411D-984F-769E8947F8CA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701-411D-984F-769E8947F8CA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F701-411D-984F-769E8947F8C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Pozitīvi atzinumi</c:v>
                </c:pt>
                <c:pt idx="1">
                  <c:v>Atzinumi ar iebildumiem</c:v>
                </c:pt>
                <c:pt idx="2">
                  <c:v>Negatīvi atzinumi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</c:v>
                </c:pt>
                <c:pt idx="1">
                  <c:v>17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01-411D-984F-769E8947F8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defRPr>
          </a:pPr>
          <a:endParaRPr lang="lv-LV"/>
        </a:p>
      </c:txPr>
    </c:legend>
    <c:plotVisOnly val="1"/>
    <c:dispBlanksAs val="zero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00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lv-LV" sz="20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Sūdzību izskatīšanas</a:t>
            </a:r>
            <a:r>
              <a:rPr lang="lv-LV" sz="2000" b="1" baseline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rezutāti</a:t>
            </a:r>
            <a:endParaRPr lang="lv-LV" sz="20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23391388062768567"/>
          <c:y val="1.545484573784424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6212678947934256"/>
          <c:y val="0.16162034416768095"/>
          <c:w val="0.81750120020044237"/>
          <c:h val="0.520681804726562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Saņemtās sūdzības</c:v>
                </c:pt>
              </c:strCache>
            </c:strRef>
          </c:tx>
          <c:spPr>
            <a:solidFill>
              <a:srgbClr val="F79646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4503782821539838E-3"/>
                  <c:y val="0.1913875598086123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3A-4AD6-BA67-A470CBA35DDC}"/>
                </c:ext>
              </c:extLst>
            </c:dLbl>
            <c:dLbl>
              <c:idx val="1"/>
              <c:layout>
                <c:manualLayout>
                  <c:x val="4.450378282154068E-3"/>
                  <c:y val="0.1435406698564593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3A-4AD6-BA67-A470CBA35D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2016.gads</c:v>
                </c:pt>
                <c:pt idx="1">
                  <c:v>2017.gads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219</c:v>
                </c:pt>
                <c:pt idx="1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3A-4AD6-BA67-A470CBA35DD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Atzītie pārkāpumi</c:v>
                </c:pt>
              </c:strCache>
            </c:strRef>
          </c:tx>
          <c:spPr>
            <a:solidFill>
              <a:srgbClr val="840B5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1230348598769650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3A-4AD6-BA67-A470CBA35DDC}"/>
                </c:ext>
              </c:extLst>
            </c:dLbl>
            <c:dLbl>
              <c:idx val="1"/>
              <c:layout>
                <c:manualLayout>
                  <c:x val="1.3351134846461776E-2"/>
                  <c:y val="6.8352699931647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991989319092098E-2"/>
                      <c:h val="5.45799000005382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73A-4AD6-BA67-A470CBA35D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2016.gads</c:v>
                </c:pt>
                <c:pt idx="1">
                  <c:v>2017.gads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3A-4AD6-BA67-A470CBA35D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3691136"/>
        <c:axId val="223692672"/>
      </c:barChart>
      <c:catAx>
        <c:axId val="22369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223692672"/>
        <c:crosses val="autoZero"/>
        <c:auto val="0"/>
        <c:lblAlgn val="ctr"/>
        <c:lblOffset val="100"/>
        <c:noMultiLvlLbl val="0"/>
      </c:catAx>
      <c:valAx>
        <c:axId val="223692672"/>
        <c:scaling>
          <c:orientation val="minMax"/>
          <c:max val="3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22369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572480431096556"/>
          <c:y val="0.81282562511591838"/>
          <c:w val="0.79148057820206097"/>
          <c:h val="9.08146318433964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Times New Roman" panose="02020603050405020304" pitchFamily="18" charset="0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 algn="just">
        <a:defRPr/>
      </a:pPr>
      <a:endParaRPr lang="lv-LV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7FC5BA-19C2-4BF4-A4E7-3978CAE8256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4DF5F70C-598E-4FE7-87BE-79F3E4291CAA}">
      <dgm:prSet custT="1"/>
      <dgm:spPr>
        <a:solidFill>
          <a:srgbClr val="840B55"/>
        </a:solidFill>
        <a:ln>
          <a:solidFill>
            <a:srgbClr val="840B55"/>
          </a:solidFill>
        </a:ln>
      </dgm:spPr>
      <dgm:t>
        <a:bodyPr/>
        <a:lstStyle/>
        <a:p>
          <a:r>
            <a:rPr lang="lv-LV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51</a:t>
          </a:r>
        </a:p>
      </dgm:t>
    </dgm:pt>
    <dgm:pt modelId="{F027FD51-19A9-4CB3-B898-BCB0EBFA2E87}" type="parTrans" cxnId="{73966892-1761-4246-80AD-9D3F3299D5FF}">
      <dgm:prSet/>
      <dgm:spPr/>
      <dgm:t>
        <a:bodyPr/>
        <a:lstStyle/>
        <a:p>
          <a:endParaRPr lang="lv-LV"/>
        </a:p>
      </dgm:t>
    </dgm:pt>
    <dgm:pt modelId="{36A2509D-2265-418C-9816-70BCF02CD2AE}" type="sibTrans" cxnId="{73966892-1761-4246-80AD-9D3F3299D5FF}">
      <dgm:prSet/>
      <dgm:spPr/>
      <dgm:t>
        <a:bodyPr/>
        <a:lstStyle/>
        <a:p>
          <a:endParaRPr lang="lv-LV"/>
        </a:p>
      </dgm:t>
    </dgm:pt>
    <dgm:pt modelId="{3980E649-26FA-422C-A432-671511C7A198}">
      <dgm:prSet custT="1"/>
      <dgm:spPr>
        <a:solidFill>
          <a:srgbClr val="840B55"/>
        </a:solidFill>
        <a:ln>
          <a:solidFill>
            <a:srgbClr val="840B55"/>
          </a:solidFill>
        </a:ln>
      </dgm:spPr>
      <dgm:t>
        <a:bodyPr/>
        <a:lstStyle/>
        <a:p>
          <a:r>
            <a:rPr lang="lv-LV" sz="2800" dirty="0">
              <a:latin typeface="Arial" panose="020B0604020202020204" pitchFamily="34" charset="0"/>
              <a:cs typeface="Arial" panose="020B0604020202020204" pitchFamily="34" charset="0"/>
            </a:rPr>
            <a:t>6</a:t>
          </a:r>
        </a:p>
      </dgm:t>
    </dgm:pt>
    <dgm:pt modelId="{60F56809-9DF3-4850-B3DB-2A23CCB8A84F}" type="parTrans" cxnId="{88982748-7F34-4AF7-A690-B8A676800569}">
      <dgm:prSet/>
      <dgm:spPr/>
      <dgm:t>
        <a:bodyPr/>
        <a:lstStyle/>
        <a:p>
          <a:endParaRPr lang="lv-LV"/>
        </a:p>
      </dgm:t>
    </dgm:pt>
    <dgm:pt modelId="{A595AA1E-4C13-4C35-B222-9C42D229D57C}" type="sibTrans" cxnId="{88982748-7F34-4AF7-A690-B8A676800569}">
      <dgm:prSet/>
      <dgm:spPr/>
      <dgm:t>
        <a:bodyPr/>
        <a:lstStyle/>
        <a:p>
          <a:endParaRPr lang="lv-LV"/>
        </a:p>
      </dgm:t>
    </dgm:pt>
    <dgm:pt modelId="{0B765C32-D17C-40E1-BAD5-2A1CD0A29C5D}">
      <dgm:prSet custT="1"/>
      <dgm:spPr>
        <a:solidFill>
          <a:srgbClr val="840B55"/>
        </a:solidFill>
        <a:ln>
          <a:solidFill>
            <a:srgbClr val="840B55"/>
          </a:solidFill>
        </a:ln>
      </dgm:spPr>
      <dgm:t>
        <a:bodyPr/>
        <a:lstStyle/>
        <a:p>
          <a:r>
            <a:rPr lang="lv-LV" sz="2800" dirty="0">
              <a:latin typeface="Arial" panose="020B0604020202020204" pitchFamily="34" charset="0"/>
              <a:cs typeface="Arial" panose="020B0604020202020204" pitchFamily="34" charset="0"/>
            </a:rPr>
            <a:t>8</a:t>
          </a:r>
        </a:p>
      </dgm:t>
    </dgm:pt>
    <dgm:pt modelId="{72A3BA50-AEDB-4332-9BA2-9673B7094691}" type="parTrans" cxnId="{B4EA0E80-19F0-456D-B85D-4B53C3398106}">
      <dgm:prSet/>
      <dgm:spPr/>
      <dgm:t>
        <a:bodyPr/>
        <a:lstStyle/>
        <a:p>
          <a:endParaRPr lang="lv-LV"/>
        </a:p>
      </dgm:t>
    </dgm:pt>
    <dgm:pt modelId="{F31FA3FF-ACD1-4BA3-B4A7-B463857C54A9}" type="sibTrans" cxnId="{B4EA0E80-19F0-456D-B85D-4B53C3398106}">
      <dgm:prSet/>
      <dgm:spPr/>
      <dgm:t>
        <a:bodyPr/>
        <a:lstStyle/>
        <a:p>
          <a:endParaRPr lang="lv-LV"/>
        </a:p>
      </dgm:t>
    </dgm:pt>
    <dgm:pt modelId="{1D00013F-D223-4364-A41F-EB36AB98513D}">
      <dgm:prSet custT="1"/>
      <dgm:spPr>
        <a:ln>
          <a:solidFill>
            <a:srgbClr val="840B55"/>
          </a:solidFill>
        </a:ln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400" b="1" i="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izbeigta sertifikāta darbība</a:t>
          </a:r>
          <a:endParaRPr lang="en-US" sz="1400" b="1" noProof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lv-LV" sz="3600" dirty="0"/>
        </a:p>
      </dgm:t>
    </dgm:pt>
    <dgm:pt modelId="{FA50C29D-FFCD-4696-942D-CCFAB3113D69}" type="parTrans" cxnId="{691833FB-A02C-440B-93FA-B7FC99B13508}">
      <dgm:prSet/>
      <dgm:spPr/>
      <dgm:t>
        <a:bodyPr/>
        <a:lstStyle/>
        <a:p>
          <a:endParaRPr lang="lv-LV"/>
        </a:p>
      </dgm:t>
    </dgm:pt>
    <dgm:pt modelId="{59B7FCB4-5C93-4AAA-9660-E08B04729522}" type="sibTrans" cxnId="{691833FB-A02C-440B-93FA-B7FC99B13508}">
      <dgm:prSet/>
      <dgm:spPr/>
      <dgm:t>
        <a:bodyPr/>
        <a:lstStyle/>
        <a:p>
          <a:endParaRPr lang="lv-LV"/>
        </a:p>
      </dgm:t>
    </dgm:pt>
    <dgm:pt modelId="{FD581DCC-6E7B-4B2F-B266-045A5590C1BB}">
      <dgm:prSet custT="1"/>
      <dgm:spPr>
        <a:ln>
          <a:solidFill>
            <a:srgbClr val="840B55"/>
          </a:solidFill>
        </a:ln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lv-LV" sz="3600" dirty="0"/>
        </a:p>
      </dgm:t>
    </dgm:pt>
    <dgm:pt modelId="{3E4094C0-AE2D-4229-9099-CCA40FBCDF9E}" type="parTrans" cxnId="{2324E0E9-F82F-4BD1-B1DD-A270E9DDACD6}">
      <dgm:prSet/>
      <dgm:spPr/>
      <dgm:t>
        <a:bodyPr/>
        <a:lstStyle/>
        <a:p>
          <a:endParaRPr lang="lv-LV"/>
        </a:p>
      </dgm:t>
    </dgm:pt>
    <dgm:pt modelId="{A6CD5156-C619-415C-9851-AFCA9616323B}" type="sibTrans" cxnId="{2324E0E9-F82F-4BD1-B1DD-A270E9DDACD6}">
      <dgm:prSet/>
      <dgm:spPr/>
      <dgm:t>
        <a:bodyPr/>
        <a:lstStyle/>
        <a:p>
          <a:endParaRPr lang="lv-LV"/>
        </a:p>
      </dgm:t>
    </dgm:pt>
    <dgm:pt modelId="{B9DD25A3-7287-46E1-A558-615D4D6FDCF2}">
      <dgm:prSet custT="1"/>
      <dgm:spPr>
        <a:ln>
          <a:solidFill>
            <a:srgbClr val="840B55"/>
          </a:solidFill>
        </a:ln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400" b="0" i="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sz="1400" b="1" i="0" noProof="0" dirty="0">
              <a:latin typeface="Arial" panose="020B0604020202020204" pitchFamily="34" charset="0"/>
              <a:cs typeface="Arial" panose="020B0604020202020204" pitchFamily="34" charset="0"/>
            </a:rPr>
            <a:t>atstādināti no amata darbības veikšanas</a:t>
          </a:r>
          <a:endParaRPr lang="en-US" sz="1400" b="1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lv-LV" sz="3600" dirty="0"/>
        </a:p>
      </dgm:t>
    </dgm:pt>
    <dgm:pt modelId="{090E2F9D-E32A-464E-A2A4-92B0764EB423}" type="parTrans" cxnId="{D0783D93-A9C1-4B12-8778-5EAB5B26F101}">
      <dgm:prSet/>
      <dgm:spPr/>
      <dgm:t>
        <a:bodyPr/>
        <a:lstStyle/>
        <a:p>
          <a:endParaRPr lang="lv-LV"/>
        </a:p>
      </dgm:t>
    </dgm:pt>
    <dgm:pt modelId="{908E2F67-3560-4E94-B0D6-96A6664A1322}" type="sibTrans" cxnId="{D0783D93-A9C1-4B12-8778-5EAB5B26F101}">
      <dgm:prSet/>
      <dgm:spPr/>
      <dgm:t>
        <a:bodyPr/>
        <a:lstStyle/>
        <a:p>
          <a:endParaRPr lang="lv-LV"/>
        </a:p>
      </dgm:t>
    </dgm:pt>
    <dgm:pt modelId="{59A7E3A0-95C0-4657-90CB-374113307F03}">
      <dgm:prSet custT="1"/>
      <dgm:spPr>
        <a:ln>
          <a:solidFill>
            <a:srgbClr val="840B55"/>
          </a:solidFill>
        </a:ln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400" b="1" i="0" noProof="0" dirty="0">
              <a:latin typeface="Arial" panose="020B0604020202020204" pitchFamily="34" charset="0"/>
              <a:cs typeface="Arial" panose="020B0604020202020204" pitchFamily="34" charset="0"/>
            </a:rPr>
            <a:t> apturēta sertifikāta/ amata darbība</a:t>
          </a:r>
          <a:endParaRPr lang="en-GB" sz="1400" b="1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lv-LV" sz="3600" dirty="0"/>
        </a:p>
      </dgm:t>
    </dgm:pt>
    <dgm:pt modelId="{8E3E83FE-BF0E-47F9-8523-9049D919B104}" type="parTrans" cxnId="{7A0B2B4E-4391-4116-8D7F-890519FC191A}">
      <dgm:prSet/>
      <dgm:spPr/>
      <dgm:t>
        <a:bodyPr/>
        <a:lstStyle/>
        <a:p>
          <a:endParaRPr lang="lv-LV"/>
        </a:p>
      </dgm:t>
    </dgm:pt>
    <dgm:pt modelId="{674C590D-43A5-4A26-86F9-50A62FB62D66}" type="sibTrans" cxnId="{7A0B2B4E-4391-4116-8D7F-890519FC191A}">
      <dgm:prSet/>
      <dgm:spPr/>
      <dgm:t>
        <a:bodyPr/>
        <a:lstStyle/>
        <a:p>
          <a:endParaRPr lang="lv-LV"/>
        </a:p>
      </dgm:t>
    </dgm:pt>
    <dgm:pt modelId="{A713D144-FCB9-4D2B-A1CC-4134779A3D94}">
      <dgm:prSet custT="1"/>
      <dgm:spPr>
        <a:ln>
          <a:solidFill>
            <a:srgbClr val="840B55"/>
          </a:solidFill>
        </a:ln>
      </dgm:spPr>
      <dgm:t>
        <a:bodyPr/>
        <a:lstStyle/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lv-LV" sz="3600" dirty="0"/>
        </a:p>
      </dgm:t>
    </dgm:pt>
    <dgm:pt modelId="{0EE59AEB-FAF8-4487-A022-114081898CEE}" type="parTrans" cxnId="{86E50BD8-BAD5-4FD1-AFA1-FB28BAEE4AF7}">
      <dgm:prSet/>
      <dgm:spPr/>
      <dgm:t>
        <a:bodyPr/>
        <a:lstStyle/>
        <a:p>
          <a:endParaRPr lang="lv-LV"/>
        </a:p>
      </dgm:t>
    </dgm:pt>
    <dgm:pt modelId="{46193E12-3113-4BBD-B5F0-7FA068158409}" type="sibTrans" cxnId="{86E50BD8-BAD5-4FD1-AFA1-FB28BAEE4AF7}">
      <dgm:prSet/>
      <dgm:spPr/>
      <dgm:t>
        <a:bodyPr/>
        <a:lstStyle/>
        <a:p>
          <a:endParaRPr lang="lv-LV"/>
        </a:p>
      </dgm:t>
    </dgm:pt>
    <dgm:pt modelId="{E95F8136-2C11-4318-B434-4688460C7722}">
      <dgm:prSet custT="1"/>
      <dgm:spPr>
        <a:ln>
          <a:solidFill>
            <a:srgbClr val="840B55"/>
          </a:solidFill>
        </a:ln>
      </dgm:spPr>
      <dgm:t>
        <a:bodyPr/>
        <a:lstStyle/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lv-LV" sz="3600" dirty="0"/>
        </a:p>
      </dgm:t>
    </dgm:pt>
    <dgm:pt modelId="{6BC44BB8-F4F3-4D3D-8E1F-E502F8A92DA2}" type="parTrans" cxnId="{19F3FC64-6E8B-4A19-8ACF-4F4AA887BE33}">
      <dgm:prSet/>
      <dgm:spPr/>
      <dgm:t>
        <a:bodyPr/>
        <a:lstStyle/>
        <a:p>
          <a:endParaRPr lang="en-US"/>
        </a:p>
      </dgm:t>
    </dgm:pt>
    <dgm:pt modelId="{F2FB62A3-75D1-46A0-B80B-FAD38552B85E}" type="sibTrans" cxnId="{19F3FC64-6E8B-4A19-8ACF-4F4AA887BE33}">
      <dgm:prSet/>
      <dgm:spPr/>
      <dgm:t>
        <a:bodyPr/>
        <a:lstStyle/>
        <a:p>
          <a:endParaRPr lang="en-US"/>
        </a:p>
      </dgm:t>
    </dgm:pt>
    <dgm:pt modelId="{272FFDF8-286E-4D00-9CB2-3DE0FA22AE0C}" type="pres">
      <dgm:prSet presAssocID="{6F7FC5BA-19C2-4BF4-A4E7-3978CAE82563}" presName="linearFlow" presStyleCnt="0">
        <dgm:presLayoutVars>
          <dgm:dir/>
          <dgm:animLvl val="lvl"/>
          <dgm:resizeHandles val="exact"/>
        </dgm:presLayoutVars>
      </dgm:prSet>
      <dgm:spPr/>
    </dgm:pt>
    <dgm:pt modelId="{4898DC6F-B76E-4280-ACC5-943AB733B1B2}" type="pres">
      <dgm:prSet presAssocID="{4DF5F70C-598E-4FE7-87BE-79F3E4291CAA}" presName="composite" presStyleCnt="0"/>
      <dgm:spPr/>
    </dgm:pt>
    <dgm:pt modelId="{DCCCA67D-9441-445A-9CB5-CAD25DEED4AF}" type="pres">
      <dgm:prSet presAssocID="{4DF5F70C-598E-4FE7-87BE-79F3E4291CAA}" presName="parentText" presStyleLbl="alignNode1" presStyleIdx="0" presStyleCnt="3" custLinFactNeighborX="-911" custLinFactNeighborY="0">
        <dgm:presLayoutVars>
          <dgm:chMax val="1"/>
          <dgm:bulletEnabled val="1"/>
        </dgm:presLayoutVars>
      </dgm:prSet>
      <dgm:spPr/>
    </dgm:pt>
    <dgm:pt modelId="{77DCD5ED-D767-4C5C-891E-2CAC58670162}" type="pres">
      <dgm:prSet presAssocID="{4DF5F70C-598E-4FE7-87BE-79F3E4291CAA}" presName="descendantText" presStyleLbl="alignAcc1" presStyleIdx="0" presStyleCnt="3">
        <dgm:presLayoutVars>
          <dgm:bulletEnabled val="1"/>
        </dgm:presLayoutVars>
      </dgm:prSet>
      <dgm:spPr/>
    </dgm:pt>
    <dgm:pt modelId="{1E43AC95-8C13-468E-B237-4248763307CF}" type="pres">
      <dgm:prSet presAssocID="{36A2509D-2265-418C-9816-70BCF02CD2AE}" presName="sp" presStyleCnt="0"/>
      <dgm:spPr/>
    </dgm:pt>
    <dgm:pt modelId="{9A2DBC57-F2CE-4A68-B9CF-C21DF7FF7CDC}" type="pres">
      <dgm:prSet presAssocID="{3980E649-26FA-422C-A432-671511C7A198}" presName="composite" presStyleCnt="0"/>
      <dgm:spPr/>
    </dgm:pt>
    <dgm:pt modelId="{74482231-2283-45E7-B26E-E8D427CD2986}" type="pres">
      <dgm:prSet presAssocID="{3980E649-26FA-422C-A432-671511C7A198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33F7689-1534-419B-B3F7-EB3C35292BC1}" type="pres">
      <dgm:prSet presAssocID="{3980E649-26FA-422C-A432-671511C7A198}" presName="descendantText" presStyleLbl="alignAcc1" presStyleIdx="1" presStyleCnt="3">
        <dgm:presLayoutVars>
          <dgm:bulletEnabled val="1"/>
        </dgm:presLayoutVars>
      </dgm:prSet>
      <dgm:spPr/>
    </dgm:pt>
    <dgm:pt modelId="{14173641-964D-4F43-A346-4F167C4C7FD6}" type="pres">
      <dgm:prSet presAssocID="{A595AA1E-4C13-4C35-B222-9C42D229D57C}" presName="sp" presStyleCnt="0"/>
      <dgm:spPr/>
    </dgm:pt>
    <dgm:pt modelId="{AFE59454-F291-4BE1-A423-15980B49C180}" type="pres">
      <dgm:prSet presAssocID="{0B765C32-D17C-40E1-BAD5-2A1CD0A29C5D}" presName="composite" presStyleCnt="0"/>
      <dgm:spPr/>
    </dgm:pt>
    <dgm:pt modelId="{7500D15A-9A7A-4A12-992E-825A1CC0E16E}" type="pres">
      <dgm:prSet presAssocID="{0B765C32-D17C-40E1-BAD5-2A1CD0A29C5D}" presName="parentText" presStyleLbl="alignNode1" presStyleIdx="2" presStyleCnt="3" custLinFactNeighborX="-12287" custLinFactNeighborY="-1397">
        <dgm:presLayoutVars>
          <dgm:chMax val="1"/>
          <dgm:bulletEnabled val="1"/>
        </dgm:presLayoutVars>
      </dgm:prSet>
      <dgm:spPr/>
    </dgm:pt>
    <dgm:pt modelId="{D45722FB-1F42-46CB-A95E-788E008B1009}" type="pres">
      <dgm:prSet presAssocID="{0B765C32-D17C-40E1-BAD5-2A1CD0A29C5D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E1BC3A01-0FE4-49D3-8868-410668F68E61}" type="presOf" srcId="{E95F8136-2C11-4318-B434-4688460C7722}" destId="{77DCD5ED-D767-4C5C-891E-2CAC58670162}" srcOrd="0" destOrd="0" presId="urn:microsoft.com/office/officeart/2005/8/layout/chevron2"/>
    <dgm:cxn modelId="{3F18345B-CFD3-48B2-86B0-60BD277C17F5}" type="presOf" srcId="{3980E649-26FA-422C-A432-671511C7A198}" destId="{74482231-2283-45E7-B26E-E8D427CD2986}" srcOrd="0" destOrd="0" presId="urn:microsoft.com/office/officeart/2005/8/layout/chevron2"/>
    <dgm:cxn modelId="{C617F544-3F59-4228-88D3-076059C846B7}" type="presOf" srcId="{4DF5F70C-598E-4FE7-87BE-79F3E4291CAA}" destId="{DCCCA67D-9441-445A-9CB5-CAD25DEED4AF}" srcOrd="0" destOrd="0" presId="urn:microsoft.com/office/officeart/2005/8/layout/chevron2"/>
    <dgm:cxn modelId="{19F3FC64-6E8B-4A19-8ACF-4F4AA887BE33}" srcId="{4DF5F70C-598E-4FE7-87BE-79F3E4291CAA}" destId="{E95F8136-2C11-4318-B434-4688460C7722}" srcOrd="0" destOrd="0" parTransId="{6BC44BB8-F4F3-4D3D-8E1F-E502F8A92DA2}" sibTransId="{F2FB62A3-75D1-46A0-B80B-FAD38552B85E}"/>
    <dgm:cxn modelId="{88982748-7F34-4AF7-A690-B8A676800569}" srcId="{6F7FC5BA-19C2-4BF4-A4E7-3978CAE82563}" destId="{3980E649-26FA-422C-A432-671511C7A198}" srcOrd="1" destOrd="0" parTransId="{60F56809-9DF3-4850-B3DB-2A23CCB8A84F}" sibTransId="{A595AA1E-4C13-4C35-B222-9C42D229D57C}"/>
    <dgm:cxn modelId="{988EF249-4E26-4AE3-B040-9024318BB415}" type="presOf" srcId="{A713D144-FCB9-4D2B-A1CC-4134779A3D94}" destId="{D45722FB-1F42-46CB-A95E-788E008B1009}" srcOrd="0" destOrd="0" presId="urn:microsoft.com/office/officeart/2005/8/layout/chevron2"/>
    <dgm:cxn modelId="{28447B4C-AB27-4F96-ACD5-EF6DD5F40E08}" type="presOf" srcId="{59A7E3A0-95C0-4657-90CB-374113307F03}" destId="{D45722FB-1F42-46CB-A95E-788E008B1009}" srcOrd="0" destOrd="1" presId="urn:microsoft.com/office/officeart/2005/8/layout/chevron2"/>
    <dgm:cxn modelId="{7A0B2B4E-4391-4116-8D7F-890519FC191A}" srcId="{0B765C32-D17C-40E1-BAD5-2A1CD0A29C5D}" destId="{59A7E3A0-95C0-4657-90CB-374113307F03}" srcOrd="1" destOrd="0" parTransId="{8E3E83FE-BF0E-47F9-8523-9049D919B104}" sibTransId="{674C590D-43A5-4A26-86F9-50A62FB62D66}"/>
    <dgm:cxn modelId="{B4EA0E80-19F0-456D-B85D-4B53C3398106}" srcId="{6F7FC5BA-19C2-4BF4-A4E7-3978CAE82563}" destId="{0B765C32-D17C-40E1-BAD5-2A1CD0A29C5D}" srcOrd="2" destOrd="0" parTransId="{72A3BA50-AEDB-4332-9BA2-9673B7094691}" sibTransId="{F31FA3FF-ACD1-4BA3-B4A7-B463857C54A9}"/>
    <dgm:cxn modelId="{73966892-1761-4246-80AD-9D3F3299D5FF}" srcId="{6F7FC5BA-19C2-4BF4-A4E7-3978CAE82563}" destId="{4DF5F70C-598E-4FE7-87BE-79F3E4291CAA}" srcOrd="0" destOrd="0" parTransId="{F027FD51-19A9-4CB3-B898-BCB0EBFA2E87}" sibTransId="{36A2509D-2265-418C-9816-70BCF02CD2AE}"/>
    <dgm:cxn modelId="{D0783D93-A9C1-4B12-8778-5EAB5B26F101}" srcId="{3980E649-26FA-422C-A432-671511C7A198}" destId="{B9DD25A3-7287-46E1-A558-615D4D6FDCF2}" srcOrd="1" destOrd="0" parTransId="{090E2F9D-E32A-464E-A2A4-92B0764EB423}" sibTransId="{908E2F67-3560-4E94-B0D6-96A6664A1322}"/>
    <dgm:cxn modelId="{5D54C293-5006-46C0-A10A-E16D58DBAB10}" type="presOf" srcId="{0B765C32-D17C-40E1-BAD5-2A1CD0A29C5D}" destId="{7500D15A-9A7A-4A12-992E-825A1CC0E16E}" srcOrd="0" destOrd="0" presId="urn:microsoft.com/office/officeart/2005/8/layout/chevron2"/>
    <dgm:cxn modelId="{5FDB21A8-F78B-4758-AE40-2366375CCF8D}" type="presOf" srcId="{B9DD25A3-7287-46E1-A558-615D4D6FDCF2}" destId="{033F7689-1534-419B-B3F7-EB3C35292BC1}" srcOrd="0" destOrd="1" presId="urn:microsoft.com/office/officeart/2005/8/layout/chevron2"/>
    <dgm:cxn modelId="{D00A19B8-EFB5-4EB9-8D91-963C526F8C07}" type="presOf" srcId="{6F7FC5BA-19C2-4BF4-A4E7-3978CAE82563}" destId="{272FFDF8-286E-4D00-9CB2-3DE0FA22AE0C}" srcOrd="0" destOrd="0" presId="urn:microsoft.com/office/officeart/2005/8/layout/chevron2"/>
    <dgm:cxn modelId="{B6C201C5-C99E-4C73-A481-DF2FF3FB4140}" type="presOf" srcId="{1D00013F-D223-4364-A41F-EB36AB98513D}" destId="{77DCD5ED-D767-4C5C-891E-2CAC58670162}" srcOrd="0" destOrd="1" presId="urn:microsoft.com/office/officeart/2005/8/layout/chevron2"/>
    <dgm:cxn modelId="{86E50BD8-BAD5-4FD1-AFA1-FB28BAEE4AF7}" srcId="{0B765C32-D17C-40E1-BAD5-2A1CD0A29C5D}" destId="{A713D144-FCB9-4D2B-A1CC-4134779A3D94}" srcOrd="0" destOrd="0" parTransId="{0EE59AEB-FAF8-4487-A022-114081898CEE}" sibTransId="{46193E12-3113-4BBD-B5F0-7FA068158409}"/>
    <dgm:cxn modelId="{2324E0E9-F82F-4BD1-B1DD-A270E9DDACD6}" srcId="{3980E649-26FA-422C-A432-671511C7A198}" destId="{FD581DCC-6E7B-4B2F-B266-045A5590C1BB}" srcOrd="0" destOrd="0" parTransId="{3E4094C0-AE2D-4229-9099-CCA40FBCDF9E}" sibTransId="{A6CD5156-C619-415C-9851-AFCA9616323B}"/>
    <dgm:cxn modelId="{691833FB-A02C-440B-93FA-B7FC99B13508}" srcId="{4DF5F70C-598E-4FE7-87BE-79F3E4291CAA}" destId="{1D00013F-D223-4364-A41F-EB36AB98513D}" srcOrd="1" destOrd="0" parTransId="{FA50C29D-FFCD-4696-942D-CCFAB3113D69}" sibTransId="{59B7FCB4-5C93-4AAA-9660-E08B04729522}"/>
    <dgm:cxn modelId="{790266FE-4DF3-4CF8-9B75-485E572A933F}" type="presOf" srcId="{FD581DCC-6E7B-4B2F-B266-045A5590C1BB}" destId="{033F7689-1534-419B-B3F7-EB3C35292BC1}" srcOrd="0" destOrd="0" presId="urn:microsoft.com/office/officeart/2005/8/layout/chevron2"/>
    <dgm:cxn modelId="{C0E5DD4B-FC3D-4240-9C36-F52BBAA28D18}" type="presParOf" srcId="{272FFDF8-286E-4D00-9CB2-3DE0FA22AE0C}" destId="{4898DC6F-B76E-4280-ACC5-943AB733B1B2}" srcOrd="0" destOrd="0" presId="urn:microsoft.com/office/officeart/2005/8/layout/chevron2"/>
    <dgm:cxn modelId="{AD71B4B4-08D4-46B9-B48D-E6CB99FFFA62}" type="presParOf" srcId="{4898DC6F-B76E-4280-ACC5-943AB733B1B2}" destId="{DCCCA67D-9441-445A-9CB5-CAD25DEED4AF}" srcOrd="0" destOrd="0" presId="urn:microsoft.com/office/officeart/2005/8/layout/chevron2"/>
    <dgm:cxn modelId="{2263ABBA-664D-4730-A73A-16475E30AE6C}" type="presParOf" srcId="{4898DC6F-B76E-4280-ACC5-943AB733B1B2}" destId="{77DCD5ED-D767-4C5C-891E-2CAC58670162}" srcOrd="1" destOrd="0" presId="urn:microsoft.com/office/officeart/2005/8/layout/chevron2"/>
    <dgm:cxn modelId="{0CEEEFA0-2988-4A15-8B8F-36033EAA1BC5}" type="presParOf" srcId="{272FFDF8-286E-4D00-9CB2-3DE0FA22AE0C}" destId="{1E43AC95-8C13-468E-B237-4248763307CF}" srcOrd="1" destOrd="0" presId="urn:microsoft.com/office/officeart/2005/8/layout/chevron2"/>
    <dgm:cxn modelId="{50AF174C-61CA-41FE-A0FC-8A8C4C0AEAA7}" type="presParOf" srcId="{272FFDF8-286E-4D00-9CB2-3DE0FA22AE0C}" destId="{9A2DBC57-F2CE-4A68-B9CF-C21DF7FF7CDC}" srcOrd="2" destOrd="0" presId="urn:microsoft.com/office/officeart/2005/8/layout/chevron2"/>
    <dgm:cxn modelId="{581680DC-E73F-4D0A-9AF7-09E60213E142}" type="presParOf" srcId="{9A2DBC57-F2CE-4A68-B9CF-C21DF7FF7CDC}" destId="{74482231-2283-45E7-B26E-E8D427CD2986}" srcOrd="0" destOrd="0" presId="urn:microsoft.com/office/officeart/2005/8/layout/chevron2"/>
    <dgm:cxn modelId="{EAFCE255-25CE-423F-B00B-597672531D8C}" type="presParOf" srcId="{9A2DBC57-F2CE-4A68-B9CF-C21DF7FF7CDC}" destId="{033F7689-1534-419B-B3F7-EB3C35292BC1}" srcOrd="1" destOrd="0" presId="urn:microsoft.com/office/officeart/2005/8/layout/chevron2"/>
    <dgm:cxn modelId="{2A4645B5-8BF6-40FE-B000-D2A658E25B5F}" type="presParOf" srcId="{272FFDF8-286E-4D00-9CB2-3DE0FA22AE0C}" destId="{14173641-964D-4F43-A346-4F167C4C7FD6}" srcOrd="3" destOrd="0" presId="urn:microsoft.com/office/officeart/2005/8/layout/chevron2"/>
    <dgm:cxn modelId="{FFB94F24-2D68-4F77-99CE-A8BE78828CDE}" type="presParOf" srcId="{272FFDF8-286E-4D00-9CB2-3DE0FA22AE0C}" destId="{AFE59454-F291-4BE1-A423-15980B49C180}" srcOrd="4" destOrd="0" presId="urn:microsoft.com/office/officeart/2005/8/layout/chevron2"/>
    <dgm:cxn modelId="{B767BF1A-08B1-4C10-9F70-5F01B13F5A0A}" type="presParOf" srcId="{AFE59454-F291-4BE1-A423-15980B49C180}" destId="{7500D15A-9A7A-4A12-992E-825A1CC0E16E}" srcOrd="0" destOrd="0" presId="urn:microsoft.com/office/officeart/2005/8/layout/chevron2"/>
    <dgm:cxn modelId="{F5E59EA6-41F4-4436-9470-5FCD13DC0923}" type="presParOf" srcId="{AFE59454-F291-4BE1-A423-15980B49C180}" destId="{D45722FB-1F42-46CB-A95E-788E008B100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6B2909-A0BC-4645-852F-DE9CE71DB10A}" type="doc">
      <dgm:prSet loTypeId="urn:microsoft.com/office/officeart/2005/8/layout/venn1" loCatId="relationship" qsTypeId="urn:microsoft.com/office/officeart/2005/8/quickstyle/3d4" qsCatId="3D" csTypeId="urn:microsoft.com/office/officeart/2005/8/colors/colorful1#2" csCatId="colorful" phldr="1"/>
      <dgm:spPr/>
      <dgm:t>
        <a:bodyPr/>
        <a:lstStyle/>
        <a:p>
          <a:endParaRPr lang="lv-LV"/>
        </a:p>
      </dgm:t>
    </dgm:pt>
    <dgm:pt modelId="{085468E2-475F-481F-8B27-9F1C28AF3765}">
      <dgm:prSet custT="1"/>
      <dgm:spPr>
        <a:solidFill>
          <a:srgbClr val="840B55"/>
        </a:solidFill>
      </dgm:spPr>
      <dgm:t>
        <a:bodyPr/>
        <a:lstStyle/>
        <a:p>
          <a:pPr rtl="0"/>
          <a:r>
            <a:rPr lang="lv-LV" sz="2000" b="1" cap="small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rPr>
            <a:t>Sūdzību</a:t>
          </a:r>
        </a:p>
        <a:p>
          <a:pPr rtl="0"/>
          <a:r>
            <a:rPr lang="lv-LV" sz="2000" b="1" cap="small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rPr>
            <a:t> izskatīšana</a:t>
          </a:r>
        </a:p>
      </dgm:t>
    </dgm:pt>
    <dgm:pt modelId="{3EAF21A1-1EB5-44CE-84B4-A8CD8DC604A5}" type="parTrans" cxnId="{F0F8C73A-2CD0-434C-AE9A-FD3DDC3D3A9E}">
      <dgm:prSet/>
      <dgm:spPr/>
      <dgm:t>
        <a:bodyPr/>
        <a:lstStyle/>
        <a:p>
          <a:endParaRPr lang="lv-LV"/>
        </a:p>
      </dgm:t>
    </dgm:pt>
    <dgm:pt modelId="{380F9D0A-B0DC-4BFC-8B8E-9488501F767F}" type="sibTrans" cxnId="{F0F8C73A-2CD0-434C-AE9A-FD3DDC3D3A9E}">
      <dgm:prSet/>
      <dgm:spPr/>
      <dgm:t>
        <a:bodyPr/>
        <a:lstStyle/>
        <a:p>
          <a:endParaRPr lang="lv-LV"/>
        </a:p>
      </dgm:t>
    </dgm:pt>
    <dgm:pt modelId="{D7960699-9859-41FD-9396-74A20F771E1C}">
      <dgm:prSet custT="1"/>
      <dgm:spPr>
        <a:solidFill>
          <a:srgbClr val="840B55">
            <a:alpha val="50000"/>
          </a:srgbClr>
        </a:solidFill>
      </dgm:spPr>
      <dgm:t>
        <a:bodyPr/>
        <a:lstStyle/>
        <a:p>
          <a:pPr algn="ctr" rtl="0"/>
          <a:r>
            <a:rPr lang="lv-LV" sz="1800" b="1" cap="small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rPr>
            <a:t>Uzraudzības kārtībā veiktās pārbaudes</a:t>
          </a:r>
        </a:p>
      </dgm:t>
    </dgm:pt>
    <dgm:pt modelId="{30F461B1-1E05-4C64-BFC9-BC038248DB9A}" type="parTrans" cxnId="{105ADD16-ED0C-46B0-9CDC-5A93BF0349B1}">
      <dgm:prSet/>
      <dgm:spPr/>
      <dgm:t>
        <a:bodyPr/>
        <a:lstStyle/>
        <a:p>
          <a:endParaRPr lang="lv-LV"/>
        </a:p>
      </dgm:t>
    </dgm:pt>
    <dgm:pt modelId="{AD8FE973-6C2F-499D-83EF-3923DEF7AD8E}" type="sibTrans" cxnId="{105ADD16-ED0C-46B0-9CDC-5A93BF0349B1}">
      <dgm:prSet/>
      <dgm:spPr/>
      <dgm:t>
        <a:bodyPr/>
        <a:lstStyle/>
        <a:p>
          <a:endParaRPr lang="lv-LV"/>
        </a:p>
      </dgm:t>
    </dgm:pt>
    <dgm:pt modelId="{14380F5D-0DE2-4744-B9AE-90FA64AB9FA8}">
      <dgm:prSet custT="1"/>
      <dgm:spPr>
        <a:solidFill>
          <a:srgbClr val="840B55">
            <a:alpha val="50000"/>
          </a:srgbClr>
        </a:solidFill>
      </dgm:spPr>
      <dgm:t>
        <a:bodyPr/>
        <a:lstStyle/>
        <a:p>
          <a:pPr rtl="0"/>
          <a:r>
            <a:rPr lang="lv-LV" sz="2000" b="1" cap="small" baseline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rPr>
            <a:t>Administratīvo pārkāpumu </a:t>
          </a:r>
          <a:r>
            <a:rPr lang="lv-LV" sz="2000" b="1" cap="small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rPr>
            <a:t>lietu</a:t>
          </a:r>
        </a:p>
        <a:p>
          <a:pPr rtl="0"/>
          <a:r>
            <a:rPr lang="lv-LV" sz="2000" b="1" cap="small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rPr>
            <a:t> izskatīšana</a:t>
          </a:r>
          <a:endParaRPr lang="lv-LV" sz="1800" b="1" cap="small" baseline="0" dirty="0">
            <a:solidFill>
              <a:schemeClr val="bg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87EFC8B9-8EF7-4B62-9FE1-1A86BB1C6B52}" type="parTrans" cxnId="{127AFD1C-3231-4F2F-88E9-8CBA78CE583B}">
      <dgm:prSet/>
      <dgm:spPr/>
      <dgm:t>
        <a:bodyPr/>
        <a:lstStyle/>
        <a:p>
          <a:endParaRPr lang="lv-LV"/>
        </a:p>
      </dgm:t>
    </dgm:pt>
    <dgm:pt modelId="{70DE4CD1-8863-4876-B11C-FD69BAA110CE}" type="sibTrans" cxnId="{127AFD1C-3231-4F2F-88E9-8CBA78CE583B}">
      <dgm:prSet/>
      <dgm:spPr/>
      <dgm:t>
        <a:bodyPr/>
        <a:lstStyle/>
        <a:p>
          <a:endParaRPr lang="lv-LV"/>
        </a:p>
      </dgm:t>
    </dgm:pt>
    <dgm:pt modelId="{A000999C-4A27-4284-A00B-E015670667BC}">
      <dgm:prSet custT="1"/>
      <dgm:spPr>
        <a:solidFill>
          <a:srgbClr val="840B55">
            <a:alpha val="50000"/>
          </a:srgbClr>
        </a:solidFill>
        <a:ln>
          <a:solidFill>
            <a:srgbClr val="840B55"/>
          </a:solidFill>
        </a:ln>
      </dgm:spPr>
      <dgm:t>
        <a:bodyPr/>
        <a:lstStyle/>
        <a:p>
          <a:pPr rtl="0"/>
          <a:r>
            <a:rPr lang="lv-LV" sz="2000" b="1" cap="small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rPr>
            <a:t>Pārbaudes prakses vietās</a:t>
          </a:r>
        </a:p>
      </dgm:t>
    </dgm:pt>
    <dgm:pt modelId="{5936845D-8500-4D97-AA24-4DD39E319DEF}" type="parTrans" cxnId="{886C3602-BA9B-449C-8772-5C50FB479AD4}">
      <dgm:prSet/>
      <dgm:spPr/>
      <dgm:t>
        <a:bodyPr/>
        <a:lstStyle/>
        <a:p>
          <a:endParaRPr lang="lv-LV"/>
        </a:p>
      </dgm:t>
    </dgm:pt>
    <dgm:pt modelId="{BFA48D07-7CB6-4461-995B-B26EF9AF2341}" type="sibTrans" cxnId="{886C3602-BA9B-449C-8772-5C50FB479AD4}">
      <dgm:prSet/>
      <dgm:spPr/>
      <dgm:t>
        <a:bodyPr/>
        <a:lstStyle/>
        <a:p>
          <a:endParaRPr lang="lv-LV"/>
        </a:p>
      </dgm:t>
    </dgm:pt>
    <dgm:pt modelId="{270EDF6E-4581-4EB4-A7D1-CF99AFD7AC58}" type="pres">
      <dgm:prSet presAssocID="{F56B2909-A0BC-4645-852F-DE9CE71DB10A}" presName="compositeShape" presStyleCnt="0">
        <dgm:presLayoutVars>
          <dgm:chMax val="7"/>
          <dgm:dir/>
          <dgm:resizeHandles val="exact"/>
        </dgm:presLayoutVars>
      </dgm:prSet>
      <dgm:spPr/>
    </dgm:pt>
    <dgm:pt modelId="{D7FFB1F4-073A-4814-962D-59B846D1DB72}" type="pres">
      <dgm:prSet presAssocID="{085468E2-475F-481F-8B27-9F1C28AF3765}" presName="circ1" presStyleLbl="vennNode1" presStyleIdx="0" presStyleCnt="4" custScaleX="120492" custLinFactNeighborX="983" custLinFactNeighborY="-5652"/>
      <dgm:spPr/>
    </dgm:pt>
    <dgm:pt modelId="{4F542B31-E8AD-41C4-84FD-5C0D17B63D65}" type="pres">
      <dgm:prSet presAssocID="{085468E2-475F-481F-8B27-9F1C28AF376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1D3CCC0-8D6A-45CF-8FE0-13C387F783AA}" type="pres">
      <dgm:prSet presAssocID="{D7960699-9859-41FD-9396-74A20F771E1C}" presName="circ2" presStyleLbl="vennNode1" presStyleIdx="1" presStyleCnt="4" custScaleX="138129" custScaleY="108646"/>
      <dgm:spPr/>
    </dgm:pt>
    <dgm:pt modelId="{4970260A-55E5-4E5C-BF7E-77ACA921CE72}" type="pres">
      <dgm:prSet presAssocID="{D7960699-9859-41FD-9396-74A20F771E1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4B4EDF4-4615-4757-8966-40E5549F4C87}" type="pres">
      <dgm:prSet presAssocID="{14380F5D-0DE2-4744-B9AE-90FA64AB9FA8}" presName="circ3" presStyleLbl="vennNode1" presStyleIdx="2" presStyleCnt="4" custScaleX="120986" custScaleY="106195" custLinFactNeighborX="-139" custLinFactNeighborY="-966"/>
      <dgm:spPr/>
    </dgm:pt>
    <dgm:pt modelId="{F3D84FF6-A7D8-426B-BA3C-6B8DA24B38DD}" type="pres">
      <dgm:prSet presAssocID="{14380F5D-0DE2-4744-B9AE-90FA64AB9FA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5EF7891-5B64-4F88-B31F-C1F32DCE4CB6}" type="pres">
      <dgm:prSet presAssocID="{A000999C-4A27-4284-A00B-E015670667BC}" presName="circ4" presStyleLbl="vennNode1" presStyleIdx="3" presStyleCnt="4" custScaleX="127000"/>
      <dgm:spPr/>
    </dgm:pt>
    <dgm:pt modelId="{EA5D19A6-057D-4F54-8BEF-76BA9EE02A04}" type="pres">
      <dgm:prSet presAssocID="{A000999C-4A27-4284-A00B-E015670667BC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886C3602-BA9B-449C-8772-5C50FB479AD4}" srcId="{F56B2909-A0BC-4645-852F-DE9CE71DB10A}" destId="{A000999C-4A27-4284-A00B-E015670667BC}" srcOrd="3" destOrd="0" parTransId="{5936845D-8500-4D97-AA24-4DD39E319DEF}" sibTransId="{BFA48D07-7CB6-4461-995B-B26EF9AF2341}"/>
    <dgm:cxn modelId="{105ADD16-ED0C-46B0-9CDC-5A93BF0349B1}" srcId="{F56B2909-A0BC-4645-852F-DE9CE71DB10A}" destId="{D7960699-9859-41FD-9396-74A20F771E1C}" srcOrd="1" destOrd="0" parTransId="{30F461B1-1E05-4C64-BFC9-BC038248DB9A}" sibTransId="{AD8FE973-6C2F-499D-83EF-3923DEF7AD8E}"/>
    <dgm:cxn modelId="{127AFD1C-3231-4F2F-88E9-8CBA78CE583B}" srcId="{F56B2909-A0BC-4645-852F-DE9CE71DB10A}" destId="{14380F5D-0DE2-4744-B9AE-90FA64AB9FA8}" srcOrd="2" destOrd="0" parTransId="{87EFC8B9-8EF7-4B62-9FE1-1A86BB1C6B52}" sibTransId="{70DE4CD1-8863-4876-B11C-FD69BAA110CE}"/>
    <dgm:cxn modelId="{6F07B51D-7F13-4B61-8681-50019F300184}" type="presOf" srcId="{F56B2909-A0BC-4645-852F-DE9CE71DB10A}" destId="{270EDF6E-4581-4EB4-A7D1-CF99AFD7AC58}" srcOrd="0" destOrd="0" presId="urn:microsoft.com/office/officeart/2005/8/layout/venn1"/>
    <dgm:cxn modelId="{CDF55232-50D4-492F-8B18-C32454183FA9}" type="presOf" srcId="{14380F5D-0DE2-4744-B9AE-90FA64AB9FA8}" destId="{14B4EDF4-4615-4757-8966-40E5549F4C87}" srcOrd="0" destOrd="0" presId="urn:microsoft.com/office/officeart/2005/8/layout/venn1"/>
    <dgm:cxn modelId="{F0F8C73A-2CD0-434C-AE9A-FD3DDC3D3A9E}" srcId="{F56B2909-A0BC-4645-852F-DE9CE71DB10A}" destId="{085468E2-475F-481F-8B27-9F1C28AF3765}" srcOrd="0" destOrd="0" parTransId="{3EAF21A1-1EB5-44CE-84B4-A8CD8DC604A5}" sibTransId="{380F9D0A-B0DC-4BFC-8B8E-9488501F767F}"/>
    <dgm:cxn modelId="{103DDD58-C9AC-48EF-802F-E06B79C6ADED}" type="presOf" srcId="{A000999C-4A27-4284-A00B-E015670667BC}" destId="{EA5D19A6-057D-4F54-8BEF-76BA9EE02A04}" srcOrd="1" destOrd="0" presId="urn:microsoft.com/office/officeart/2005/8/layout/venn1"/>
    <dgm:cxn modelId="{5F4776BC-663F-4590-A13B-9355E4427666}" type="presOf" srcId="{085468E2-475F-481F-8B27-9F1C28AF3765}" destId="{4F542B31-E8AD-41C4-84FD-5C0D17B63D65}" srcOrd="1" destOrd="0" presId="urn:microsoft.com/office/officeart/2005/8/layout/venn1"/>
    <dgm:cxn modelId="{065487C6-2CFC-4BA3-A658-C40C04D372B3}" type="presOf" srcId="{085468E2-475F-481F-8B27-9F1C28AF3765}" destId="{D7FFB1F4-073A-4814-962D-59B846D1DB72}" srcOrd="0" destOrd="0" presId="urn:microsoft.com/office/officeart/2005/8/layout/venn1"/>
    <dgm:cxn modelId="{882972E7-76B1-4714-B71E-F4041C9BC75F}" type="presOf" srcId="{D7960699-9859-41FD-9396-74A20F771E1C}" destId="{11D3CCC0-8D6A-45CF-8FE0-13C387F783AA}" srcOrd="0" destOrd="0" presId="urn:microsoft.com/office/officeart/2005/8/layout/venn1"/>
    <dgm:cxn modelId="{D58D3CE9-B777-4A91-8DD8-F433DEEC7242}" type="presOf" srcId="{D7960699-9859-41FD-9396-74A20F771E1C}" destId="{4970260A-55E5-4E5C-BF7E-77ACA921CE72}" srcOrd="1" destOrd="0" presId="urn:microsoft.com/office/officeart/2005/8/layout/venn1"/>
    <dgm:cxn modelId="{8145FAF2-AD82-4984-814A-D43EF3C743FF}" type="presOf" srcId="{A000999C-4A27-4284-A00B-E015670667BC}" destId="{F5EF7891-5B64-4F88-B31F-C1F32DCE4CB6}" srcOrd="0" destOrd="0" presId="urn:microsoft.com/office/officeart/2005/8/layout/venn1"/>
    <dgm:cxn modelId="{98E6EBFE-5B15-4EE3-87DA-61510E128BD9}" type="presOf" srcId="{14380F5D-0DE2-4744-B9AE-90FA64AB9FA8}" destId="{F3D84FF6-A7D8-426B-BA3C-6B8DA24B38DD}" srcOrd="1" destOrd="0" presId="urn:microsoft.com/office/officeart/2005/8/layout/venn1"/>
    <dgm:cxn modelId="{AF781D3B-5F68-4472-9466-C4B25BE10CCF}" type="presParOf" srcId="{270EDF6E-4581-4EB4-A7D1-CF99AFD7AC58}" destId="{D7FFB1F4-073A-4814-962D-59B846D1DB72}" srcOrd="0" destOrd="0" presId="urn:microsoft.com/office/officeart/2005/8/layout/venn1"/>
    <dgm:cxn modelId="{90CDD3FC-F372-4476-9A46-5C8662ADBA8D}" type="presParOf" srcId="{270EDF6E-4581-4EB4-A7D1-CF99AFD7AC58}" destId="{4F542B31-E8AD-41C4-84FD-5C0D17B63D65}" srcOrd="1" destOrd="0" presId="urn:microsoft.com/office/officeart/2005/8/layout/venn1"/>
    <dgm:cxn modelId="{B75D6DC5-88A9-496D-822F-2D12589C0612}" type="presParOf" srcId="{270EDF6E-4581-4EB4-A7D1-CF99AFD7AC58}" destId="{11D3CCC0-8D6A-45CF-8FE0-13C387F783AA}" srcOrd="2" destOrd="0" presId="urn:microsoft.com/office/officeart/2005/8/layout/venn1"/>
    <dgm:cxn modelId="{A0A28DA7-7B6A-4D8A-97EA-1745058AA419}" type="presParOf" srcId="{270EDF6E-4581-4EB4-A7D1-CF99AFD7AC58}" destId="{4970260A-55E5-4E5C-BF7E-77ACA921CE72}" srcOrd="3" destOrd="0" presId="urn:microsoft.com/office/officeart/2005/8/layout/venn1"/>
    <dgm:cxn modelId="{29B0438C-F708-4DD3-A8A0-70E161FF5835}" type="presParOf" srcId="{270EDF6E-4581-4EB4-A7D1-CF99AFD7AC58}" destId="{14B4EDF4-4615-4757-8966-40E5549F4C87}" srcOrd="4" destOrd="0" presId="urn:microsoft.com/office/officeart/2005/8/layout/venn1"/>
    <dgm:cxn modelId="{A4812FC9-973B-4A8B-AC0F-F487AD1F9762}" type="presParOf" srcId="{270EDF6E-4581-4EB4-A7D1-CF99AFD7AC58}" destId="{F3D84FF6-A7D8-426B-BA3C-6B8DA24B38DD}" srcOrd="5" destOrd="0" presId="urn:microsoft.com/office/officeart/2005/8/layout/venn1"/>
    <dgm:cxn modelId="{AB4B0AB6-89D6-460D-8644-51059FD15824}" type="presParOf" srcId="{270EDF6E-4581-4EB4-A7D1-CF99AFD7AC58}" destId="{F5EF7891-5B64-4F88-B31F-C1F32DCE4CB6}" srcOrd="6" destOrd="0" presId="urn:microsoft.com/office/officeart/2005/8/layout/venn1"/>
    <dgm:cxn modelId="{52FB494F-9F8E-442D-8420-68E4F7012BF0}" type="presParOf" srcId="{270EDF6E-4581-4EB4-A7D1-CF99AFD7AC58}" destId="{EA5D19A6-057D-4F54-8BEF-76BA9EE02A04}" srcOrd="7" destOrd="0" presId="urn:microsoft.com/office/officeart/2005/8/layout/venn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CCA67D-9441-445A-9CB5-CAD25DEED4AF}">
      <dsp:nvSpPr>
        <dsp:cNvPr id="0" name=""/>
        <dsp:cNvSpPr/>
      </dsp:nvSpPr>
      <dsp:spPr>
        <a:xfrm rot="5400000">
          <a:off x="-314877" y="317970"/>
          <a:ext cx="1797026" cy="1167271"/>
        </a:xfrm>
        <a:prstGeom prst="chevron">
          <a:avLst/>
        </a:prstGeom>
        <a:solidFill>
          <a:srgbClr val="840B55"/>
        </a:solidFill>
        <a:ln w="25400" cap="flat" cmpd="sng" algn="ctr">
          <a:solidFill>
            <a:srgbClr val="840B5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8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51</a:t>
          </a:r>
        </a:p>
      </dsp:txBody>
      <dsp:txXfrm rot="-5400000">
        <a:off x="1" y="586729"/>
        <a:ext cx="1167271" cy="629755"/>
      </dsp:txXfrm>
    </dsp:sp>
    <dsp:sp modelId="{77DCD5ED-D767-4C5C-891E-2CAC58670162}">
      <dsp:nvSpPr>
        <dsp:cNvPr id="0" name=""/>
        <dsp:cNvSpPr/>
      </dsp:nvSpPr>
      <dsp:spPr>
        <a:xfrm rot="5400000">
          <a:off x="1436029" y="-265664"/>
          <a:ext cx="1213390" cy="17509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40B5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lv-LV" sz="36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400" b="1" i="0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izbeigta sertifikāta darbība</a:t>
          </a:r>
          <a:endParaRPr lang="en-US" sz="1400" b="1" kern="1200" noProof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lv-LV" sz="3600" kern="1200" dirty="0"/>
        </a:p>
      </dsp:txBody>
      <dsp:txXfrm rot="-5400000">
        <a:off x="1167272" y="62326"/>
        <a:ext cx="1691673" cy="1094924"/>
      </dsp:txXfrm>
    </dsp:sp>
    <dsp:sp modelId="{74482231-2283-45E7-B26E-E8D427CD2986}">
      <dsp:nvSpPr>
        <dsp:cNvPr id="0" name=""/>
        <dsp:cNvSpPr/>
      </dsp:nvSpPr>
      <dsp:spPr>
        <a:xfrm rot="5400000">
          <a:off x="-314877" y="1840102"/>
          <a:ext cx="1797026" cy="1167271"/>
        </a:xfrm>
        <a:prstGeom prst="chevron">
          <a:avLst/>
        </a:prstGeom>
        <a:solidFill>
          <a:srgbClr val="840B55"/>
        </a:solidFill>
        <a:ln w="25400" cap="flat" cmpd="sng" algn="ctr">
          <a:solidFill>
            <a:srgbClr val="840B5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800" kern="1200" dirty="0">
              <a:latin typeface="Arial" panose="020B0604020202020204" pitchFamily="34" charset="0"/>
              <a:cs typeface="Arial" panose="020B0604020202020204" pitchFamily="34" charset="0"/>
            </a:rPr>
            <a:t>6</a:t>
          </a:r>
        </a:p>
      </dsp:txBody>
      <dsp:txXfrm rot="-5400000">
        <a:off x="1" y="2108861"/>
        <a:ext cx="1167271" cy="629755"/>
      </dsp:txXfrm>
    </dsp:sp>
    <dsp:sp modelId="{033F7689-1534-419B-B3F7-EB3C35292BC1}">
      <dsp:nvSpPr>
        <dsp:cNvPr id="0" name=""/>
        <dsp:cNvSpPr/>
      </dsp:nvSpPr>
      <dsp:spPr>
        <a:xfrm rot="5400000">
          <a:off x="1436029" y="1256466"/>
          <a:ext cx="1213390" cy="17509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40B5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lv-LV" sz="36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400" b="0" i="0" kern="120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sz="1400" b="1" i="0" kern="1200" noProof="0" dirty="0">
              <a:latin typeface="Arial" panose="020B0604020202020204" pitchFamily="34" charset="0"/>
              <a:cs typeface="Arial" panose="020B0604020202020204" pitchFamily="34" charset="0"/>
            </a:rPr>
            <a:t>atstādināti no amata darbības veikšanas</a:t>
          </a:r>
          <a:endParaRPr lang="en-US" sz="1400" b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lv-LV" sz="3600" kern="1200" dirty="0"/>
        </a:p>
      </dsp:txBody>
      <dsp:txXfrm rot="-5400000">
        <a:off x="1167272" y="1584457"/>
        <a:ext cx="1691673" cy="1094924"/>
      </dsp:txXfrm>
    </dsp:sp>
    <dsp:sp modelId="{7500D15A-9A7A-4A12-992E-825A1CC0E16E}">
      <dsp:nvSpPr>
        <dsp:cNvPr id="0" name=""/>
        <dsp:cNvSpPr/>
      </dsp:nvSpPr>
      <dsp:spPr>
        <a:xfrm rot="5400000">
          <a:off x="-314877" y="3337129"/>
          <a:ext cx="1797026" cy="1167271"/>
        </a:xfrm>
        <a:prstGeom prst="chevron">
          <a:avLst/>
        </a:prstGeom>
        <a:solidFill>
          <a:srgbClr val="840B55"/>
        </a:solidFill>
        <a:ln w="25400" cap="flat" cmpd="sng" algn="ctr">
          <a:solidFill>
            <a:srgbClr val="840B5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800" kern="1200" dirty="0">
              <a:latin typeface="Arial" panose="020B0604020202020204" pitchFamily="34" charset="0"/>
              <a:cs typeface="Arial" panose="020B0604020202020204" pitchFamily="34" charset="0"/>
            </a:rPr>
            <a:t>8</a:t>
          </a:r>
        </a:p>
      </dsp:txBody>
      <dsp:txXfrm rot="-5400000">
        <a:off x="1" y="3605888"/>
        <a:ext cx="1167271" cy="629755"/>
      </dsp:txXfrm>
    </dsp:sp>
    <dsp:sp modelId="{D45722FB-1F42-46CB-A95E-788E008B1009}">
      <dsp:nvSpPr>
        <dsp:cNvPr id="0" name=""/>
        <dsp:cNvSpPr/>
      </dsp:nvSpPr>
      <dsp:spPr>
        <a:xfrm rot="5400000">
          <a:off x="1436029" y="2778598"/>
          <a:ext cx="1213390" cy="17509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40B5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lv-LV" sz="36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400" b="1" i="0" kern="1200" noProof="0" dirty="0">
              <a:latin typeface="Arial" panose="020B0604020202020204" pitchFamily="34" charset="0"/>
              <a:cs typeface="Arial" panose="020B0604020202020204" pitchFamily="34" charset="0"/>
            </a:rPr>
            <a:t> apturēta sertifikāta/ amata darbība</a:t>
          </a:r>
          <a:endParaRPr lang="en-GB" sz="1400" b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lv-LV" sz="3600" kern="1200" dirty="0"/>
        </a:p>
      </dsp:txBody>
      <dsp:txXfrm rot="-5400000">
        <a:off x="1167272" y="3106589"/>
        <a:ext cx="1691673" cy="10949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FFB1F4-073A-4814-962D-59B846D1DB72}">
      <dsp:nvSpPr>
        <dsp:cNvPr id="0" name=""/>
        <dsp:cNvSpPr/>
      </dsp:nvSpPr>
      <dsp:spPr>
        <a:xfrm>
          <a:off x="2334186" y="0"/>
          <a:ext cx="3338674" cy="2770867"/>
        </a:xfrm>
        <a:prstGeom prst="ellipse">
          <a:avLst/>
        </a:prstGeom>
        <a:solidFill>
          <a:srgbClr val="840B55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cap="small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rPr>
            <a:t>Sūdzību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cap="small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rPr>
            <a:t> izskatīšana</a:t>
          </a:r>
        </a:p>
      </dsp:txBody>
      <dsp:txXfrm>
        <a:off x="2719417" y="373001"/>
        <a:ext cx="2568210" cy="879217"/>
      </dsp:txXfrm>
    </dsp:sp>
    <dsp:sp modelId="{11D3CCC0-8D6A-45CF-8FE0-13C387F783AA}">
      <dsp:nvSpPr>
        <dsp:cNvPr id="0" name=""/>
        <dsp:cNvSpPr/>
      </dsp:nvSpPr>
      <dsp:spPr>
        <a:xfrm>
          <a:off x="3288175" y="1116163"/>
          <a:ext cx="3827372" cy="3010437"/>
        </a:xfrm>
        <a:prstGeom prst="ellipse">
          <a:avLst/>
        </a:prstGeom>
        <a:solidFill>
          <a:srgbClr val="840B55">
            <a:alpha val="50000"/>
          </a:srgb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cap="small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rPr>
            <a:t>Uzraudzības kārtībā veiktās pārbaudes</a:t>
          </a:r>
        </a:p>
      </dsp:txBody>
      <dsp:txXfrm>
        <a:off x="5349068" y="1463521"/>
        <a:ext cx="1472066" cy="2315720"/>
      </dsp:txXfrm>
    </dsp:sp>
    <dsp:sp modelId="{14B4EDF4-4615-4757-8966-40E5549F4C87}">
      <dsp:nvSpPr>
        <dsp:cNvPr id="0" name=""/>
        <dsp:cNvSpPr/>
      </dsp:nvSpPr>
      <dsp:spPr>
        <a:xfrm>
          <a:off x="2296252" y="2348930"/>
          <a:ext cx="3352362" cy="2942523"/>
        </a:xfrm>
        <a:prstGeom prst="ellipse">
          <a:avLst/>
        </a:prstGeom>
        <a:solidFill>
          <a:srgbClr val="840B55">
            <a:alpha val="50000"/>
          </a:srgb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cap="small" baseline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rPr>
            <a:t>Administratīvo pārkāpumu </a:t>
          </a:r>
          <a:r>
            <a:rPr lang="lv-LV" sz="2000" b="1" kern="1200" cap="small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rPr>
            <a:t>lietu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cap="small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rPr>
            <a:t> izskatīšana</a:t>
          </a:r>
          <a:endParaRPr lang="lv-LV" sz="1800" b="1" kern="1200" cap="small" baseline="0" dirty="0">
            <a:solidFill>
              <a:schemeClr val="bg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sp:txBody>
      <dsp:txXfrm>
        <a:off x="2683063" y="3961659"/>
        <a:ext cx="2578740" cy="933685"/>
      </dsp:txXfrm>
    </dsp:sp>
    <dsp:sp modelId="{F5EF7891-5B64-4F88-B31F-C1F32DCE4CB6}">
      <dsp:nvSpPr>
        <dsp:cNvPr id="0" name=""/>
        <dsp:cNvSpPr/>
      </dsp:nvSpPr>
      <dsp:spPr>
        <a:xfrm>
          <a:off x="991208" y="1235948"/>
          <a:ext cx="3519002" cy="2770867"/>
        </a:xfrm>
        <a:prstGeom prst="ellipse">
          <a:avLst/>
        </a:prstGeom>
        <a:solidFill>
          <a:srgbClr val="840B55">
            <a:alpha val="50000"/>
          </a:srgbClr>
        </a:solidFill>
        <a:ln>
          <a:solidFill>
            <a:srgbClr val="840B55"/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cap="small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rPr>
            <a:t>Pārbaudes prakses vietās</a:t>
          </a:r>
        </a:p>
      </dsp:txBody>
      <dsp:txXfrm>
        <a:off x="1261900" y="1555663"/>
        <a:ext cx="1353462" cy="21314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2476" tIns="41238" rIns="82476" bIns="41238" anchorCtr="0" compatLnSpc="0"/>
          <a:lstStyle/>
          <a:p>
            <a:pPr hangingPunct="0">
              <a:defRPr sz="1400"/>
            </a:pPr>
            <a:endParaRPr lang="lv-LV" sz="1300"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47649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2476" tIns="41238" rIns="82476" bIns="41238" anchorCtr="0" compatLnSpc="0"/>
          <a:lstStyle/>
          <a:p>
            <a:pPr algn="r" hangingPunct="0">
              <a:defRPr sz="1400"/>
            </a:pPr>
            <a:fld id="{B764C19A-919B-4764-984E-EF22AA9450E9}" type="datetimeFigureOut">
              <a:rPr lang="lv-LV"/>
              <a:pPr algn="r" hangingPunct="0">
                <a:defRPr sz="1400"/>
              </a:pPr>
              <a:t>2018.02.12.</a:t>
            </a:fld>
            <a:endParaRPr lang="lv-LV" sz="1300"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2476" tIns="41238" rIns="82476" bIns="41238" anchor="b" anchorCtr="0" compatLnSpc="0"/>
          <a:lstStyle/>
          <a:p>
            <a:pPr hangingPunct="0">
              <a:defRPr sz="1400"/>
            </a:pPr>
            <a:endParaRPr lang="lv-LV" sz="1300"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47649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2476" tIns="41238" rIns="82476" bIns="41238" anchor="b" anchorCtr="0" compatLnSpc="0"/>
          <a:lstStyle/>
          <a:p>
            <a:pPr algn="r" hangingPunct="0">
              <a:defRPr sz="1400"/>
            </a:pPr>
            <a:fld id="{1B6CB08E-994B-4A7F-A7CC-BFABAFC2FB96}" type="slidenum">
              <a:rPr/>
              <a:pPr algn="r" hangingPunct="0">
                <a:defRPr sz="1400"/>
              </a:pPr>
              <a:t>‹#›</a:t>
            </a:fld>
            <a:endParaRPr lang="lv-LV" sz="1300"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34920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9663" y="812800"/>
            <a:ext cx="5343525" cy="400685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353" y="5076086"/>
            <a:ext cx="6050466" cy="48087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lv-LV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2213" cy="5339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lv-LV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lv-LV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80961" y="0"/>
            <a:ext cx="3282213" cy="5339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lv-LV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B6B5D53E-90AA-4AE1-81E3-BB85DE21A9A7}" type="datetimeFigureOut">
              <a:rPr lang="lv-LV"/>
              <a:pPr lvl="0"/>
              <a:t>2018.02.12.</a:t>
            </a:fld>
            <a:endParaRPr lang="lv-LV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2530"/>
            <a:ext cx="3282213" cy="5339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lv-LV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lv-LV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80961" y="10152530"/>
            <a:ext cx="3282213" cy="5339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lv-LV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AD34106-924B-4C5D-B4D5-E442D0A9DCFA}" type="slidenum">
              <a:rPr/>
              <a:pPr lvl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99226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lv-LV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79637" y="4715899"/>
            <a:ext cx="5437820" cy="4466177"/>
          </a:xfrm>
        </p:spPr>
        <p:txBody>
          <a:bodyPr wrap="square" lIns="90000" tIns="45000" rIns="90000" bIns="45000" anchor="t"/>
          <a:lstStyle/>
          <a:p>
            <a:endParaRPr lang="lv-LV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>
          <a:xfrm>
            <a:off x="3849838" y="9428557"/>
            <a:ext cx="2945816" cy="496202"/>
          </a:xfrm>
        </p:spPr>
        <p:txBody>
          <a:bodyPr wrap="square" lIns="90000" tIns="45000" rIns="90000" bIns="45000" anchor="t"/>
          <a:lstStyle/>
          <a:p>
            <a:pPr lvl="0" algn="l"/>
            <a:fld id="{3B88C316-4B9D-4C7B-BD4E-B5B3D5989071}" type="slidenum">
              <a:rPr/>
              <a:pPr lvl="0" algn="l"/>
              <a:t>1</a:t>
            </a:fld>
            <a:endParaRPr lang="lv-LV" sz="1700">
              <a:solidFill>
                <a:srgbClr val="000000"/>
              </a:solidFill>
              <a:ea typeface="+mn-ea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55309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48303" y="4500001"/>
            <a:ext cx="5437820" cy="4927476"/>
          </a:xfrm>
        </p:spPr>
        <p:txBody>
          <a:bodyPr wrap="square" lIns="90000" tIns="45000" rIns="90000" bIns="45000" anchor="t"/>
          <a:lstStyle/>
          <a:p>
            <a:pPr lvl="0"/>
            <a:endParaRPr lang="lv-LV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>
          <a:xfrm>
            <a:off x="3849838" y="9428557"/>
            <a:ext cx="2945816" cy="496202"/>
          </a:xfrm>
        </p:spPr>
        <p:txBody>
          <a:bodyPr wrap="square" lIns="90000" tIns="45000" rIns="90000" bIns="45000" anchor="t"/>
          <a:lstStyle/>
          <a:p>
            <a:pPr algn="l" hangingPunct="0">
              <a:defRPr/>
            </a:pPr>
            <a:fld id="{888F4091-4BD1-4345-9DBF-81446C1C80FF}" type="slidenum">
              <a:rPr lang="lv-LV" sz="1400">
                <a:solidFill>
                  <a:prstClr val="black"/>
                </a:solidFill>
                <a:latin typeface="Times New Roman" pitchFamily="18"/>
                <a:cs typeface="Tahoma" pitchFamily="2"/>
              </a:rPr>
              <a:pPr algn="l" hangingPunct="0">
                <a:defRPr/>
              </a:pPr>
              <a:t>2</a:t>
            </a:fld>
            <a:endParaRPr lang="lv-LV" sz="1700">
              <a:solidFill>
                <a:srgbClr val="000000"/>
              </a:solidFill>
              <a:latin typeface="Times New Roman" pitchFamily="18"/>
              <a:ea typeface="+mn-ea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244678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48303" y="4500001"/>
            <a:ext cx="5437820" cy="4927476"/>
          </a:xfrm>
        </p:spPr>
        <p:txBody>
          <a:bodyPr wrap="square" lIns="90000" tIns="45000" rIns="90000" bIns="45000" anchor="t"/>
          <a:lstStyle/>
          <a:p>
            <a:pPr lvl="0"/>
            <a:endParaRPr lang="lv-LV" dirty="0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>
          <a:xfrm>
            <a:off x="3849838" y="9428557"/>
            <a:ext cx="2945816" cy="496202"/>
          </a:xfrm>
        </p:spPr>
        <p:txBody>
          <a:bodyPr wrap="square" lIns="90000" tIns="45000" rIns="90000" bIns="45000" anchor="t"/>
          <a:lstStyle/>
          <a:p>
            <a:pPr lvl="0" algn="l"/>
            <a:fld id="{888F4091-4BD1-4345-9DBF-81446C1C80FF}" type="slidenum">
              <a:rPr/>
              <a:pPr lvl="0" algn="l"/>
              <a:t>3</a:t>
            </a:fld>
            <a:endParaRPr lang="lv-LV" sz="1700">
              <a:solidFill>
                <a:srgbClr val="000000"/>
              </a:solidFill>
              <a:ea typeface="+mn-ea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14606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48000" y="4502160"/>
            <a:ext cx="5435280" cy="4929840"/>
          </a:xfrm>
        </p:spPr>
        <p:txBody>
          <a:bodyPr wrap="square" lIns="90000" tIns="45000" rIns="90000" bIns="45000" anchor="t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lv-L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>
          <a:xfrm>
            <a:off x="3848040" y="9433080"/>
            <a:ext cx="2944440" cy="496440"/>
          </a:xfrm>
        </p:spPr>
        <p:txBody>
          <a:bodyPr wrap="square" lIns="90000" tIns="45000" rIns="90000" bIns="45000" anchor="t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8F4091-4BD1-4345-9DBF-81446C1C80FF}" type="slidenum">
              <a:rPr kumimoji="0" lang="lv-LV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cs typeface="Tahoma" pitchFamily="2"/>
              </a:rPr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lv-LV" sz="1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233116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D34106-924B-4C5D-B4D5-E442D0A9DCFA}" type="slidenum">
              <a:rPr kumimoji="0" lang="lv-LV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lv-LV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83729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48303" y="4500001"/>
            <a:ext cx="5437820" cy="4927476"/>
          </a:xfrm>
        </p:spPr>
        <p:txBody>
          <a:bodyPr wrap="square" lIns="90000" tIns="45000" rIns="90000" bIns="45000" anchor="t"/>
          <a:lstStyle/>
          <a:p>
            <a:r>
              <a:rPr lang="lv-LV" sz="1100" b="0" i="0" u="none" strike="noStrike" kern="1200" dirty="0">
                <a:ln>
                  <a:noFill/>
                </a:ln>
                <a:effectLst/>
                <a:latin typeface="Arial" pitchFamily="18"/>
                <a:ea typeface="Microsoft YaHei" pitchFamily="2"/>
              </a:rPr>
              <a:t>Galvenie konstatējumi veikto Pārbaužu rezultātā:</a:t>
            </a:r>
          </a:p>
          <a:p>
            <a:r>
              <a:rPr lang="lv-LV" sz="1100" b="0" i="0" u="none" strike="noStrike" kern="1200" dirty="0">
                <a:ln>
                  <a:noFill/>
                </a:ln>
                <a:effectLst/>
                <a:latin typeface="Arial" pitchFamily="18"/>
                <a:ea typeface="Microsoft YaHei" pitchFamily="2"/>
              </a:rPr>
              <a:t>1) savlaicīgi nav veiktas procesuālās darbības, tajā skaitā sagatavoti procesuālie dokumenti;</a:t>
            </a:r>
          </a:p>
          <a:p>
            <a:r>
              <a:rPr lang="lv-LV" sz="1100" b="0" i="0" u="none" strike="noStrike" kern="1200" dirty="0">
                <a:ln>
                  <a:noFill/>
                </a:ln>
                <a:effectLst/>
                <a:latin typeface="Arial" pitchFamily="18"/>
                <a:ea typeface="Microsoft YaHei" pitchFamily="2"/>
              </a:rPr>
              <a:t>2) nav informēti kreditori un Maksātnespējas administrācija par maksātnespējas procesa norisi; </a:t>
            </a:r>
          </a:p>
          <a:p>
            <a:r>
              <a:rPr lang="lv-LV" sz="1100" b="0" i="0" u="none" strike="noStrike" kern="1200" dirty="0">
                <a:ln>
                  <a:noFill/>
                </a:ln>
                <a:effectLst/>
                <a:latin typeface="Arial" pitchFamily="18"/>
                <a:ea typeface="Microsoft YaHei" pitchFamily="2"/>
              </a:rPr>
              <a:t>3) nav ievērota mantas pārdošanas plāna vai ziņojuma par mantas neesamību izpilde;</a:t>
            </a:r>
          </a:p>
          <a:p>
            <a:r>
              <a:rPr lang="lv-LV" sz="1100" b="0" i="0" u="none" strike="noStrike" kern="1200" dirty="0">
                <a:ln>
                  <a:noFill/>
                </a:ln>
                <a:effectLst/>
                <a:latin typeface="Arial" pitchFamily="18"/>
                <a:ea typeface="Microsoft YaHei" pitchFamily="2"/>
              </a:rPr>
              <a:t>4) nav ievērota izsoles procedūra, tostarp vilcinoties izmaksāt naudas līdzekļus nodrošinātajam kreditoram;</a:t>
            </a:r>
          </a:p>
          <a:p>
            <a:r>
              <a:rPr lang="lv-LV" sz="1100" b="0" i="0" u="none" strike="noStrike" kern="1200" dirty="0">
                <a:ln>
                  <a:noFill/>
                </a:ln>
                <a:effectLst/>
                <a:latin typeface="Arial" pitchFamily="18"/>
                <a:ea typeface="Microsoft YaHei" pitchFamily="2"/>
              </a:rPr>
              <a:t>5) radītas nepamatotas izmaksas, tostarp iepriekšējā administratora slēgto līgumu nepārvērtēšana, līgumu neizbeigšana gadījumos, kad nav saņemts pakalpojums;</a:t>
            </a:r>
          </a:p>
          <a:p>
            <a:r>
              <a:rPr lang="lv-LV" sz="1100" b="0" i="0" u="none" strike="noStrike" kern="1200" dirty="0">
                <a:ln>
                  <a:noFill/>
                </a:ln>
                <a:effectLst/>
                <a:latin typeface="Arial" pitchFamily="18"/>
                <a:ea typeface="Microsoft YaHei" pitchFamily="2"/>
              </a:rPr>
              <a:t>6) izsniegtas pilnvaras, kas rada šaubas par administratora rīcības tiesiskumu.</a:t>
            </a:r>
          </a:p>
          <a:p>
            <a:r>
              <a:rPr lang="lv-LV" sz="1100" b="0" i="0" u="none" strike="noStrike" kern="1200" dirty="0">
                <a:ln>
                  <a:noFill/>
                </a:ln>
                <a:effectLst/>
                <a:latin typeface="Arial" pitchFamily="18"/>
                <a:ea typeface="Microsoft YaHei" pitchFamily="2"/>
              </a:rPr>
              <a:t>	Vienlaikus Pārbaudēs ir konstatēti pārkāpumi, kurus citādi būtu praktiski neiespējami konstatēt, piemēram: 1) pilnvarojot citu administratoru, administrators pats selektīvi pilda pienākumus; 2) atšķirīgs segto izmaksu un kreditoru sapulcē apstiprināto izmaksu apmērs, kā arī aprēķināšanas kārtība; 3) pilnvarota procesā iesaistīta persona, kurai piešķirts plašs pilnvarojuma apmērs. </a:t>
            </a:r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>
          <a:xfrm>
            <a:off x="3849838" y="9428557"/>
            <a:ext cx="2945816" cy="496202"/>
          </a:xfrm>
        </p:spPr>
        <p:txBody>
          <a:bodyPr wrap="square" lIns="90000" tIns="45000" rIns="90000" bIns="45000" anchor="t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8F4091-4BD1-4345-9DBF-81446C1C80FF}" type="slidenum">
              <a:rPr kumimoji="0" lang="lv-LV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cs typeface="Tahoma" pitchFamily="2"/>
              </a:rPr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lv-LV" sz="1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+mn-ea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894213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D34106-924B-4C5D-B4D5-E442D0A9DCFA}" type="slidenum">
              <a:rPr kumimoji="0" lang="lv-LV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lv-LV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81482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D34106-924B-4C5D-B4D5-E442D0A9DCFA}" type="slidenum">
              <a:rPr kumimoji="0" lang="lv-LV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lv-LV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821649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79637" y="4715899"/>
            <a:ext cx="5437820" cy="4466177"/>
          </a:xfrm>
        </p:spPr>
        <p:txBody>
          <a:bodyPr wrap="square" lIns="90000" tIns="45000" rIns="90000" bIns="45000" anchor="t"/>
          <a:lstStyle/>
          <a:p>
            <a:endParaRPr lang="lv-LV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>
          <a:xfrm>
            <a:off x="3849838" y="9428557"/>
            <a:ext cx="2945816" cy="496202"/>
          </a:xfrm>
        </p:spPr>
        <p:txBody>
          <a:bodyPr wrap="square" lIns="90000" tIns="45000" rIns="90000" bIns="45000" anchor="t"/>
          <a:lstStyle/>
          <a:p>
            <a:pPr lvl="0" algn="l"/>
            <a:fld id="{3B88C316-4B9D-4C7B-BD4E-B5B3D5989071}" type="slidenum">
              <a:rPr/>
              <a:pPr lvl="0" algn="l"/>
              <a:t>9</a:t>
            </a:fld>
            <a:endParaRPr lang="lv-LV" sz="1700">
              <a:solidFill>
                <a:srgbClr val="000000"/>
              </a:solidFill>
              <a:ea typeface="+mn-ea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167297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27728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1237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505200"/>
            <a:ext cx="1943100" cy="213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505200"/>
            <a:ext cx="5676900" cy="213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48781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0BCCDDCD-5E6D-44B7-ABF6-6860627097A1}" type="slidenum">
              <a:rPr/>
              <a:pPr lvl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71062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4BD6668A-17BD-4C15-B6E1-3DDD377425D7}" type="slidenum">
              <a:rPr/>
              <a:pPr lvl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08344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F259FECA-B0C6-41E4-AD5F-B3A95C276F2D}" type="slidenum">
              <a:rPr/>
              <a:pPr lvl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46130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1371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752600"/>
            <a:ext cx="1371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5DD2B55E-3999-40B6-932C-B9587CD34516}" type="slidenum">
              <a:rPr/>
              <a:pPr lvl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38959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7650C0C-A3C9-4F67-ACF2-1AA64E7061B0}" type="slidenum">
              <a:rPr/>
              <a:pPr lvl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2851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0983A5D0-282E-455B-AE0A-BADC029A2D3E}" type="slidenum">
              <a:rPr/>
              <a:pPr lvl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462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797A641C-1D7C-4B36-9423-316B22B8C294}" type="slidenum">
              <a:rPr/>
              <a:pPr lvl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43456099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8BEB539-837F-4986-B252-B3519F2C1B24}" type="slidenum">
              <a:rPr/>
              <a:pPr lvl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16208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642279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43FBEE3C-0F23-424D-B3BE-1F8A8A778E03}" type="slidenum">
              <a:rPr/>
              <a:pPr lvl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9030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2F411A2-C203-4A0C-AC9E-6E1864152DC2}" type="slidenum">
              <a:rPr/>
              <a:pPr lvl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728088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304800"/>
            <a:ext cx="15240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304800"/>
            <a:ext cx="44196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074505BF-FA79-481A-AA2C-2288C179B539}" type="slidenum">
              <a:rPr/>
              <a:pPr lvl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42547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8807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4724400"/>
            <a:ext cx="3810000" cy="91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724400"/>
            <a:ext cx="3810000" cy="91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595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6589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0067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887813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2009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304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/>
        </p:nvPicPr>
        <p:blipFill>
          <a:blip r:embed="rId13" cstate="print">
            <a:lum/>
            <a:alphaModFix/>
          </a:blip>
          <a:srcRect/>
          <a:stretch>
            <a:fillRect/>
          </a:stretch>
        </p:blipFill>
        <p:spPr>
          <a:xfrm>
            <a:off x="2682720" y="0"/>
            <a:ext cx="3777840" cy="416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7"/>
          <p:cNvPicPr>
            <a:picLocks noChangeAspect="1"/>
          </p:cNvPicPr>
          <p:nvPr/>
        </p:nvPicPr>
        <p:blipFill>
          <a:blip r:embed="rId14" cstate="print">
            <a:lum/>
            <a:alphaModFix/>
          </a:blip>
          <a:srcRect/>
          <a:stretch>
            <a:fillRect/>
          </a:stretch>
        </p:blipFill>
        <p:spPr>
          <a:xfrm>
            <a:off x="0" y="6621480"/>
            <a:ext cx="9143640" cy="2458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/>
          <p:cNvSpPr/>
          <p:nvPr/>
        </p:nvSpPr>
        <p:spPr>
          <a:xfrm>
            <a:off x="685799" y="4724280"/>
            <a:ext cx="7772039" cy="10364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3960" tIns="46800" rIns="93960" bIns="4680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lv-LV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685799" y="3505319"/>
            <a:ext cx="7772039" cy="960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Click to edit the title text formatClick to edit Master title style</a:t>
            </a:r>
          </a:p>
        </p:txBody>
      </p:sp>
      <p:sp>
        <p:nvSpPr>
          <p:cNvPr id="6" name="Text Placeholder 17"/>
          <p:cNvSpPr txBox="1">
            <a:spLocks noGrp="1"/>
          </p:cNvSpPr>
          <p:nvPr>
            <p:ph type="body" idx="1"/>
          </p:nvPr>
        </p:nvSpPr>
        <p:spPr>
          <a:xfrm>
            <a:off x="685799" y="4724280"/>
            <a:ext cx="7772039" cy="91403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defPPr>
            <a:lvl1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1pPr>
            <a:lvl2pPr marL="864000" lvl="1" indent="-32400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2pPr>
            <a:lvl3pPr marL="1295999" lvl="2" indent="-28800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3pPr>
            <a:lvl4pPr marL="1728000" lvl="3" indent="-21600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4pPr>
            <a:lvl5pPr marL="2160000" lvl="4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5pPr>
            <a:lvl6pPr marL="2592000" lvl="5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6pPr>
            <a:lvl7pPr marL="3024000" lvl="6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7pPr>
            <a:lvl8pPr marL="3456000" lvl="7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8pPr>
            <a:lvl9pPr marL="3887999" lvl="8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9pPr>
          </a:lstStyle>
          <a:p>
            <a:pPr lvl="0"/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  <a:p>
            <a:pPr lvl="7"/>
            <a:r>
              <a:rPr lang="en-US"/>
              <a:t>Eighth Outline Level</a:t>
            </a:r>
          </a:p>
          <a:p>
            <a:pPr lvl="0"/>
            <a:r>
              <a:rPr lang="en-US"/>
              <a:t>Ninth Outline LevelClick to edit Master text styles</a:t>
            </a:r>
          </a:p>
        </p:txBody>
      </p:sp>
      <p:sp>
        <p:nvSpPr>
          <p:cNvPr id="7" name="Text Placeholder 19"/>
          <p:cNvSpPr txBox="1">
            <a:spLocks noGrp="1"/>
          </p:cNvSpPr>
          <p:nvPr>
            <p:ph type="body" sz="quarter" idx="4294967295"/>
          </p:nvPr>
        </p:nvSpPr>
        <p:spPr>
          <a:xfrm>
            <a:off x="685799" y="5761080"/>
            <a:ext cx="7772039" cy="6393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defPPr>
            <a:lvl1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1pPr>
            <a:lvl2pPr marL="864000" lvl="1" indent="-32400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2pPr>
            <a:lvl3pPr marL="1295999" lvl="2" indent="-28800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3pPr>
            <a:lvl4pPr marL="1728000" lvl="3" indent="-21600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4pPr>
            <a:lvl5pPr marL="2160000" lvl="4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5pPr>
            <a:lvl6pPr marL="2592000" lvl="5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6pPr>
            <a:lvl7pPr marL="3024000" lvl="6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7pPr>
            <a:lvl8pPr marL="3456000" lvl="7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8pPr>
            <a:lvl9pPr marL="3887999" lvl="8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9pPr>
          </a:lstStyle>
          <a:p>
            <a:pPr lvl="0"/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  <a:p>
            <a:pPr lvl="7"/>
            <a:r>
              <a:rPr lang="en-US"/>
              <a:t>Eighth Outline Level</a:t>
            </a:r>
          </a:p>
          <a:p>
            <a:pPr lvl="0"/>
            <a:r>
              <a:rPr lang="en-US"/>
              <a:t>Ninth Outline LevelClick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lvl="0" algn="ctr" rtl="0" hangingPunct="0">
        <a:spcBef>
          <a:spcPts val="0"/>
        </a:spcBef>
        <a:spcAft>
          <a:spcPts val="0"/>
        </a:spcAft>
        <a:buNone/>
        <a:tabLst/>
        <a:defRPr lang="en-US" sz="3200" b="1" i="0" u="none" strike="noStrike" kern="1200" spc="0">
          <a:ln>
            <a:noFill/>
          </a:ln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1pPr>
    </p:titleStyle>
    <p:bodyStyle>
      <a:lvl1pPr lvl="0">
        <a:buSzPct val="45000"/>
        <a:buFont typeface="StarSymbol"/>
        <a:buChar char="●"/>
        <a:tabLst/>
        <a:defRPr lang="en-US" sz="14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1pPr>
      <a:lvl2pPr lvl="1">
        <a:buSzPct val="75000"/>
        <a:buFont typeface="StarSymbol"/>
        <a:buChar char="–"/>
        <a:tabLst/>
        <a:defRPr lang="en-US" sz="14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2pPr>
      <a:lvl3pPr lvl="2">
        <a:buSzPct val="45000"/>
        <a:buFont typeface="StarSymbol"/>
        <a:buChar char="●"/>
        <a:tabLst/>
        <a:defRPr lang="en-US" sz="14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3pPr>
      <a:lvl4pPr lvl="3">
        <a:buSzPct val="75000"/>
        <a:buFont typeface="StarSymbol"/>
        <a:buChar char="–"/>
        <a:tabLst/>
        <a:defRPr lang="en-US" sz="14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4pPr>
      <a:lvl5pPr lvl="4">
        <a:buSzPct val="45000"/>
        <a:buFont typeface="StarSymbol"/>
        <a:buChar char="●"/>
        <a:tabLst/>
        <a:defRPr lang="en-US" sz="14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5pPr>
      <a:lvl6pPr lvl="5">
        <a:buSzPct val="45000"/>
        <a:buFont typeface="StarSymbol"/>
        <a:buChar char="●"/>
        <a:tabLst/>
        <a:defRPr lang="en-US" sz="14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6pPr>
      <a:lvl7pPr lvl="6">
        <a:buSzPct val="45000"/>
        <a:buFont typeface="StarSymbol"/>
        <a:buChar char="●"/>
        <a:tabLst/>
        <a:defRPr lang="en-US" sz="14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7pPr>
      <a:lvl8pPr lvl="7">
        <a:buSzPct val="45000"/>
        <a:buFont typeface="StarSymbol"/>
        <a:buChar char="●"/>
        <a:tabLst/>
        <a:defRPr lang="en-US" sz="14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8pPr>
      <a:lvl9pPr marL="0" marR="0" lvl="0" indent="0" algn="l" rtl="0" hangingPunct="0">
        <a:spcBef>
          <a:spcPts val="278"/>
        </a:spcBef>
        <a:spcAft>
          <a:spcPts val="0"/>
        </a:spcAft>
        <a:buNone/>
        <a:tabLst/>
        <a:defRPr lang="en-US" sz="14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/>
        </p:nvPicPr>
        <p:blipFill>
          <a:blip r:embed="rId13" cstate="print">
            <a:lum/>
            <a:alphaModFix/>
          </a:blip>
          <a:srcRect/>
          <a:stretch>
            <a:fillRect/>
          </a:stretch>
        </p:blipFill>
        <p:spPr>
          <a:xfrm>
            <a:off x="297000" y="0"/>
            <a:ext cx="1760040" cy="19569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2590919" y="304920"/>
            <a:ext cx="6095519" cy="106632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Click to edit the title text formatClick to edit Master title style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2590919" y="1752479"/>
            <a:ext cx="2895120" cy="437327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defPPr>
            <a:lvl1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1pPr>
            <a:lvl2pPr marL="864000" lvl="1" indent="-32400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2pPr>
            <a:lvl3pPr marL="1295999" lvl="2" indent="-28800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3pPr>
            <a:lvl4pPr marL="1728000" lvl="3" indent="-21600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4pPr>
            <a:lvl5pPr marL="2160000" lvl="4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5pPr>
            <a:lvl6pPr marL="2592000" lvl="5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6pPr>
            <a:lvl7pPr marL="3024000" lvl="6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7pPr>
            <a:lvl8pPr marL="3456000" lvl="7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8pPr>
            <a:lvl9pPr marL="3887999" lvl="8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9pPr>
          </a:lstStyle>
          <a:p>
            <a:pPr lvl="0"/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  <a:p>
            <a:pPr lvl="7"/>
            <a:r>
              <a:rPr lang="en-US"/>
              <a:t>Eighth Outline Level</a:t>
            </a:r>
          </a:p>
          <a:p>
            <a:pPr lvl="0"/>
            <a:r>
              <a:rPr lang="en-US"/>
              <a:t>Ninth Outline LevelClick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/>
          <p:cNvSpPr txBox="1">
            <a:spLocks noGrp="1"/>
          </p:cNvSpPr>
          <p:nvPr>
            <p:ph type="body" sz="quarter" idx="4294967295"/>
          </p:nvPr>
        </p:nvSpPr>
        <p:spPr>
          <a:xfrm>
            <a:off x="5715000" y="1752479"/>
            <a:ext cx="2971440" cy="437327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defPPr>
            <a:lvl1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1pPr>
            <a:lvl2pPr marL="864000" lvl="1" indent="-32400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2pPr>
            <a:lvl3pPr marL="1295999" lvl="2" indent="-28800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3pPr>
            <a:lvl4pPr marL="1728000" lvl="3" indent="-21600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4pPr>
            <a:lvl5pPr marL="2160000" lvl="4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5pPr>
            <a:lvl6pPr marL="2592000" lvl="5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6pPr>
            <a:lvl7pPr marL="3024000" lvl="6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7pPr>
            <a:lvl8pPr marL="3456000" lvl="7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8pPr>
            <a:lvl9pPr marL="3887999" lvl="8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9pPr>
          </a:lstStyle>
          <a:p>
            <a:pPr lvl="0"/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  <a:p>
            <a:pPr lvl="7"/>
            <a:r>
              <a:rPr lang="en-US"/>
              <a:t>Eighth Outline Level</a:t>
            </a:r>
          </a:p>
          <a:p>
            <a:pPr lvl="0"/>
            <a:r>
              <a:rPr lang="en-US"/>
              <a:t>Ninth Outline LevelClick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15"/>
          <p:cNvSpPr txBox="1">
            <a:spLocks noGrp="1"/>
          </p:cNvSpPr>
          <p:nvPr>
            <p:ph type="body" sz="quarter" idx="4294967295"/>
          </p:nvPr>
        </p:nvSpPr>
        <p:spPr>
          <a:xfrm>
            <a:off x="2590919" y="6324479"/>
            <a:ext cx="1980720" cy="3045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defPPr>
            <a:lvl1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1pPr>
            <a:lvl2pPr marL="864000" lvl="1" indent="-32400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2pPr>
            <a:lvl3pPr marL="1295999" lvl="2" indent="-28800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3pPr>
            <a:lvl4pPr marL="1728000" lvl="3" indent="-21600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4pPr>
            <a:lvl5pPr marL="2160000" lvl="4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5pPr>
            <a:lvl6pPr marL="2592000" lvl="5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6pPr>
            <a:lvl7pPr marL="3024000" lvl="6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7pPr>
            <a:lvl8pPr marL="3456000" lvl="7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8pPr>
            <a:lvl9pPr marL="3887999" lvl="8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9pPr>
          </a:lstStyle>
          <a:p>
            <a:pPr lvl="0"/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  <a:p>
            <a:pPr lvl="7"/>
            <a:r>
              <a:rPr lang="en-US"/>
              <a:t>Eighth Outline Level</a:t>
            </a:r>
          </a:p>
          <a:p>
            <a:pPr lvl="0"/>
            <a:r>
              <a:rPr lang="en-US"/>
              <a:t>Ninth Outline LevelClick to edit Master text styles</a:t>
            </a:r>
          </a:p>
        </p:txBody>
      </p:sp>
      <p:sp>
        <p:nvSpPr>
          <p:cNvPr id="7" name="Text Placeholder 19"/>
          <p:cNvSpPr txBox="1">
            <a:spLocks noGrp="1"/>
          </p:cNvSpPr>
          <p:nvPr>
            <p:ph type="body" sz="quarter" idx="4294967295"/>
          </p:nvPr>
        </p:nvSpPr>
        <p:spPr>
          <a:xfrm>
            <a:off x="4876920" y="6324479"/>
            <a:ext cx="3657240" cy="3045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defPPr>
            <a:lvl1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1pPr>
            <a:lvl2pPr marL="864000" lvl="1" indent="-32400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2pPr>
            <a:lvl3pPr marL="1295999" lvl="2" indent="-28800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3pPr>
            <a:lvl4pPr marL="1728000" lvl="3" indent="-21600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4pPr>
            <a:lvl5pPr marL="2160000" lvl="4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5pPr>
            <a:lvl6pPr marL="2592000" lvl="5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6pPr>
            <a:lvl7pPr marL="3024000" lvl="6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7pPr>
            <a:lvl8pPr marL="3456000" lvl="7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8pPr>
            <a:lvl9pPr marL="3887999" lvl="8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9pPr>
          </a:lstStyle>
          <a:p>
            <a:pPr lvl="0"/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  <a:p>
            <a:pPr lvl="7"/>
            <a:r>
              <a:rPr lang="en-US"/>
              <a:t>Eighth Outline Level</a:t>
            </a:r>
          </a:p>
          <a:p>
            <a:pPr lvl="0"/>
            <a:r>
              <a:rPr lang="en-US"/>
              <a:t>Ninth Outline LevelClick to edit Master text styles</a:t>
            </a:r>
          </a:p>
        </p:txBody>
      </p:sp>
      <p:sp>
        <p:nvSpPr>
          <p:cNvPr id="8" name="Slide Number Placeholder 22"/>
          <p:cNvSpPr txBox="1">
            <a:spLocks noGrp="1"/>
          </p:cNvSpPr>
          <p:nvPr>
            <p:ph type="sldNum" sz="quarter" idx="4"/>
          </p:nvPr>
        </p:nvSpPr>
        <p:spPr>
          <a:xfrm>
            <a:off x="8534520" y="6324479"/>
            <a:ext cx="304560" cy="30456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lv-LV" sz="1000" b="0" i="0" u="none" strike="noStrike" kern="1200" spc="0">
                <a:solidFill>
                  <a:srgbClr val="000000"/>
                </a:solidFill>
                <a:latin typeface="Verdana" pitchFamily="34"/>
                <a:ea typeface="Lucida Sans Unicode" pitchFamily="2"/>
                <a:cs typeface="Tahoma" pitchFamily="2"/>
              </a:defRPr>
            </a:lvl1pPr>
          </a:lstStyle>
          <a:p>
            <a:pPr lvl="0"/>
            <a:fld id="{D44C44D2-6357-4D06-9CBF-DC7EF9FC5867}" type="slidenum">
              <a:rPr/>
              <a:pPr lvl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lvl="0" algn="ctr" rtl="0" hangingPunct="0">
        <a:spcBef>
          <a:spcPts val="0"/>
        </a:spcBef>
        <a:spcAft>
          <a:spcPts val="0"/>
        </a:spcAft>
        <a:buNone/>
        <a:tabLst/>
        <a:defRPr lang="en-US" sz="2400" b="1" i="0" u="none" strike="noStrike" kern="1200" spc="0">
          <a:ln>
            <a:noFill/>
          </a:ln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1pPr>
    </p:titleStyle>
    <p:bodyStyle>
      <a:lvl1pPr lvl="0">
        <a:buSzPct val="45000"/>
        <a:buFont typeface="StarSymbol"/>
        <a:buChar char="●"/>
        <a:tabLst/>
        <a:defRPr lang="en-US" sz="10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1pPr>
      <a:lvl2pPr lvl="1">
        <a:buSzPct val="75000"/>
        <a:buFont typeface="StarSymbol"/>
        <a:buChar char="–"/>
        <a:tabLst/>
        <a:defRPr lang="en-US" sz="10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2pPr>
      <a:lvl3pPr lvl="2">
        <a:buSzPct val="45000"/>
        <a:buFont typeface="StarSymbol"/>
        <a:buChar char="●"/>
        <a:tabLst/>
        <a:defRPr lang="en-US" sz="10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3pPr>
      <a:lvl4pPr lvl="3">
        <a:buSzPct val="75000"/>
        <a:buFont typeface="StarSymbol"/>
        <a:buChar char="–"/>
        <a:tabLst/>
        <a:defRPr lang="en-US" sz="10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4pPr>
      <a:lvl5pPr lvl="4">
        <a:buSzPct val="45000"/>
        <a:buFont typeface="StarSymbol"/>
        <a:buChar char="●"/>
        <a:tabLst/>
        <a:defRPr lang="en-US" sz="10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5pPr>
      <a:lvl6pPr lvl="5">
        <a:buSzPct val="45000"/>
        <a:buFont typeface="StarSymbol"/>
        <a:buChar char="●"/>
        <a:tabLst/>
        <a:defRPr lang="en-US" sz="10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6pPr>
      <a:lvl7pPr lvl="6">
        <a:buSzPct val="45000"/>
        <a:buFont typeface="StarSymbol"/>
        <a:buChar char="●"/>
        <a:tabLst/>
        <a:defRPr lang="en-US" sz="10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7pPr>
      <a:lvl8pPr lvl="7">
        <a:buSzPct val="45000"/>
        <a:buFont typeface="StarSymbol"/>
        <a:buChar char="●"/>
        <a:tabLst/>
        <a:defRPr lang="en-US" sz="10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8pPr>
      <a:lvl9pPr marL="0" marR="0" lvl="0" indent="0" algn="l" rtl="0" hangingPunct="0">
        <a:spcBef>
          <a:spcPts val="198"/>
        </a:spcBef>
        <a:spcAft>
          <a:spcPts val="0"/>
        </a:spcAft>
        <a:buNone/>
        <a:tabLst/>
        <a:defRPr lang="en-US" sz="1000" b="0" i="0" u="none" strike="noStrike" spc="0">
          <a:solidFill>
            <a:srgbClr val="000000"/>
          </a:solidFill>
          <a:latin typeface="Verdana" pitchFamily="34"/>
          <a:ea typeface="Verdana" pitchFamily="1"/>
          <a:cs typeface="Verdana" pitchFamily="34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&#10;Aktualitātes sūdzību izskatīšanā&#10;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85799" y="3024360"/>
            <a:ext cx="7772039" cy="2492872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br>
              <a:rPr lang="lv-LV" sz="4400" b="0" dirty="0">
                <a:solidFill>
                  <a:srgbClr val="660033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Verdana" panose="020B0604030504040204" pitchFamily="34" charset="0"/>
              </a:rPr>
            </a:br>
            <a:r>
              <a:rPr lang="lv-LV" dirty="0">
                <a:solidFill>
                  <a:srgbClr val="840B5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Maksātnespējas administrācijas 2017.gada ziņojums</a:t>
            </a:r>
            <a:br>
              <a:rPr lang="lv-LV" sz="1700" dirty="0">
                <a:solidFill>
                  <a:srgbClr val="840B5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br>
              <a:rPr lang="lv-LV" dirty="0">
                <a:solidFill>
                  <a:srgbClr val="840B5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r>
              <a:rPr lang="lv-LV" sz="2000" dirty="0">
                <a:solidFill>
                  <a:srgbClr val="840B5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preses konference</a:t>
            </a:r>
            <a:br>
              <a:rPr lang="lv-LV" sz="2000" b="0" dirty="0">
                <a:solidFill>
                  <a:srgbClr val="840B5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br>
              <a:rPr lang="lv-LV" sz="2000" b="0" dirty="0">
                <a:solidFill>
                  <a:srgbClr val="660033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br>
              <a:rPr lang="lv-LV" sz="3600" b="0" dirty="0">
                <a:solidFill>
                  <a:srgbClr val="660033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r>
              <a:rPr lang="lv-LV" sz="1800" b="0" dirty="0">
                <a:solidFill>
                  <a:srgbClr val="660033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12.02.2018.</a:t>
            </a:r>
            <a:endParaRPr lang="en-US" sz="1800" b="0" dirty="0">
              <a:solidFill>
                <a:srgbClr val="660033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763689" y="380880"/>
            <a:ext cx="6922750" cy="103643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lv-LV" dirty="0">
                <a:solidFill>
                  <a:srgbClr val="84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Administratoru eksaminācija un disciplināratbildība</a:t>
            </a:r>
            <a:endParaRPr lang="en-US" dirty="0">
              <a:solidFill>
                <a:srgbClr val="840B5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763688" y="1300778"/>
            <a:ext cx="6922751" cy="527844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defPPr>
            <a:lvl1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tabLst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1pPr>
            <a:lvl2pPr marL="864000" lvl="1" indent="-32400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tabLst/>
              <a:defRPr lang="en-US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2pPr>
            <a:lvl3pPr marL="1295999" lvl="2" indent="-28800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tabLst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3pPr>
            <a:lvl4pPr marL="1728000" lvl="3" indent="-21600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tabLst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4pPr>
            <a:lvl5pPr marL="2160000" lvl="4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5pPr>
            <a:lvl6pPr marL="2592000" lvl="5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6pPr>
            <a:lvl7pPr marL="3024000" lvl="6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7pPr>
            <a:lvl8pPr marL="3456000" lvl="7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8pPr>
            <a:lvl9pPr marL="3887999" marR="0" lvl="8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9pPr>
          </a:lstStyle>
          <a:p>
            <a:pPr marL="1206899" lvl="2" indent="-342900" algn="just" hangingPunct="1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lv-LV" sz="2000" dirty="0">
              <a:solidFill>
                <a:prstClr val="black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1206899" lvl="2" indent="-342900" algn="just" hangingPunct="1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en-GB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0"/>
              </a:spcAft>
              <a:buSzPct val="100000"/>
              <a:buFont typeface="StarSymbol"/>
              <a:buNone/>
              <a:defRPr/>
            </a:pPr>
            <a:endParaRPr lang="lv-LV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lv-LV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lv-LV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spcAft>
                <a:spcPts val="0"/>
              </a:spcAft>
              <a:defRPr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5159" y="6473612"/>
            <a:ext cx="7991280" cy="20590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defPPr>
            <a:lvl1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tabLst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1pPr>
            <a:lvl2pPr marL="864000" lvl="1" indent="-32400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tabLst/>
              <a:defRPr lang="en-US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2pPr>
            <a:lvl3pPr marL="1295999" lvl="2" indent="-28800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tabLst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3pPr>
            <a:lvl4pPr marL="1728000" lvl="3" indent="-21600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tabLst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4pPr>
            <a:lvl5pPr marL="2160000" lvl="4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5pPr>
            <a:lvl6pPr marL="2592000" lvl="5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6pPr>
            <a:lvl7pPr marL="3024000" lvl="6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7pPr>
            <a:lvl8pPr marL="3456000" lvl="7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8pPr>
            <a:lvl9pPr marL="3887999" marR="0" lvl="8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9pPr>
          </a:lstStyle>
          <a:p>
            <a:pPr marL="0" indent="0">
              <a:spcAft>
                <a:spcPts val="0"/>
              </a:spcAft>
              <a:buFont typeface="StarSymbol"/>
              <a:buNone/>
              <a:defRPr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Aft>
                <a:spcPts val="0"/>
              </a:spcAft>
              <a:buFont typeface="StarSymbol"/>
              <a:buNone/>
              <a:defRPr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Aft>
                <a:spcPts val="0"/>
              </a:spcAft>
              <a:buFont typeface="StarSymbol"/>
              <a:buNone/>
              <a:defRPr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58"/>
              </a:spcBef>
              <a:spcAft>
                <a:spcPts val="0"/>
              </a:spcAft>
              <a:buFont typeface="StarSymbol"/>
              <a:buNone/>
              <a:defRPr/>
            </a:pP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58"/>
              </a:spcBef>
              <a:spcAft>
                <a:spcPts val="0"/>
              </a:spcAft>
              <a:buFont typeface="StarSymbol"/>
              <a:buNone/>
              <a:defRPr/>
            </a:pPr>
            <a:endParaRPr lang="lv-LV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58"/>
              </a:spcBef>
              <a:spcAft>
                <a:spcPts val="0"/>
              </a:spcAft>
              <a:buFont typeface="StarSymbol"/>
              <a:buNone/>
              <a:defRPr/>
            </a:pPr>
            <a:endParaRPr lang="lv-LV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58"/>
              </a:spcBef>
              <a:spcAft>
                <a:spcPts val="0"/>
              </a:spcAft>
              <a:buFont typeface="StarSymbol"/>
              <a:buNone/>
              <a:defRPr/>
            </a:pPr>
            <a:endParaRPr lang="lv-LV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58"/>
              </a:spcBef>
              <a:spcAft>
                <a:spcPts val="0"/>
              </a:spcAft>
              <a:buFont typeface="StarSymbol"/>
              <a:buNone/>
              <a:defRPr/>
            </a:pPr>
            <a:endParaRPr lang="lv-LV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58"/>
              </a:spcBef>
              <a:spcAft>
                <a:spcPts val="0"/>
              </a:spcAft>
              <a:buFont typeface="StarSymbol"/>
              <a:buNone/>
              <a:defRPr/>
            </a:pPr>
            <a:endParaRPr lang="lv-LV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58"/>
              </a:spcBef>
              <a:spcAft>
                <a:spcPts val="0"/>
              </a:spcAft>
              <a:buFont typeface="StarSymbol"/>
              <a:buNone/>
              <a:defRPr/>
            </a:pPr>
            <a:endParaRPr lang="lv-LV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58"/>
              </a:spcBef>
              <a:spcAft>
                <a:spcPts val="0"/>
              </a:spcAft>
              <a:buFont typeface="StarSymbol"/>
              <a:buNone/>
              <a:defRPr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82811" y="1087395"/>
            <a:ext cx="7105135" cy="549729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defPPr>
            <a:lvl1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tabLst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1pPr>
            <a:lvl2pPr marL="864000" lvl="1" indent="-32400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tabLst/>
              <a:defRPr lang="en-US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2pPr>
            <a:lvl3pPr marL="1295999" lvl="2" indent="-28800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tabLst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3pPr>
            <a:lvl4pPr marL="1728000" lvl="3" indent="-21600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tabLst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4pPr>
            <a:lvl5pPr marL="2160000" lvl="4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5pPr>
            <a:lvl6pPr marL="2592000" lvl="5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6pPr>
            <a:lvl7pPr marL="3024000" lvl="6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7pPr>
            <a:lvl8pPr marL="3456000" lvl="7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8pPr>
            <a:lvl9pPr marL="3887999" marR="0" lvl="8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9pPr>
          </a:lstStyle>
          <a:p>
            <a:pPr marL="863999" lvl="2" indent="0" algn="just" hangingPunct="1">
              <a:spcAft>
                <a:spcPts val="0"/>
              </a:spcAft>
              <a:buSzPct val="100000"/>
              <a:buNone/>
              <a:defRPr/>
            </a:pPr>
            <a:endParaRPr lang="lv-LV" sz="2000" dirty="0">
              <a:solidFill>
                <a:prstClr val="black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defRPr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693577" y="1400784"/>
            <a:ext cx="7105135" cy="4980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defPPr>
            <a:lvl1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tabLst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1pPr>
            <a:lvl2pPr marL="864000" lvl="1" indent="-32400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tabLst/>
              <a:defRPr lang="en-US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2pPr>
            <a:lvl3pPr marL="1295999" lvl="2" indent="-28800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tabLst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3pPr>
            <a:lvl4pPr marL="1728000" lvl="3" indent="-21600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tabLst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4pPr>
            <a:lvl5pPr marL="2160000" lvl="4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5pPr>
            <a:lvl6pPr marL="2592000" lvl="5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6pPr>
            <a:lvl7pPr marL="3024000" lvl="6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7pPr>
            <a:lvl8pPr marL="3456000" lvl="7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8pPr>
            <a:lvl9pPr marL="3887999" marR="0" lvl="8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9pPr>
          </a:lstStyle>
          <a:p>
            <a:pPr marL="863999" lvl="2" indent="0" algn="just" hangingPunct="1">
              <a:spcAft>
                <a:spcPts val="0"/>
              </a:spcAft>
              <a:buSzPct val="100000"/>
              <a:buNone/>
              <a:defRPr/>
            </a:pPr>
            <a:r>
              <a:rPr lang="lv-LV" sz="18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2017.gadā kopumā kvalifikācijas eksāmenu kārtoja </a:t>
            </a:r>
            <a:r>
              <a:rPr lang="lv-LV" sz="18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100</a:t>
            </a:r>
            <a:r>
              <a:rPr lang="lv-LV" sz="18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maksātnespējas administratori:</a:t>
            </a:r>
            <a:endParaRPr lang="en-GB" sz="1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0"/>
              </a:spcAft>
              <a:buSzPct val="100000"/>
              <a:buFont typeface="StarSymbol"/>
              <a:buNone/>
              <a:defRPr/>
            </a:pPr>
            <a:endParaRPr lang="lv-LV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lv-LV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  <a:defRPr/>
            </a:pPr>
            <a:endParaRPr lang="lv-LV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spcAft>
                <a:spcPts val="0"/>
              </a:spcAft>
              <a:defRPr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Diagramma 7">
            <a:extLst>
              <a:ext uri="{FF2B5EF4-FFF2-40B4-BE49-F238E27FC236}">
                <a16:creationId xmlns:a16="http://schemas.microsoft.com/office/drawing/2014/main" id="{857B8F9A-22E7-48AC-9399-5A6E546BCC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9775805"/>
              </p:ext>
            </p:extLst>
          </p:nvPr>
        </p:nvGraphicFramePr>
        <p:xfrm>
          <a:off x="1899875" y="1787788"/>
          <a:ext cx="6504824" cy="3270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10"/>
          <p:cNvSpPr/>
          <p:nvPr/>
        </p:nvSpPr>
        <p:spPr>
          <a:xfrm>
            <a:off x="661481" y="5399249"/>
            <a:ext cx="81128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0">
              <a:buSzPct val="100000"/>
              <a:defRPr/>
            </a:pPr>
            <a:r>
              <a:rPr lang="lv-LV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2017.gadā Maksātnespējas administrācija ir ierosinājusi </a:t>
            </a:r>
            <a:r>
              <a:rPr lang="lv-LV" b="1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7 </a:t>
            </a:r>
            <a:r>
              <a:rPr lang="lv-LV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disciplinārlietas pret administratoriem, </a:t>
            </a:r>
            <a:r>
              <a:rPr lang="lv-LV" b="1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 </a:t>
            </a:r>
            <a:r>
              <a:rPr lang="lv-LV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 tām piemērots disciplinārsods.</a:t>
            </a:r>
            <a:endParaRPr lang="lv-LV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689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FF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763689" y="380881"/>
            <a:ext cx="6922750" cy="5278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lv-LV" dirty="0">
                <a:solidFill>
                  <a:srgbClr val="84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Administratoru amata darbības rādītāji</a:t>
            </a:r>
            <a:endParaRPr lang="en-US" sz="2800" dirty="0">
              <a:solidFill>
                <a:srgbClr val="840B5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91986" y="1629643"/>
            <a:ext cx="8002870" cy="481928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defPPr>
            <a:lvl1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tabLst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1pPr>
            <a:lvl2pPr marL="864000" lvl="1" indent="-32400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tabLst/>
              <a:defRPr lang="en-US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2pPr>
            <a:lvl3pPr marL="1295999" lvl="2" indent="-28800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tabLst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3pPr>
            <a:lvl4pPr marL="1728000" lvl="3" indent="-21600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tabLst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4pPr>
            <a:lvl5pPr marL="2160000" lvl="4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5pPr>
            <a:lvl6pPr marL="2592000" lvl="5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6pPr>
            <a:lvl7pPr marL="3024000" lvl="6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7pPr>
            <a:lvl8pPr marL="3456000" lvl="7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8pPr>
            <a:lvl9pPr marL="3887999" marR="0" lvl="8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9pPr>
          </a:lstStyle>
          <a:p>
            <a:pPr marL="342900" indent="-342900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Aft>
                <a:spcPts val="0"/>
              </a:spcAft>
              <a:buSzPct val="100000"/>
              <a:buNone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ctr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ctr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ctr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ctr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ctr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Aft>
                <a:spcPts val="0"/>
              </a:spcAft>
              <a:buFont typeface="StarSymbol"/>
              <a:buNone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58"/>
              </a:spcBef>
              <a:spcAft>
                <a:spcPts val="0"/>
              </a:spcAft>
              <a:buFont typeface="StarSymbol"/>
              <a:buNone/>
            </a:pP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58"/>
              </a:spcBef>
              <a:spcAft>
                <a:spcPts val="0"/>
              </a:spcAft>
              <a:buFont typeface="StarSymbol"/>
              <a:buNone/>
            </a:pPr>
            <a:endParaRPr lang="lv-LV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58"/>
              </a:spcBef>
              <a:spcAft>
                <a:spcPts val="0"/>
              </a:spcAft>
              <a:buFont typeface="StarSymbol"/>
              <a:buNone/>
            </a:pPr>
            <a:endParaRPr lang="lv-LV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58"/>
              </a:spcBef>
              <a:spcAft>
                <a:spcPts val="0"/>
              </a:spcAft>
              <a:buFont typeface="StarSymbol"/>
              <a:buNone/>
            </a:pPr>
            <a:endParaRPr lang="lv-LV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58"/>
              </a:spcBef>
              <a:spcAft>
                <a:spcPts val="0"/>
              </a:spcAft>
              <a:buFont typeface="StarSymbol"/>
              <a:buNone/>
            </a:pPr>
            <a:endParaRPr lang="lv-LV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58"/>
              </a:spcBef>
              <a:spcAft>
                <a:spcPts val="0"/>
              </a:spcAft>
              <a:buFont typeface="StarSymbol"/>
              <a:buNone/>
            </a:pPr>
            <a:endParaRPr lang="lv-LV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58"/>
              </a:spcBef>
              <a:spcAft>
                <a:spcPts val="0"/>
              </a:spcAft>
              <a:buFont typeface="StarSymbol"/>
              <a:buNone/>
            </a:pPr>
            <a:endParaRPr lang="lv-LV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58"/>
              </a:spcBef>
              <a:spcAft>
                <a:spcPts val="0"/>
              </a:spcAft>
              <a:buFont typeface="StarSymbol"/>
              <a:buNone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499C32-B7EC-4911-B3B6-23B6E7C40D7D}"/>
              </a:ext>
            </a:extLst>
          </p:cNvPr>
          <p:cNvSpPr txBox="1"/>
          <p:nvPr/>
        </p:nvSpPr>
        <p:spPr>
          <a:xfrm>
            <a:off x="2267744" y="45811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/>
          </a:p>
        </p:txBody>
      </p:sp>
      <p:graphicFrame>
        <p:nvGraphicFramePr>
          <p:cNvPr id="13" name="Satura vietturis 18">
            <a:extLst>
              <a:ext uri="{FF2B5EF4-FFF2-40B4-BE49-F238E27FC236}">
                <a16:creationId xmlns:a16="http://schemas.microsoft.com/office/drawing/2014/main" id="{5AED4F54-BF8B-4716-9EAC-6686F7669C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407936"/>
              </p:ext>
            </p:extLst>
          </p:nvPr>
        </p:nvGraphicFramePr>
        <p:xfrm>
          <a:off x="468489" y="1629643"/>
          <a:ext cx="2918178" cy="4847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Bultiņa: pa labi 14">
            <a:extLst>
              <a:ext uri="{FF2B5EF4-FFF2-40B4-BE49-F238E27FC236}">
                <a16:creationId xmlns:a16="http://schemas.microsoft.com/office/drawing/2014/main" id="{046E81CC-0E04-4152-957B-FCAB7A88AC00}"/>
              </a:ext>
            </a:extLst>
          </p:cNvPr>
          <p:cNvSpPr/>
          <p:nvPr/>
        </p:nvSpPr>
        <p:spPr>
          <a:xfrm>
            <a:off x="3510164" y="1873926"/>
            <a:ext cx="982133" cy="822663"/>
          </a:xfrm>
          <a:prstGeom prst="rightArrow">
            <a:avLst/>
          </a:prstGeom>
          <a:solidFill>
            <a:srgbClr val="840B5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8" name="Satura vietturis 10">
            <a:extLst>
              <a:ext uri="{FF2B5EF4-FFF2-40B4-BE49-F238E27FC236}">
                <a16:creationId xmlns:a16="http://schemas.microsoft.com/office/drawing/2014/main" id="{C2590A83-0063-4072-A947-334420E851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9515722"/>
              </p:ext>
            </p:extLst>
          </p:nvPr>
        </p:nvGraphicFramePr>
        <p:xfrm>
          <a:off x="3735659" y="908721"/>
          <a:ext cx="5207619" cy="5568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7966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763689" y="380880"/>
            <a:ext cx="6922750" cy="103643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lv-LV" dirty="0">
                <a:solidFill>
                  <a:srgbClr val="84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Izmantotie uzraudzības līdzekļi</a:t>
            </a:r>
            <a:endParaRPr lang="en-US" dirty="0">
              <a:solidFill>
                <a:srgbClr val="840B5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251520" y="1429334"/>
            <a:ext cx="7991280" cy="5181943"/>
          </a:xfr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defPPr>
            <a:lvl1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1pPr>
            <a:lvl2pPr marL="864000" lvl="1" indent="-32400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2pPr>
            <a:lvl3pPr marL="1295999" lvl="2" indent="-28800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3pPr>
            <a:lvl4pPr marL="1728000" lvl="3" indent="-21600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4pPr>
            <a:lvl5pPr marL="2160000" lvl="4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5pPr>
            <a:lvl6pPr marL="2592000" lvl="5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6pPr>
            <a:lvl7pPr marL="3024000" lvl="6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7pPr>
            <a:lvl8pPr marL="3456000" lvl="7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8pPr>
            <a:lvl9pPr marL="3887999" lvl="8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9pPr>
          </a:lstStyle>
          <a:p>
            <a:pPr algn="ctr">
              <a:spcAft>
                <a:spcPts val="0"/>
              </a:spcAft>
              <a:buNone/>
            </a:pPr>
            <a:endParaRPr lang="lv-LV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0"/>
              </a:spcAft>
              <a:buNone/>
            </a:pPr>
            <a:endParaRPr lang="lv-LV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0"/>
              </a:spcAft>
              <a:buNone/>
            </a:pPr>
            <a:endParaRPr lang="lv-LV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0"/>
              </a:spcAft>
              <a:buNone/>
            </a:pPr>
            <a:endParaRPr lang="lv-LV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0"/>
              </a:spcAft>
              <a:buNone/>
            </a:pPr>
            <a:endParaRPr lang="lv-LV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0"/>
              </a:spcAft>
              <a:buNone/>
            </a:pPr>
            <a:endParaRPr lang="lv-LV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0"/>
              </a:spcAft>
              <a:buNone/>
            </a:pPr>
            <a:endParaRPr lang="lv-LV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0"/>
              </a:spcAft>
              <a:buNone/>
            </a:pPr>
            <a:endParaRPr lang="lv-LV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8" name="Grupa 7"/>
          <p:cNvGrpSpPr/>
          <p:nvPr/>
        </p:nvGrpSpPr>
        <p:grpSpPr>
          <a:xfrm>
            <a:off x="687036" y="1400697"/>
            <a:ext cx="8106756" cy="5328592"/>
            <a:chOff x="687036" y="1400697"/>
            <a:chExt cx="8106756" cy="5328592"/>
          </a:xfrm>
        </p:grpSpPr>
        <p:graphicFrame>
          <p:nvGraphicFramePr>
            <p:cNvPr id="28" name="Diagram 27"/>
            <p:cNvGraphicFramePr/>
            <p:nvPr>
              <p:extLst>
                <p:ext uri="{D42A27DB-BD31-4B8C-83A1-F6EECF244321}">
                  <p14:modId xmlns:p14="http://schemas.microsoft.com/office/powerpoint/2010/main" val="2468769420"/>
                </p:ext>
              </p:extLst>
            </p:nvPr>
          </p:nvGraphicFramePr>
          <p:xfrm>
            <a:off x="687036" y="1400697"/>
            <a:ext cx="8106756" cy="532859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30" name="TextBox 29"/>
            <p:cNvSpPr txBox="1"/>
            <p:nvPr/>
          </p:nvSpPr>
          <p:spPr>
            <a:xfrm>
              <a:off x="3336258" y="3418711"/>
              <a:ext cx="280831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000" b="1" i="0" u="none" strike="noStrike" kern="1200" cap="small" spc="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Administratoru uzraudzība</a:t>
              </a:r>
            </a:p>
          </p:txBody>
        </p:sp>
      </p:grpSp>
      <p:grpSp>
        <p:nvGrpSpPr>
          <p:cNvPr id="7" name="Grupa 6"/>
          <p:cNvGrpSpPr/>
          <p:nvPr/>
        </p:nvGrpSpPr>
        <p:grpSpPr>
          <a:xfrm>
            <a:off x="245014" y="1429335"/>
            <a:ext cx="8831561" cy="2299355"/>
            <a:chOff x="226206" y="1426035"/>
            <a:chExt cx="8831561" cy="2299355"/>
          </a:xfrm>
        </p:grpSpPr>
        <p:sp>
          <p:nvSpPr>
            <p:cNvPr id="6" name="Bultiņa: piecstūris 5"/>
            <p:cNvSpPr/>
            <p:nvPr/>
          </p:nvSpPr>
          <p:spPr>
            <a:xfrm flipH="1">
              <a:off x="5868144" y="1426035"/>
              <a:ext cx="1965487" cy="871564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scene3d>
              <a:camera prst="orthographicFront"/>
              <a:lightRig rig="balanced" dir="t"/>
            </a:scene3d>
            <a:sp3d extrusionH="76200" contourW="12700" prstMaterial="plastic">
              <a:bevelT w="165100" prst="coolSlant"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b="1" i="0" u="none" strike="noStrike" kern="1200" cap="small" spc="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Neplānotās pārbaudes </a:t>
              </a:r>
            </a:p>
          </p:txBody>
        </p:sp>
        <p:sp>
          <p:nvSpPr>
            <p:cNvPr id="9" name="Bultiņa: piecstūris 8"/>
            <p:cNvSpPr/>
            <p:nvPr/>
          </p:nvSpPr>
          <p:spPr>
            <a:xfrm flipH="1">
              <a:off x="7092280" y="2614688"/>
              <a:ext cx="1965487" cy="838638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scene3d>
              <a:camera prst="orthographicFront"/>
              <a:lightRig rig="balanced" dir="t"/>
            </a:scene3d>
            <a:sp3d extrusionH="76200" contourW="12700" prstMaterial="plastic">
              <a:bevelT w="165100" prst="coolSlant"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b="1" i="0" u="none" strike="noStrike" kern="1200" cap="small" spc="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Neplānotās pārbaudes </a:t>
              </a:r>
            </a:p>
          </p:txBody>
        </p:sp>
        <p:sp>
          <p:nvSpPr>
            <p:cNvPr id="13" name="Bultiņa: piecstūris 12"/>
            <p:cNvSpPr/>
            <p:nvPr/>
          </p:nvSpPr>
          <p:spPr>
            <a:xfrm>
              <a:off x="226206" y="2810176"/>
              <a:ext cx="2023643" cy="915214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scene3d>
              <a:camera prst="orthographicFront"/>
              <a:lightRig rig="balanced" dir="t"/>
            </a:scene3d>
            <a:sp3d extrusionH="76200" contourW="12700" prstMaterial="plastic">
              <a:bevelT w="165100" prst="coolSlant"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b="1" i="0" u="none" strike="noStrike" kern="1200" cap="small" spc="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Plānotās pārbaudes </a:t>
              </a:r>
            </a:p>
          </p:txBody>
        </p:sp>
      </p:grpSp>
      <p:sp>
        <p:nvSpPr>
          <p:cNvPr id="11" name="Bultiņa: piecstūris 12"/>
          <p:cNvSpPr/>
          <p:nvPr/>
        </p:nvSpPr>
        <p:spPr>
          <a:xfrm>
            <a:off x="251520" y="5542844"/>
            <a:ext cx="2469102" cy="1170331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balanced" dir="t"/>
          </a:scene3d>
          <a:sp3d extrusionH="76200" contourW="12700" prstMaterial="plastic">
            <a:bevelT w="165100" prst="coolSlant"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b="1" i="0" u="none" strike="noStrike" kern="1200" cap="small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Pārbaudes par ieteikumu ieviešanu </a:t>
            </a:r>
          </a:p>
        </p:txBody>
      </p:sp>
    </p:spTree>
    <p:extLst>
      <p:ext uri="{BB962C8B-B14F-4D97-AF65-F5344CB8AC3E}">
        <p14:creationId xmlns:p14="http://schemas.microsoft.com/office/powerpoint/2010/main" val="174907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296011F-03E2-49B2-8B17-5ABFC6F48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611560" y="2780928"/>
            <a:ext cx="144016" cy="45719"/>
          </a:xfrm>
        </p:spPr>
        <p:txBody>
          <a:bodyPr>
            <a:normAutofit fontScale="90000"/>
          </a:bodyPr>
          <a:lstStyle/>
          <a:p>
            <a:pPr>
              <a:buNone/>
            </a:pPr>
            <a:br>
              <a:rPr lang="lv-LV"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lv-LV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7521E158-3856-4A68-95A5-5F8AFA44A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9672" y="-95249"/>
            <a:ext cx="7056784" cy="1203558"/>
          </a:xfrm>
        </p:spPr>
        <p:txBody>
          <a:bodyPr/>
          <a:lstStyle/>
          <a:p>
            <a:pPr algn="ctr"/>
            <a:r>
              <a:rPr lang="lv-LV" sz="2400" b="1" dirty="0">
                <a:solidFill>
                  <a:srgbClr val="84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Preventīvie uzraudzības pasākumi</a:t>
            </a:r>
          </a:p>
        </p:txBody>
      </p:sp>
      <p:sp>
        <p:nvSpPr>
          <p:cNvPr id="4" name="Taisnstūris 3">
            <a:extLst>
              <a:ext uri="{FF2B5EF4-FFF2-40B4-BE49-F238E27FC236}">
                <a16:creationId xmlns:a16="http://schemas.microsoft.com/office/drawing/2014/main" id="{2DF3572F-49C7-4529-BCE8-BBE3DB47A0C2}"/>
              </a:ext>
            </a:extLst>
          </p:cNvPr>
          <p:cNvSpPr/>
          <p:nvPr/>
        </p:nvSpPr>
        <p:spPr>
          <a:xfrm>
            <a:off x="680220" y="1590675"/>
            <a:ext cx="8001870" cy="70788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endParaRPr kumimoji="0" lang="lv-LV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endParaRPr kumimoji="0" lang="lv-LV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Satura vietturis 12">
            <a:extLst>
              <a:ext uri="{FF2B5EF4-FFF2-40B4-BE49-F238E27FC236}">
                <a16:creationId xmlns:a16="http://schemas.microsoft.com/office/drawing/2014/main" id="{41E1EA32-8181-48EF-99D8-01E85A7C49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339952"/>
              </p:ext>
            </p:extLst>
          </p:nvPr>
        </p:nvGraphicFramePr>
        <p:xfrm>
          <a:off x="2013358" y="1370811"/>
          <a:ext cx="5982779" cy="3493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78213" y="4863829"/>
            <a:ext cx="75486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>
                <a:latin typeface="Arial" pitchFamily="34" charset="0"/>
                <a:cs typeface="Arial" pitchFamily="34" charset="0"/>
              </a:rPr>
              <a:t>Biežākie pārkāpumi: </a:t>
            </a:r>
          </a:p>
          <a:p>
            <a:pPr>
              <a:buFont typeface="Arial" pitchFamily="34" charset="0"/>
              <a:buChar char="•"/>
            </a:pPr>
            <a:r>
              <a:rPr lang="lv-LV" dirty="0">
                <a:latin typeface="Arial" pitchFamily="34" charset="0"/>
                <a:cs typeface="Arial" pitchFamily="34" charset="0"/>
              </a:rPr>
              <a:t> darbības pārskatu neiesniegšana</a:t>
            </a:r>
          </a:p>
          <a:p>
            <a:pPr>
              <a:buFont typeface="Arial" pitchFamily="34" charset="0"/>
              <a:buChar char="•"/>
            </a:pPr>
            <a:r>
              <a:rPr lang="lv-LV" dirty="0">
                <a:latin typeface="Arial" pitchFamily="34" charset="0"/>
                <a:cs typeface="Arial" pitchFamily="34" charset="0"/>
              </a:rPr>
              <a:t> informācijas nesniegšana</a:t>
            </a:r>
          </a:p>
          <a:p>
            <a:pPr>
              <a:buFont typeface="Arial" pitchFamily="34" charset="0"/>
              <a:buChar char="•"/>
            </a:pPr>
            <a:r>
              <a:rPr lang="lv-LV" dirty="0">
                <a:latin typeface="Arial" pitchFamily="34" charset="0"/>
                <a:cs typeface="Arial" pitchFamily="34" charset="0"/>
              </a:rPr>
              <a:t> savlaicīga pieteikuma par procesa izbeigšanu neiesniegšana tiesā </a:t>
            </a:r>
          </a:p>
          <a:p>
            <a:pPr>
              <a:buFont typeface="Arial" pitchFamily="34" charset="0"/>
              <a:buChar char="•"/>
            </a:pPr>
            <a:r>
              <a:rPr lang="lv-LV" dirty="0">
                <a:latin typeface="Arial" pitchFamily="34" charset="0"/>
                <a:cs typeface="Arial" pitchFamily="34" charset="0"/>
              </a:rPr>
              <a:t> savlaicīgi nav veiktas procesuālās darbības</a:t>
            </a:r>
          </a:p>
        </p:txBody>
      </p:sp>
    </p:spTree>
    <p:extLst>
      <p:ext uri="{BB962C8B-B14F-4D97-AF65-F5344CB8AC3E}">
        <p14:creationId xmlns:p14="http://schemas.microsoft.com/office/powerpoint/2010/main" val="427687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763689" y="380880"/>
            <a:ext cx="6922750" cy="79964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br>
              <a:rPr lang="lv-LV" dirty="0">
                <a:solidFill>
                  <a:srgbClr val="84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r>
              <a:rPr lang="lv-LV" dirty="0">
                <a:solidFill>
                  <a:srgbClr val="84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Pārbaudes prakses vietās</a:t>
            </a:r>
            <a:endParaRPr lang="en-US" dirty="0">
              <a:solidFill>
                <a:srgbClr val="840B5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30315" y="1837678"/>
            <a:ext cx="4301725" cy="4344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defPPr>
            <a:lvl1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tabLst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1pPr>
            <a:lvl2pPr marL="864000" lvl="1" indent="-32400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tabLst/>
              <a:defRPr lang="en-US" sz="25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2pPr>
            <a:lvl3pPr marL="1295999" lvl="2" indent="-28800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tabLst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3pPr>
            <a:lvl4pPr marL="1728000" lvl="3" indent="-21600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tabLst/>
              <a:defRPr lang="en-US" sz="19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4pPr>
            <a:lvl5pPr marL="2160000" lvl="4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5pPr>
            <a:lvl6pPr marL="2592000" lvl="5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6pPr>
            <a:lvl7pPr marL="3024000" lvl="6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7pPr>
            <a:lvl8pPr marL="3456000" lvl="7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8pPr>
            <a:lvl9pPr marL="3887999" marR="0" lvl="8" indent="-21600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lvl9pPr>
          </a:lstStyle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Veiktas </a:t>
            </a:r>
            <a:r>
              <a:rPr kumimoji="0" lang="lv-LV" sz="2000" b="1" i="0" u="none" strike="noStrike" kern="1200" cap="none" spc="0" normalizeH="0" baseline="0" noProof="0" dirty="0">
                <a:ln>
                  <a:noFill/>
                </a:ln>
                <a:solidFill>
                  <a:srgbClr val="840B55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23 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pārbaudes administratoru prakses vietās</a:t>
            </a:r>
          </a:p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lv-LV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StarSymbol"/>
              <a:buNone/>
              <a:tabLst/>
              <a:defRPr/>
            </a:pPr>
            <a:endParaRPr kumimoji="0" lang="lv-LV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Pārbaudīti </a:t>
            </a:r>
            <a:r>
              <a:rPr kumimoji="0" lang="lv-LV" sz="2000" b="1" i="0" u="none" strike="noStrike" kern="1200" cap="none" spc="0" normalizeH="0" baseline="0" noProof="0" dirty="0">
                <a:ln>
                  <a:noFill/>
                </a:ln>
                <a:solidFill>
                  <a:srgbClr val="840B55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32 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maksātnespējas procesi, no kuriem </a:t>
            </a:r>
            <a:r>
              <a:rPr kumimoji="0" lang="lv-LV" sz="2000" b="1" i="0" u="none" strike="noStrike" kern="1200" cap="none" spc="0" normalizeH="0" baseline="0" noProof="0" dirty="0">
                <a:ln>
                  <a:noFill/>
                </a:ln>
                <a:solidFill>
                  <a:srgbClr val="840B55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24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ir juridiskās personas maksātnespējas procesi, </a:t>
            </a:r>
            <a:r>
              <a:rPr kumimoji="0" lang="lv-LV" sz="2000" b="1" i="0" u="none" strike="noStrike" kern="1200" cap="none" spc="0" normalizeH="0" baseline="0" noProof="0" dirty="0">
                <a:ln>
                  <a:noFill/>
                </a:ln>
                <a:solidFill>
                  <a:srgbClr val="840B55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8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– fiziskās personas maksātnespējas procesi*</a:t>
            </a:r>
          </a:p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lang="lv-LV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lvl="0" indent="0">
              <a:spcAft>
                <a:spcPts val="0"/>
              </a:spcAft>
              <a:buSzPct val="100000"/>
              <a:buNone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* </a:t>
            </a:r>
            <a:r>
              <a:rPr lang="lv-L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pārbaudes juridiskās personas maksātnespējas procesā veiktas sūdzības ietvaros, par ko pieņemti lēmumi. </a:t>
            </a:r>
            <a:endParaRPr kumimoji="0" lang="lv-LV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5000"/>
              <a:buFont typeface="StarSymbol"/>
              <a:buNone/>
              <a:tabLst/>
              <a:defRPr/>
            </a:pPr>
            <a:endParaRPr kumimoji="0" lang="lv-LV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658"/>
              </a:spcBef>
              <a:spcAft>
                <a:spcPts val="0"/>
              </a:spcAft>
              <a:buClrTx/>
              <a:buSzPct val="45000"/>
              <a:buFont typeface="StarSymbol"/>
              <a:buNone/>
              <a:tabLst/>
              <a:defRPr/>
            </a:pPr>
            <a:endParaRPr kumimoji="0" lang="lv-LV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658"/>
              </a:spcBef>
              <a:spcAft>
                <a:spcPts val="0"/>
              </a:spcAft>
              <a:buClrTx/>
              <a:buSzPct val="45000"/>
              <a:buFont typeface="StarSymbol"/>
              <a:buNone/>
              <a:tabLst/>
              <a:defRPr/>
            </a:pPr>
            <a:endParaRPr kumimoji="0" lang="lv-LV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658"/>
              </a:spcBef>
              <a:spcAft>
                <a:spcPts val="0"/>
              </a:spcAft>
              <a:buClrTx/>
              <a:buSzPct val="45000"/>
              <a:buFont typeface="StarSymbol"/>
              <a:buNone/>
              <a:tabLst/>
              <a:defRPr/>
            </a:pPr>
            <a:endParaRPr kumimoji="0" lang="lv-LV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658"/>
              </a:spcBef>
              <a:spcAft>
                <a:spcPts val="0"/>
              </a:spcAft>
              <a:buClrTx/>
              <a:buSzPct val="45000"/>
              <a:buFont typeface="StarSymbol"/>
              <a:buNone/>
              <a:tabLst/>
              <a:defRPr/>
            </a:pPr>
            <a:endParaRPr kumimoji="0" lang="lv-LV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658"/>
              </a:spcBef>
              <a:spcAft>
                <a:spcPts val="0"/>
              </a:spcAft>
              <a:buClrTx/>
              <a:buSzPct val="45000"/>
              <a:buFont typeface="StarSymbol"/>
              <a:buNone/>
              <a:tabLst/>
              <a:defRPr/>
            </a:pPr>
            <a:endParaRPr kumimoji="0" lang="lv-LV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658"/>
              </a:spcBef>
              <a:spcAft>
                <a:spcPts val="0"/>
              </a:spcAft>
              <a:buClrTx/>
              <a:buSzPct val="45000"/>
              <a:buFont typeface="StarSymbol"/>
              <a:buNone/>
              <a:tabLst/>
              <a:defRPr/>
            </a:pPr>
            <a:endParaRPr kumimoji="0" lang="lv-LV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658"/>
              </a:spcBef>
              <a:spcAft>
                <a:spcPts val="0"/>
              </a:spcAft>
              <a:buClrTx/>
              <a:buSzPct val="45000"/>
              <a:buFont typeface="StarSymbol"/>
              <a:buNone/>
              <a:tabLst/>
              <a:defRPr/>
            </a:pPr>
            <a:endParaRPr kumimoji="0" lang="lv-LV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658"/>
              </a:spcBef>
              <a:spcAft>
                <a:spcPts val="0"/>
              </a:spcAft>
              <a:buClrTx/>
              <a:buSzPct val="45000"/>
              <a:buFont typeface="StarSymbol"/>
              <a:buNone/>
              <a:tabLst/>
              <a:defRPr/>
            </a:pPr>
            <a:endParaRPr kumimoji="0" lang="lv-LV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499C32-B7EC-4911-B3B6-23B6E7C40D7D}"/>
              </a:ext>
            </a:extLst>
          </p:cNvPr>
          <p:cNvSpPr txBox="1"/>
          <p:nvPr/>
        </p:nvSpPr>
        <p:spPr>
          <a:xfrm>
            <a:off x="2267744" y="45811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Chart 1">
            <a:extLst>
              <a:ext uri="{FF2B5EF4-FFF2-40B4-BE49-F238E27FC236}">
                <a16:creationId xmlns:a16="http://schemas.microsoft.com/office/drawing/2014/main" id="{625DA0F6-57F7-4684-8C85-E2B69ACFE4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2891772"/>
              </p:ext>
            </p:extLst>
          </p:nvPr>
        </p:nvGraphicFramePr>
        <p:xfrm>
          <a:off x="4896846" y="1398894"/>
          <a:ext cx="3589361" cy="4783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1512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296011F-03E2-49B2-8B17-5ABFC6F48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611560" y="2780928"/>
            <a:ext cx="144016" cy="45719"/>
          </a:xfrm>
        </p:spPr>
        <p:txBody>
          <a:bodyPr>
            <a:normAutofit fontScale="90000"/>
          </a:bodyPr>
          <a:lstStyle/>
          <a:p>
            <a:pPr>
              <a:buNone/>
            </a:pPr>
            <a:br>
              <a:rPr lang="lv-LV"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lv-LV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7521E158-3856-4A68-95A5-5F8AFA44A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1892" y="189571"/>
            <a:ext cx="6914563" cy="882742"/>
          </a:xfrm>
        </p:spPr>
        <p:txBody>
          <a:bodyPr/>
          <a:lstStyle/>
          <a:p>
            <a:pPr algn="ctr"/>
            <a:endParaRPr lang="lv-LV" sz="2400" b="1" dirty="0">
              <a:solidFill>
                <a:srgbClr val="840B5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lv-LV" sz="2400" b="1" dirty="0">
                <a:solidFill>
                  <a:srgbClr val="84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Sūdzību izskatīšana</a:t>
            </a:r>
          </a:p>
        </p:txBody>
      </p:sp>
      <p:sp>
        <p:nvSpPr>
          <p:cNvPr id="5" name="Subtitle 6">
            <a:extLst>
              <a:ext uri="{FF2B5EF4-FFF2-40B4-BE49-F238E27FC236}">
                <a16:creationId xmlns:a16="http://schemas.microsoft.com/office/drawing/2014/main" id="{B61E92BC-B250-4289-91B3-560C1AF67730}"/>
              </a:ext>
            </a:extLst>
          </p:cNvPr>
          <p:cNvSpPr txBox="1">
            <a:spLocks/>
          </p:cNvSpPr>
          <p:nvPr/>
        </p:nvSpPr>
        <p:spPr>
          <a:xfrm>
            <a:off x="1583160" y="1315844"/>
            <a:ext cx="7093295" cy="501354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/>
          <a:lstStyle>
            <a:defPPr marL="432000" lvl="0" indent="-32400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3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/>
                <a:ea typeface="Microsoft YaHei" pitchFamily="2"/>
                <a:cs typeface="Arial"/>
              </a:defRPr>
            </a:defPPr>
            <a:lvl1pPr marL="0" lvl="0" indent="0" algn="l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tabLst/>
              <a:defRPr lang="en-US" sz="2000" b="0" i="0" u="none" strike="noStrike" kern="1200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Times New Roman"/>
                <a:ea typeface="Microsoft YaHei" pitchFamily="2"/>
                <a:cs typeface="Arial"/>
              </a:defRPr>
            </a:lvl1pPr>
            <a:lvl2pPr marL="457200" lvl="1" indent="0" algn="l" rtl="0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None/>
              <a:tabLst/>
              <a:defRPr lang="en-US" sz="1800" b="0" i="0" u="none" strike="noStrike" kern="1200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Times New Roman"/>
                <a:ea typeface="Microsoft YaHei" pitchFamily="2"/>
                <a:cs typeface="Arial"/>
              </a:defRPr>
            </a:lvl2pPr>
            <a:lvl3pPr marL="914400" lvl="2" indent="0" algn="l" rtl="0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None/>
              <a:tabLst/>
              <a:defRPr lang="en-US" sz="1600" b="0" i="0" u="none" strike="noStrike" kern="1200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Times New Roman"/>
                <a:ea typeface="Microsoft YaHei" pitchFamily="2"/>
                <a:cs typeface="Arial"/>
              </a:defRPr>
            </a:lvl3pPr>
            <a:lvl4pPr marL="1371600" lvl="3" indent="0" algn="l" rtl="0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None/>
              <a:tabLst/>
              <a:defRPr lang="en-US" sz="1400" b="0" i="0" u="none" strike="noStrike" kern="1200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Times New Roman"/>
                <a:ea typeface="Microsoft YaHei" pitchFamily="2"/>
                <a:cs typeface="Arial"/>
              </a:defRPr>
            </a:lvl4pPr>
            <a:lvl5pPr marL="1828800" lvl="4" indent="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None/>
              <a:tabLst/>
              <a:defRPr lang="en-US" sz="1400" b="0" i="0" u="none" strike="noStrike" kern="1200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Times New Roman"/>
                <a:ea typeface="Microsoft YaHei" pitchFamily="2"/>
                <a:cs typeface="Arial"/>
              </a:defRPr>
            </a:lvl5pPr>
            <a:lvl6pPr marL="2286000" lvl="5" indent="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None/>
              <a:tabLst/>
              <a:defRPr lang="en-US" sz="1400" b="0" i="0" u="none" strike="noStrike" kern="1200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Times New Roman"/>
                <a:ea typeface="Microsoft YaHei" pitchFamily="2"/>
                <a:cs typeface="Arial"/>
              </a:defRPr>
            </a:lvl6pPr>
            <a:lvl7pPr marL="2743200" lvl="6" indent="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None/>
              <a:tabLst/>
              <a:defRPr lang="en-US" sz="1400" b="0" i="0" u="none" strike="noStrike" kern="1200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Times New Roman"/>
                <a:ea typeface="Microsoft YaHei" pitchFamily="2"/>
                <a:cs typeface="Arial"/>
              </a:defRPr>
            </a:lvl7pPr>
            <a:lvl8pPr marL="3200400" lvl="7" indent="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None/>
              <a:tabLst/>
              <a:defRPr lang="en-US" sz="1400" b="0" i="0" u="none" strike="noStrike" kern="1200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Times New Roman"/>
                <a:ea typeface="Microsoft YaHei" pitchFamily="2"/>
                <a:cs typeface="Arial"/>
              </a:defRPr>
            </a:lvl8pPr>
            <a:lvl9pPr marL="3657600" marR="0" lvl="8" indent="0" algn="l" rtl="0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None/>
              <a:tabLst/>
              <a:defRPr lang="en-US" sz="1400" b="0" i="0" u="none" strike="noStrike" kern="1200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Times New Roman"/>
                <a:ea typeface="Microsoft YaHei" pitchFamily="2"/>
                <a:cs typeface="Arial"/>
              </a:defRPr>
            </a:lvl9pPr>
          </a:lstStyle>
          <a:p>
            <a:pPr marL="0" marR="0" lvl="0" indent="0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Tx/>
              <a:buSzPct val="45000"/>
              <a:buFont typeface="StarSymbol"/>
              <a:buNone/>
              <a:tabLst/>
              <a:defRPr/>
            </a:pPr>
            <a:endParaRPr kumimoji="0" lang="lv-L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hart 4">
            <a:extLst>
              <a:ext uri="{FF2B5EF4-FFF2-40B4-BE49-F238E27FC236}">
                <a16:creationId xmlns:a16="http://schemas.microsoft.com/office/drawing/2014/main" id="{F3EA4050-6FF0-4DE2-8FC6-325AD69DD8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5826689"/>
              </p:ext>
            </p:extLst>
          </p:nvPr>
        </p:nvGraphicFramePr>
        <p:xfrm>
          <a:off x="2100048" y="1180275"/>
          <a:ext cx="5633164" cy="3718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11234" y="5003074"/>
            <a:ext cx="55909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>
                <a:latin typeface="Arial" pitchFamily="34" charset="0"/>
                <a:cs typeface="Arial" pitchFamily="34" charset="0"/>
              </a:rPr>
              <a:t>Biežāk konstatētie pārkāpumi:</a:t>
            </a:r>
          </a:p>
          <a:p>
            <a:pPr>
              <a:buFont typeface="Arial" pitchFamily="34" charset="0"/>
              <a:buChar char="•"/>
            </a:pPr>
            <a:r>
              <a:rPr lang="lv-LV" dirty="0">
                <a:latin typeface="Arial" pitchFamily="34" charset="0"/>
                <a:cs typeface="Arial" pitchFamily="34" charset="0"/>
              </a:rPr>
              <a:t> paskaidrojumu nesniegšana</a:t>
            </a:r>
          </a:p>
          <a:p>
            <a:pPr>
              <a:buFont typeface="Arial" pitchFamily="34" charset="0"/>
              <a:buChar char="•"/>
            </a:pPr>
            <a:r>
              <a:rPr lang="lv-LV" dirty="0">
                <a:latin typeface="Arial" pitchFamily="34" charset="0"/>
                <a:cs typeface="Arial" pitchFamily="34" charset="0"/>
              </a:rPr>
              <a:t> darbības pārskatu nenosūtīšana</a:t>
            </a:r>
          </a:p>
          <a:p>
            <a:pPr>
              <a:buFont typeface="Arial" pitchFamily="34" charset="0"/>
              <a:buChar char="•"/>
            </a:pPr>
            <a:r>
              <a:rPr lang="lv-LV" dirty="0">
                <a:latin typeface="Arial" pitchFamily="34" charset="0"/>
                <a:cs typeface="Arial" pitchFamily="34" charset="0"/>
              </a:rPr>
              <a:t> izsoles procedūra</a:t>
            </a:r>
          </a:p>
          <a:p>
            <a:pPr>
              <a:buFont typeface="Arial" pitchFamily="34" charset="0"/>
              <a:buChar char="•"/>
            </a:pPr>
            <a:r>
              <a:rPr lang="lv-LV" dirty="0">
                <a:latin typeface="Arial" pitchFamily="34" charset="0"/>
                <a:cs typeface="Arial" pitchFamily="34" charset="0"/>
              </a:rPr>
              <a:t> informācijas nesniegšana kreditoriem</a:t>
            </a:r>
          </a:p>
        </p:txBody>
      </p:sp>
    </p:spTree>
    <p:extLst>
      <p:ext uri="{BB962C8B-B14F-4D97-AF65-F5344CB8AC3E}">
        <p14:creationId xmlns:p14="http://schemas.microsoft.com/office/powerpoint/2010/main" val="1103714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63FB0F-B0DE-4C17-8287-DADD0DE37F85}"/>
              </a:ext>
            </a:extLst>
          </p:cNvPr>
          <p:cNvSpPr txBox="1"/>
          <p:nvPr/>
        </p:nvSpPr>
        <p:spPr>
          <a:xfrm>
            <a:off x="953448" y="1847850"/>
            <a:ext cx="7630995" cy="677108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lv-LV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Verdan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2C166B-3AFA-4092-B273-B1573741A34E}"/>
              </a:ext>
            </a:extLst>
          </p:cNvPr>
          <p:cNvSpPr txBox="1"/>
          <p:nvPr/>
        </p:nvSpPr>
        <p:spPr>
          <a:xfrm>
            <a:off x="1930731" y="216634"/>
            <a:ext cx="6653712" cy="1261884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2400" b="1" i="0" u="none" strike="noStrike" kern="1200" cap="none" spc="0" normalizeH="0" baseline="0" noProof="0" dirty="0">
              <a:ln>
                <a:noFill/>
              </a:ln>
              <a:solidFill>
                <a:srgbClr val="840B5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400" b="1" i="0" u="none" strike="noStrike" kern="1200" cap="none" spc="0" normalizeH="0" baseline="0" noProof="0" dirty="0">
                <a:ln>
                  <a:noFill/>
                </a:ln>
                <a:solidFill>
                  <a:srgbClr val="84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Prioritātes 2018.gadā</a:t>
            </a:r>
            <a:endParaRPr kumimoji="0" lang="lv-LV" sz="2400" b="1" i="0" u="none" strike="noStrike" kern="1200" cap="none" spc="0" normalizeH="0" baseline="0" noProof="0" dirty="0">
              <a:ln>
                <a:noFill/>
              </a:ln>
              <a:solidFill>
                <a:srgbClr val="6324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632423"/>
              </a:solidFill>
              <a:effectLst/>
              <a:uLnTx/>
              <a:uFillTx/>
              <a:latin typeface="Veranda"/>
              <a:ea typeface="+mn-ea"/>
              <a:cs typeface="+mn-cs"/>
            </a:endParaRPr>
          </a:p>
        </p:txBody>
      </p:sp>
      <p:sp>
        <p:nvSpPr>
          <p:cNvPr id="3" name="Taisnstūris 2">
            <a:extLst>
              <a:ext uri="{FF2B5EF4-FFF2-40B4-BE49-F238E27FC236}">
                <a16:creationId xmlns:a16="http://schemas.microsoft.com/office/drawing/2014/main" id="{0C89364D-2215-4004-A41A-273C7CFE9279}"/>
              </a:ext>
            </a:extLst>
          </p:cNvPr>
          <p:cNvSpPr/>
          <p:nvPr/>
        </p:nvSpPr>
        <p:spPr>
          <a:xfrm>
            <a:off x="1550020" y="1653318"/>
            <a:ext cx="720724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17538" indent="-171450"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v-LV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Preventīvas uzraudzības mehānismu praktiskā piemērošana</a:t>
            </a:r>
          </a:p>
          <a:p>
            <a:pPr marL="617538" indent="-171450"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v-LV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Pastiprinātā maksātnespējas procesa izmaksu kontrole</a:t>
            </a:r>
          </a:p>
          <a:p>
            <a:pPr marL="617538" indent="-171450"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v-LV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Elektroniskās maksātnespējas uzraudzības sistēmas pilnveide</a:t>
            </a:r>
          </a:p>
          <a:p>
            <a:pPr marL="617538" indent="-171450"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v-LV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Sadarbība ar valsts iestādēm un nevalstiskajām organizācijām</a:t>
            </a:r>
          </a:p>
          <a:p>
            <a:pPr marL="617538" indent="-171450"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v-LV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Sabiedrības informēšana par Maksātnespējas administrācijas darbību</a:t>
            </a:r>
          </a:p>
        </p:txBody>
      </p:sp>
    </p:spTree>
    <p:extLst>
      <p:ext uri="{BB962C8B-B14F-4D97-AF65-F5344CB8AC3E}">
        <p14:creationId xmlns:p14="http://schemas.microsoft.com/office/powerpoint/2010/main" val="2551528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85799" y="3024360"/>
            <a:ext cx="7772039" cy="2492872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br>
              <a:rPr lang="lv-LV" sz="4400" b="0" dirty="0">
                <a:solidFill>
                  <a:srgbClr val="660033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Verdana" panose="020B0604030504040204" pitchFamily="34" charset="0"/>
              </a:rPr>
            </a:br>
            <a:r>
              <a:rPr lang="lv-LV" dirty="0">
                <a:solidFill>
                  <a:srgbClr val="840B5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Maksātnespējas administrācijas 2017.gada ziņojums</a:t>
            </a:r>
            <a:br>
              <a:rPr lang="lv-LV" sz="1700" dirty="0">
                <a:solidFill>
                  <a:srgbClr val="840B5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br>
              <a:rPr lang="lv-LV" dirty="0">
                <a:solidFill>
                  <a:srgbClr val="840B5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br>
              <a:rPr lang="lv-LV" sz="2000" b="0" dirty="0">
                <a:solidFill>
                  <a:srgbClr val="840B5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br>
              <a:rPr lang="lv-LV" sz="2000" b="0" dirty="0">
                <a:solidFill>
                  <a:srgbClr val="660033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br>
              <a:rPr lang="lv-LV" sz="3600" b="0" dirty="0">
                <a:solidFill>
                  <a:srgbClr val="660033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r>
              <a:rPr lang="lv-LV" sz="1800" b="0" dirty="0">
                <a:solidFill>
                  <a:srgbClr val="660033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12.02.2018.</a:t>
            </a:r>
            <a:endParaRPr lang="en-US" sz="1800" b="0" dirty="0">
              <a:solidFill>
                <a:srgbClr val="660033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29088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271</Words>
  <Application>Microsoft Office PowerPoint</Application>
  <PresentationFormat>Slaidrāde ekrānā (4:3)</PresentationFormat>
  <Paragraphs>124</Paragraphs>
  <Slides>9</Slides>
  <Notes>9</Notes>
  <HiddenSlides>0</HiddenSlides>
  <MMClips>0</MMClips>
  <ScaleCrop>false</ScaleCrop>
  <HeadingPairs>
    <vt:vector size="6" baseType="variant">
      <vt:variant>
        <vt:lpstr>Lietotie fonti</vt:lpstr>
      </vt:variant>
      <vt:variant>
        <vt:i4>12</vt:i4>
      </vt:variant>
      <vt:variant>
        <vt:lpstr>Dizains</vt:lpstr>
      </vt:variant>
      <vt:variant>
        <vt:i4>2</vt:i4>
      </vt:variant>
      <vt:variant>
        <vt:lpstr>Slaidu virsraksti</vt:lpstr>
      </vt:variant>
      <vt:variant>
        <vt:i4>9</vt:i4>
      </vt:variant>
    </vt:vector>
  </HeadingPairs>
  <TitlesOfParts>
    <vt:vector size="23" baseType="lpstr">
      <vt:lpstr>Microsoft YaHei</vt:lpstr>
      <vt:lpstr>MS PGothic</vt:lpstr>
      <vt:lpstr>Arial</vt:lpstr>
      <vt:lpstr>Calibri</vt:lpstr>
      <vt:lpstr>Lucida Sans</vt:lpstr>
      <vt:lpstr>Lucida Sans Unicode</vt:lpstr>
      <vt:lpstr>StarSymbol</vt:lpstr>
      <vt:lpstr>Tahoma</vt:lpstr>
      <vt:lpstr>Times New Roman</vt:lpstr>
      <vt:lpstr>Veranda</vt:lpstr>
      <vt:lpstr>Verdana</vt:lpstr>
      <vt:lpstr>Wingdings</vt:lpstr>
      <vt:lpstr>Default</vt:lpstr>
      <vt:lpstr>Default 1</vt:lpstr>
      <vt:lpstr> Maksātnespējas administrācijas 2017.gada ziņojums  preses konference   12.02.2018.</vt:lpstr>
      <vt:lpstr>Administratoru eksaminācija un disciplināratbildība</vt:lpstr>
      <vt:lpstr>Administratoru amata darbības rādītāji</vt:lpstr>
      <vt:lpstr>Izmantotie uzraudzības līdzekļi</vt:lpstr>
      <vt:lpstr> </vt:lpstr>
      <vt:lpstr> Pārbaudes prakses vietās</vt:lpstr>
      <vt:lpstr> </vt:lpstr>
      <vt:lpstr>PowerPoint prezentācija</vt:lpstr>
      <vt:lpstr> Maksātnespējas administrācijas 2017.gada ziņojums     12.02.2018.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Administratoru publiskās uzraudzība stiprināšana    10.11.17.</dc:title>
  <dc:creator>Karina Paturska</dc:creator>
  <cp:lastModifiedBy>Alise Adamane</cp:lastModifiedBy>
  <cp:revision>87</cp:revision>
  <cp:lastPrinted>2017-11-30T11:50:44Z</cp:lastPrinted>
  <dcterms:modified xsi:type="dcterms:W3CDTF">2018-02-12T08:28:46Z</dcterms:modified>
</cp:coreProperties>
</file>