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80"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797675" cy="9926638"/>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226" y="-1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endParaRPr lang="lv-LV"/>
          </a:p>
        </p:txBody>
      </p:sp>
      <p:sp>
        <p:nvSpPr>
          <p:cNvPr id="4" name="Kājenes vietturis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lv-LV"/>
          </a:p>
        </p:txBody>
      </p:sp>
      <p:sp>
        <p:nvSpPr>
          <p:cNvPr id="5" name="Slaida numura vietturis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BA49C5B6-4481-4AAD-BB0B-396040DDCA00}" type="slidenum">
              <a:rPr lang="lv-LV" smtClean="0"/>
              <a:t>‹#›</a:t>
            </a:fld>
            <a:endParaRPr lang="lv-LV"/>
          </a:p>
        </p:txBody>
      </p:sp>
    </p:spTree>
    <p:extLst>
      <p:ext uri="{BB962C8B-B14F-4D97-AF65-F5344CB8AC3E}">
        <p14:creationId xmlns:p14="http://schemas.microsoft.com/office/powerpoint/2010/main" val="123344192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endParaRPr lang="lv-LV"/>
          </a:p>
        </p:txBody>
      </p:sp>
      <p:sp>
        <p:nvSpPr>
          <p:cNvPr id="4" name="Slaida attēla vietturi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lv-LV"/>
          </a:p>
        </p:txBody>
      </p:sp>
      <p:sp>
        <p:nvSpPr>
          <p:cNvPr id="5" name="Piezīmju vietturi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6" name="Kājenes vietturis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lv-LV"/>
          </a:p>
        </p:txBody>
      </p:sp>
      <p:sp>
        <p:nvSpPr>
          <p:cNvPr id="7" name="Slaida numura vietturis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483B715E-FF83-4669-B5B1-2CFB34850C98}" type="slidenum">
              <a:rPr lang="lv-LV" smtClean="0"/>
              <a:t>‹#›</a:t>
            </a:fld>
            <a:endParaRPr lang="lv-LV"/>
          </a:p>
        </p:txBody>
      </p:sp>
    </p:spTree>
    <p:extLst>
      <p:ext uri="{BB962C8B-B14F-4D97-AF65-F5344CB8AC3E}">
        <p14:creationId xmlns:p14="http://schemas.microsoft.com/office/powerpoint/2010/main" val="1780346592"/>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10"/>
          </p:nvPr>
        </p:nvSpPr>
        <p:spPr/>
        <p:txBody>
          <a:bodyPr/>
          <a:lstStyle/>
          <a:p>
            <a:fld id="{483B715E-FF83-4669-B5B1-2CFB34850C98}" type="slidenum">
              <a:rPr lang="lv-LV" smtClean="0"/>
              <a:t>1</a:t>
            </a:fld>
            <a:endParaRPr lang="lv-LV"/>
          </a:p>
        </p:txBody>
      </p:sp>
      <p:sp>
        <p:nvSpPr>
          <p:cNvPr id="5" name="Datuma vietturis 4"/>
          <p:cNvSpPr>
            <a:spLocks noGrp="1"/>
          </p:cNvSpPr>
          <p:nvPr>
            <p:ph type="dt" idx="11"/>
          </p:nvPr>
        </p:nvSpPr>
        <p:spPr/>
        <p:txBody>
          <a:bodyPr/>
          <a:lstStyle/>
          <a:p>
            <a:endParaRPr lang="lv-LV"/>
          </a:p>
        </p:txBody>
      </p:sp>
    </p:spTree>
    <p:extLst>
      <p:ext uri="{BB962C8B-B14F-4D97-AF65-F5344CB8AC3E}">
        <p14:creationId xmlns:p14="http://schemas.microsoft.com/office/powerpoint/2010/main" val="22318691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10"/>
          </p:nvPr>
        </p:nvSpPr>
        <p:spPr/>
        <p:txBody>
          <a:bodyPr/>
          <a:lstStyle/>
          <a:p>
            <a:fld id="{483B715E-FF83-4669-B5B1-2CFB34850C98}" type="slidenum">
              <a:rPr lang="lv-LV" smtClean="0"/>
              <a:t>10</a:t>
            </a:fld>
            <a:endParaRPr lang="lv-LV"/>
          </a:p>
        </p:txBody>
      </p:sp>
      <p:sp>
        <p:nvSpPr>
          <p:cNvPr id="5" name="Datuma vietturis 4"/>
          <p:cNvSpPr>
            <a:spLocks noGrp="1"/>
          </p:cNvSpPr>
          <p:nvPr>
            <p:ph type="dt" idx="11"/>
          </p:nvPr>
        </p:nvSpPr>
        <p:spPr/>
        <p:txBody>
          <a:bodyPr/>
          <a:lstStyle/>
          <a:p>
            <a:endParaRPr lang="lv-LV"/>
          </a:p>
        </p:txBody>
      </p:sp>
    </p:spTree>
    <p:extLst>
      <p:ext uri="{BB962C8B-B14F-4D97-AF65-F5344CB8AC3E}">
        <p14:creationId xmlns:p14="http://schemas.microsoft.com/office/powerpoint/2010/main" val="16402049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10"/>
          </p:nvPr>
        </p:nvSpPr>
        <p:spPr/>
        <p:txBody>
          <a:bodyPr/>
          <a:lstStyle/>
          <a:p>
            <a:fld id="{483B715E-FF83-4669-B5B1-2CFB34850C98}" type="slidenum">
              <a:rPr lang="lv-LV" smtClean="0"/>
              <a:t>11</a:t>
            </a:fld>
            <a:endParaRPr lang="lv-LV"/>
          </a:p>
        </p:txBody>
      </p:sp>
      <p:sp>
        <p:nvSpPr>
          <p:cNvPr id="5" name="Datuma vietturis 4"/>
          <p:cNvSpPr>
            <a:spLocks noGrp="1"/>
          </p:cNvSpPr>
          <p:nvPr>
            <p:ph type="dt" idx="11"/>
          </p:nvPr>
        </p:nvSpPr>
        <p:spPr/>
        <p:txBody>
          <a:bodyPr/>
          <a:lstStyle/>
          <a:p>
            <a:endParaRPr lang="lv-LV"/>
          </a:p>
        </p:txBody>
      </p:sp>
    </p:spTree>
    <p:extLst>
      <p:ext uri="{BB962C8B-B14F-4D97-AF65-F5344CB8AC3E}">
        <p14:creationId xmlns:p14="http://schemas.microsoft.com/office/powerpoint/2010/main" val="5917725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10"/>
          </p:nvPr>
        </p:nvSpPr>
        <p:spPr/>
        <p:txBody>
          <a:bodyPr/>
          <a:lstStyle/>
          <a:p>
            <a:fld id="{483B715E-FF83-4669-B5B1-2CFB34850C98}" type="slidenum">
              <a:rPr lang="lv-LV" smtClean="0"/>
              <a:t>12</a:t>
            </a:fld>
            <a:endParaRPr lang="lv-LV"/>
          </a:p>
        </p:txBody>
      </p:sp>
      <p:sp>
        <p:nvSpPr>
          <p:cNvPr id="5" name="Datuma vietturis 4"/>
          <p:cNvSpPr>
            <a:spLocks noGrp="1"/>
          </p:cNvSpPr>
          <p:nvPr>
            <p:ph type="dt" idx="11"/>
          </p:nvPr>
        </p:nvSpPr>
        <p:spPr/>
        <p:txBody>
          <a:bodyPr/>
          <a:lstStyle/>
          <a:p>
            <a:endParaRPr lang="lv-LV"/>
          </a:p>
        </p:txBody>
      </p:sp>
    </p:spTree>
    <p:extLst>
      <p:ext uri="{BB962C8B-B14F-4D97-AF65-F5344CB8AC3E}">
        <p14:creationId xmlns:p14="http://schemas.microsoft.com/office/powerpoint/2010/main" val="20383696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10"/>
          </p:nvPr>
        </p:nvSpPr>
        <p:spPr/>
        <p:txBody>
          <a:bodyPr/>
          <a:lstStyle/>
          <a:p>
            <a:fld id="{483B715E-FF83-4669-B5B1-2CFB34850C98}" type="slidenum">
              <a:rPr lang="lv-LV" smtClean="0"/>
              <a:t>13</a:t>
            </a:fld>
            <a:endParaRPr lang="lv-LV"/>
          </a:p>
        </p:txBody>
      </p:sp>
      <p:sp>
        <p:nvSpPr>
          <p:cNvPr id="5" name="Datuma vietturis 4"/>
          <p:cNvSpPr>
            <a:spLocks noGrp="1"/>
          </p:cNvSpPr>
          <p:nvPr>
            <p:ph type="dt" idx="11"/>
          </p:nvPr>
        </p:nvSpPr>
        <p:spPr/>
        <p:txBody>
          <a:bodyPr/>
          <a:lstStyle/>
          <a:p>
            <a:endParaRPr lang="lv-LV"/>
          </a:p>
        </p:txBody>
      </p:sp>
    </p:spTree>
    <p:extLst>
      <p:ext uri="{BB962C8B-B14F-4D97-AF65-F5344CB8AC3E}">
        <p14:creationId xmlns:p14="http://schemas.microsoft.com/office/powerpoint/2010/main" val="24233371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10"/>
          </p:nvPr>
        </p:nvSpPr>
        <p:spPr/>
        <p:txBody>
          <a:bodyPr/>
          <a:lstStyle/>
          <a:p>
            <a:fld id="{483B715E-FF83-4669-B5B1-2CFB34850C98}" type="slidenum">
              <a:rPr lang="lv-LV" smtClean="0"/>
              <a:t>14</a:t>
            </a:fld>
            <a:endParaRPr lang="lv-LV"/>
          </a:p>
        </p:txBody>
      </p:sp>
      <p:sp>
        <p:nvSpPr>
          <p:cNvPr id="5" name="Datuma vietturis 4"/>
          <p:cNvSpPr>
            <a:spLocks noGrp="1"/>
          </p:cNvSpPr>
          <p:nvPr>
            <p:ph type="dt" idx="11"/>
          </p:nvPr>
        </p:nvSpPr>
        <p:spPr/>
        <p:txBody>
          <a:bodyPr/>
          <a:lstStyle/>
          <a:p>
            <a:endParaRPr lang="lv-LV"/>
          </a:p>
        </p:txBody>
      </p:sp>
    </p:spTree>
    <p:extLst>
      <p:ext uri="{BB962C8B-B14F-4D97-AF65-F5344CB8AC3E}">
        <p14:creationId xmlns:p14="http://schemas.microsoft.com/office/powerpoint/2010/main" val="41422269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10"/>
          </p:nvPr>
        </p:nvSpPr>
        <p:spPr/>
        <p:txBody>
          <a:bodyPr/>
          <a:lstStyle/>
          <a:p>
            <a:fld id="{483B715E-FF83-4669-B5B1-2CFB34850C98}" type="slidenum">
              <a:rPr lang="lv-LV" smtClean="0"/>
              <a:t>15</a:t>
            </a:fld>
            <a:endParaRPr lang="lv-LV"/>
          </a:p>
        </p:txBody>
      </p:sp>
      <p:sp>
        <p:nvSpPr>
          <p:cNvPr id="5" name="Datuma vietturis 4"/>
          <p:cNvSpPr>
            <a:spLocks noGrp="1"/>
          </p:cNvSpPr>
          <p:nvPr>
            <p:ph type="dt" idx="11"/>
          </p:nvPr>
        </p:nvSpPr>
        <p:spPr/>
        <p:txBody>
          <a:bodyPr/>
          <a:lstStyle/>
          <a:p>
            <a:endParaRPr lang="lv-LV"/>
          </a:p>
        </p:txBody>
      </p:sp>
    </p:spTree>
    <p:extLst>
      <p:ext uri="{BB962C8B-B14F-4D97-AF65-F5344CB8AC3E}">
        <p14:creationId xmlns:p14="http://schemas.microsoft.com/office/powerpoint/2010/main" val="3172250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10"/>
          </p:nvPr>
        </p:nvSpPr>
        <p:spPr/>
        <p:txBody>
          <a:bodyPr/>
          <a:lstStyle/>
          <a:p>
            <a:fld id="{483B715E-FF83-4669-B5B1-2CFB34850C98}" type="slidenum">
              <a:rPr lang="lv-LV" smtClean="0"/>
              <a:t>16</a:t>
            </a:fld>
            <a:endParaRPr lang="lv-LV"/>
          </a:p>
        </p:txBody>
      </p:sp>
      <p:sp>
        <p:nvSpPr>
          <p:cNvPr id="5" name="Datuma vietturis 4"/>
          <p:cNvSpPr>
            <a:spLocks noGrp="1"/>
          </p:cNvSpPr>
          <p:nvPr>
            <p:ph type="dt" idx="11"/>
          </p:nvPr>
        </p:nvSpPr>
        <p:spPr/>
        <p:txBody>
          <a:bodyPr/>
          <a:lstStyle/>
          <a:p>
            <a:endParaRPr lang="lv-LV"/>
          </a:p>
        </p:txBody>
      </p:sp>
    </p:spTree>
    <p:extLst>
      <p:ext uri="{BB962C8B-B14F-4D97-AF65-F5344CB8AC3E}">
        <p14:creationId xmlns:p14="http://schemas.microsoft.com/office/powerpoint/2010/main" val="1949056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10"/>
          </p:nvPr>
        </p:nvSpPr>
        <p:spPr/>
        <p:txBody>
          <a:bodyPr/>
          <a:lstStyle/>
          <a:p>
            <a:fld id="{483B715E-FF83-4669-B5B1-2CFB34850C98}" type="slidenum">
              <a:rPr lang="lv-LV" smtClean="0"/>
              <a:t>17</a:t>
            </a:fld>
            <a:endParaRPr lang="lv-LV"/>
          </a:p>
        </p:txBody>
      </p:sp>
      <p:sp>
        <p:nvSpPr>
          <p:cNvPr id="5" name="Datuma vietturis 4"/>
          <p:cNvSpPr>
            <a:spLocks noGrp="1"/>
          </p:cNvSpPr>
          <p:nvPr>
            <p:ph type="dt" idx="11"/>
          </p:nvPr>
        </p:nvSpPr>
        <p:spPr/>
        <p:txBody>
          <a:bodyPr/>
          <a:lstStyle/>
          <a:p>
            <a:endParaRPr lang="lv-LV"/>
          </a:p>
        </p:txBody>
      </p:sp>
    </p:spTree>
    <p:extLst>
      <p:ext uri="{BB962C8B-B14F-4D97-AF65-F5344CB8AC3E}">
        <p14:creationId xmlns:p14="http://schemas.microsoft.com/office/powerpoint/2010/main" val="40398681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10"/>
          </p:nvPr>
        </p:nvSpPr>
        <p:spPr/>
        <p:txBody>
          <a:bodyPr/>
          <a:lstStyle/>
          <a:p>
            <a:fld id="{483B715E-FF83-4669-B5B1-2CFB34850C98}" type="slidenum">
              <a:rPr lang="lv-LV" smtClean="0"/>
              <a:t>18</a:t>
            </a:fld>
            <a:endParaRPr lang="lv-LV"/>
          </a:p>
        </p:txBody>
      </p:sp>
      <p:sp>
        <p:nvSpPr>
          <p:cNvPr id="5" name="Datuma vietturis 4"/>
          <p:cNvSpPr>
            <a:spLocks noGrp="1"/>
          </p:cNvSpPr>
          <p:nvPr>
            <p:ph type="dt" idx="11"/>
          </p:nvPr>
        </p:nvSpPr>
        <p:spPr/>
        <p:txBody>
          <a:bodyPr/>
          <a:lstStyle/>
          <a:p>
            <a:endParaRPr lang="lv-LV"/>
          </a:p>
        </p:txBody>
      </p:sp>
    </p:spTree>
    <p:extLst>
      <p:ext uri="{BB962C8B-B14F-4D97-AF65-F5344CB8AC3E}">
        <p14:creationId xmlns:p14="http://schemas.microsoft.com/office/powerpoint/2010/main" val="30758854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10"/>
          </p:nvPr>
        </p:nvSpPr>
        <p:spPr/>
        <p:txBody>
          <a:bodyPr/>
          <a:lstStyle/>
          <a:p>
            <a:fld id="{483B715E-FF83-4669-B5B1-2CFB34850C98}" type="slidenum">
              <a:rPr lang="lv-LV" smtClean="0"/>
              <a:t>19</a:t>
            </a:fld>
            <a:endParaRPr lang="lv-LV"/>
          </a:p>
        </p:txBody>
      </p:sp>
      <p:sp>
        <p:nvSpPr>
          <p:cNvPr id="5" name="Datuma vietturis 4"/>
          <p:cNvSpPr>
            <a:spLocks noGrp="1"/>
          </p:cNvSpPr>
          <p:nvPr>
            <p:ph type="dt" idx="11"/>
          </p:nvPr>
        </p:nvSpPr>
        <p:spPr/>
        <p:txBody>
          <a:bodyPr/>
          <a:lstStyle/>
          <a:p>
            <a:endParaRPr lang="lv-LV"/>
          </a:p>
        </p:txBody>
      </p:sp>
    </p:spTree>
    <p:extLst>
      <p:ext uri="{BB962C8B-B14F-4D97-AF65-F5344CB8AC3E}">
        <p14:creationId xmlns:p14="http://schemas.microsoft.com/office/powerpoint/2010/main" val="4065397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10"/>
          </p:nvPr>
        </p:nvSpPr>
        <p:spPr/>
        <p:txBody>
          <a:bodyPr/>
          <a:lstStyle/>
          <a:p>
            <a:fld id="{483B715E-FF83-4669-B5B1-2CFB34850C98}" type="slidenum">
              <a:rPr lang="lv-LV" smtClean="0"/>
              <a:t>2</a:t>
            </a:fld>
            <a:endParaRPr lang="lv-LV"/>
          </a:p>
        </p:txBody>
      </p:sp>
      <p:sp>
        <p:nvSpPr>
          <p:cNvPr id="5" name="Datuma vietturis 4"/>
          <p:cNvSpPr>
            <a:spLocks noGrp="1"/>
          </p:cNvSpPr>
          <p:nvPr>
            <p:ph type="dt" idx="11"/>
          </p:nvPr>
        </p:nvSpPr>
        <p:spPr/>
        <p:txBody>
          <a:bodyPr/>
          <a:lstStyle/>
          <a:p>
            <a:endParaRPr lang="lv-LV"/>
          </a:p>
        </p:txBody>
      </p:sp>
    </p:spTree>
    <p:extLst>
      <p:ext uri="{BB962C8B-B14F-4D97-AF65-F5344CB8AC3E}">
        <p14:creationId xmlns:p14="http://schemas.microsoft.com/office/powerpoint/2010/main" val="6359806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10"/>
          </p:nvPr>
        </p:nvSpPr>
        <p:spPr/>
        <p:txBody>
          <a:bodyPr/>
          <a:lstStyle/>
          <a:p>
            <a:fld id="{483B715E-FF83-4669-B5B1-2CFB34850C98}" type="slidenum">
              <a:rPr lang="lv-LV" smtClean="0"/>
              <a:t>20</a:t>
            </a:fld>
            <a:endParaRPr lang="lv-LV"/>
          </a:p>
        </p:txBody>
      </p:sp>
      <p:sp>
        <p:nvSpPr>
          <p:cNvPr id="5" name="Datuma vietturis 4"/>
          <p:cNvSpPr>
            <a:spLocks noGrp="1"/>
          </p:cNvSpPr>
          <p:nvPr>
            <p:ph type="dt" idx="11"/>
          </p:nvPr>
        </p:nvSpPr>
        <p:spPr/>
        <p:txBody>
          <a:bodyPr/>
          <a:lstStyle/>
          <a:p>
            <a:endParaRPr lang="lv-LV"/>
          </a:p>
        </p:txBody>
      </p:sp>
    </p:spTree>
    <p:extLst>
      <p:ext uri="{BB962C8B-B14F-4D97-AF65-F5344CB8AC3E}">
        <p14:creationId xmlns:p14="http://schemas.microsoft.com/office/powerpoint/2010/main" val="40112971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10"/>
          </p:nvPr>
        </p:nvSpPr>
        <p:spPr/>
        <p:txBody>
          <a:bodyPr/>
          <a:lstStyle/>
          <a:p>
            <a:fld id="{483B715E-FF83-4669-B5B1-2CFB34850C98}" type="slidenum">
              <a:rPr lang="lv-LV" smtClean="0"/>
              <a:t>21</a:t>
            </a:fld>
            <a:endParaRPr lang="lv-LV"/>
          </a:p>
        </p:txBody>
      </p:sp>
      <p:sp>
        <p:nvSpPr>
          <p:cNvPr id="5" name="Datuma vietturis 4"/>
          <p:cNvSpPr>
            <a:spLocks noGrp="1"/>
          </p:cNvSpPr>
          <p:nvPr>
            <p:ph type="dt" idx="11"/>
          </p:nvPr>
        </p:nvSpPr>
        <p:spPr/>
        <p:txBody>
          <a:bodyPr/>
          <a:lstStyle/>
          <a:p>
            <a:endParaRPr lang="lv-LV"/>
          </a:p>
        </p:txBody>
      </p:sp>
    </p:spTree>
    <p:extLst>
      <p:ext uri="{BB962C8B-B14F-4D97-AF65-F5344CB8AC3E}">
        <p14:creationId xmlns:p14="http://schemas.microsoft.com/office/powerpoint/2010/main" val="29525320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10"/>
          </p:nvPr>
        </p:nvSpPr>
        <p:spPr/>
        <p:txBody>
          <a:bodyPr/>
          <a:lstStyle/>
          <a:p>
            <a:fld id="{483B715E-FF83-4669-B5B1-2CFB34850C98}" type="slidenum">
              <a:rPr lang="lv-LV" smtClean="0"/>
              <a:t>22</a:t>
            </a:fld>
            <a:endParaRPr lang="lv-LV"/>
          </a:p>
        </p:txBody>
      </p:sp>
      <p:sp>
        <p:nvSpPr>
          <p:cNvPr id="5" name="Datuma vietturis 4"/>
          <p:cNvSpPr>
            <a:spLocks noGrp="1"/>
          </p:cNvSpPr>
          <p:nvPr>
            <p:ph type="dt" idx="11"/>
          </p:nvPr>
        </p:nvSpPr>
        <p:spPr/>
        <p:txBody>
          <a:bodyPr/>
          <a:lstStyle/>
          <a:p>
            <a:endParaRPr lang="lv-LV"/>
          </a:p>
        </p:txBody>
      </p:sp>
    </p:spTree>
    <p:extLst>
      <p:ext uri="{BB962C8B-B14F-4D97-AF65-F5344CB8AC3E}">
        <p14:creationId xmlns:p14="http://schemas.microsoft.com/office/powerpoint/2010/main" val="41468214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10"/>
          </p:nvPr>
        </p:nvSpPr>
        <p:spPr/>
        <p:txBody>
          <a:bodyPr/>
          <a:lstStyle/>
          <a:p>
            <a:fld id="{483B715E-FF83-4669-B5B1-2CFB34850C98}" type="slidenum">
              <a:rPr lang="lv-LV" smtClean="0"/>
              <a:t>23</a:t>
            </a:fld>
            <a:endParaRPr lang="lv-LV"/>
          </a:p>
        </p:txBody>
      </p:sp>
      <p:sp>
        <p:nvSpPr>
          <p:cNvPr id="5" name="Datuma vietturis 4"/>
          <p:cNvSpPr>
            <a:spLocks noGrp="1"/>
          </p:cNvSpPr>
          <p:nvPr>
            <p:ph type="dt" idx="11"/>
          </p:nvPr>
        </p:nvSpPr>
        <p:spPr/>
        <p:txBody>
          <a:bodyPr/>
          <a:lstStyle/>
          <a:p>
            <a:endParaRPr lang="lv-LV"/>
          </a:p>
        </p:txBody>
      </p:sp>
    </p:spTree>
    <p:extLst>
      <p:ext uri="{BB962C8B-B14F-4D97-AF65-F5344CB8AC3E}">
        <p14:creationId xmlns:p14="http://schemas.microsoft.com/office/powerpoint/2010/main" val="31016228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10"/>
          </p:nvPr>
        </p:nvSpPr>
        <p:spPr/>
        <p:txBody>
          <a:bodyPr/>
          <a:lstStyle/>
          <a:p>
            <a:fld id="{483B715E-FF83-4669-B5B1-2CFB34850C98}" type="slidenum">
              <a:rPr lang="lv-LV" smtClean="0"/>
              <a:t>24</a:t>
            </a:fld>
            <a:endParaRPr lang="lv-LV"/>
          </a:p>
        </p:txBody>
      </p:sp>
      <p:sp>
        <p:nvSpPr>
          <p:cNvPr id="5" name="Datuma vietturis 4"/>
          <p:cNvSpPr>
            <a:spLocks noGrp="1"/>
          </p:cNvSpPr>
          <p:nvPr>
            <p:ph type="dt" idx="11"/>
          </p:nvPr>
        </p:nvSpPr>
        <p:spPr/>
        <p:txBody>
          <a:bodyPr/>
          <a:lstStyle/>
          <a:p>
            <a:endParaRPr lang="lv-LV"/>
          </a:p>
        </p:txBody>
      </p:sp>
    </p:spTree>
    <p:extLst>
      <p:ext uri="{BB962C8B-B14F-4D97-AF65-F5344CB8AC3E}">
        <p14:creationId xmlns:p14="http://schemas.microsoft.com/office/powerpoint/2010/main" val="195916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10"/>
          </p:nvPr>
        </p:nvSpPr>
        <p:spPr/>
        <p:txBody>
          <a:bodyPr/>
          <a:lstStyle/>
          <a:p>
            <a:fld id="{483B715E-FF83-4669-B5B1-2CFB34850C98}" type="slidenum">
              <a:rPr lang="lv-LV" smtClean="0"/>
              <a:t>3</a:t>
            </a:fld>
            <a:endParaRPr lang="lv-LV"/>
          </a:p>
        </p:txBody>
      </p:sp>
      <p:sp>
        <p:nvSpPr>
          <p:cNvPr id="5" name="Datuma vietturis 4"/>
          <p:cNvSpPr>
            <a:spLocks noGrp="1"/>
          </p:cNvSpPr>
          <p:nvPr>
            <p:ph type="dt" idx="11"/>
          </p:nvPr>
        </p:nvSpPr>
        <p:spPr/>
        <p:txBody>
          <a:bodyPr/>
          <a:lstStyle/>
          <a:p>
            <a:endParaRPr lang="lv-LV"/>
          </a:p>
        </p:txBody>
      </p:sp>
    </p:spTree>
    <p:extLst>
      <p:ext uri="{BB962C8B-B14F-4D97-AF65-F5344CB8AC3E}">
        <p14:creationId xmlns:p14="http://schemas.microsoft.com/office/powerpoint/2010/main" val="25130124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10"/>
          </p:nvPr>
        </p:nvSpPr>
        <p:spPr/>
        <p:txBody>
          <a:bodyPr/>
          <a:lstStyle/>
          <a:p>
            <a:fld id="{483B715E-FF83-4669-B5B1-2CFB34850C98}" type="slidenum">
              <a:rPr lang="lv-LV" smtClean="0"/>
              <a:t>4</a:t>
            </a:fld>
            <a:endParaRPr lang="lv-LV"/>
          </a:p>
        </p:txBody>
      </p:sp>
      <p:sp>
        <p:nvSpPr>
          <p:cNvPr id="5" name="Datuma vietturis 4"/>
          <p:cNvSpPr>
            <a:spLocks noGrp="1"/>
          </p:cNvSpPr>
          <p:nvPr>
            <p:ph type="dt" idx="11"/>
          </p:nvPr>
        </p:nvSpPr>
        <p:spPr/>
        <p:txBody>
          <a:bodyPr/>
          <a:lstStyle/>
          <a:p>
            <a:endParaRPr lang="lv-LV"/>
          </a:p>
        </p:txBody>
      </p:sp>
    </p:spTree>
    <p:extLst>
      <p:ext uri="{BB962C8B-B14F-4D97-AF65-F5344CB8AC3E}">
        <p14:creationId xmlns:p14="http://schemas.microsoft.com/office/powerpoint/2010/main" val="30404529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10"/>
          </p:nvPr>
        </p:nvSpPr>
        <p:spPr/>
        <p:txBody>
          <a:bodyPr/>
          <a:lstStyle/>
          <a:p>
            <a:fld id="{483B715E-FF83-4669-B5B1-2CFB34850C98}" type="slidenum">
              <a:rPr lang="lv-LV" smtClean="0"/>
              <a:t>5</a:t>
            </a:fld>
            <a:endParaRPr lang="lv-LV"/>
          </a:p>
        </p:txBody>
      </p:sp>
      <p:sp>
        <p:nvSpPr>
          <p:cNvPr id="5" name="Datuma vietturis 4"/>
          <p:cNvSpPr>
            <a:spLocks noGrp="1"/>
          </p:cNvSpPr>
          <p:nvPr>
            <p:ph type="dt" idx="11"/>
          </p:nvPr>
        </p:nvSpPr>
        <p:spPr/>
        <p:txBody>
          <a:bodyPr/>
          <a:lstStyle/>
          <a:p>
            <a:endParaRPr lang="lv-LV"/>
          </a:p>
        </p:txBody>
      </p:sp>
    </p:spTree>
    <p:extLst>
      <p:ext uri="{BB962C8B-B14F-4D97-AF65-F5344CB8AC3E}">
        <p14:creationId xmlns:p14="http://schemas.microsoft.com/office/powerpoint/2010/main" val="9392795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10"/>
          </p:nvPr>
        </p:nvSpPr>
        <p:spPr/>
        <p:txBody>
          <a:bodyPr/>
          <a:lstStyle/>
          <a:p>
            <a:fld id="{483B715E-FF83-4669-B5B1-2CFB34850C98}" type="slidenum">
              <a:rPr lang="lv-LV" smtClean="0"/>
              <a:t>6</a:t>
            </a:fld>
            <a:endParaRPr lang="lv-LV"/>
          </a:p>
        </p:txBody>
      </p:sp>
      <p:sp>
        <p:nvSpPr>
          <p:cNvPr id="5" name="Datuma vietturis 4"/>
          <p:cNvSpPr>
            <a:spLocks noGrp="1"/>
          </p:cNvSpPr>
          <p:nvPr>
            <p:ph type="dt" idx="11"/>
          </p:nvPr>
        </p:nvSpPr>
        <p:spPr/>
        <p:txBody>
          <a:bodyPr/>
          <a:lstStyle/>
          <a:p>
            <a:endParaRPr lang="lv-LV"/>
          </a:p>
        </p:txBody>
      </p:sp>
    </p:spTree>
    <p:extLst>
      <p:ext uri="{BB962C8B-B14F-4D97-AF65-F5344CB8AC3E}">
        <p14:creationId xmlns:p14="http://schemas.microsoft.com/office/powerpoint/2010/main" val="2524451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10"/>
          </p:nvPr>
        </p:nvSpPr>
        <p:spPr/>
        <p:txBody>
          <a:bodyPr/>
          <a:lstStyle/>
          <a:p>
            <a:fld id="{483B715E-FF83-4669-B5B1-2CFB34850C98}" type="slidenum">
              <a:rPr lang="lv-LV" smtClean="0"/>
              <a:t>7</a:t>
            </a:fld>
            <a:endParaRPr lang="lv-LV"/>
          </a:p>
        </p:txBody>
      </p:sp>
      <p:sp>
        <p:nvSpPr>
          <p:cNvPr id="5" name="Datuma vietturis 4"/>
          <p:cNvSpPr>
            <a:spLocks noGrp="1"/>
          </p:cNvSpPr>
          <p:nvPr>
            <p:ph type="dt" idx="11"/>
          </p:nvPr>
        </p:nvSpPr>
        <p:spPr/>
        <p:txBody>
          <a:bodyPr/>
          <a:lstStyle/>
          <a:p>
            <a:endParaRPr lang="lv-LV"/>
          </a:p>
        </p:txBody>
      </p:sp>
    </p:spTree>
    <p:extLst>
      <p:ext uri="{BB962C8B-B14F-4D97-AF65-F5344CB8AC3E}">
        <p14:creationId xmlns:p14="http://schemas.microsoft.com/office/powerpoint/2010/main" val="16722617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10"/>
          </p:nvPr>
        </p:nvSpPr>
        <p:spPr/>
        <p:txBody>
          <a:bodyPr/>
          <a:lstStyle/>
          <a:p>
            <a:fld id="{483B715E-FF83-4669-B5B1-2CFB34850C98}" type="slidenum">
              <a:rPr lang="lv-LV" smtClean="0"/>
              <a:t>8</a:t>
            </a:fld>
            <a:endParaRPr lang="lv-LV"/>
          </a:p>
        </p:txBody>
      </p:sp>
      <p:sp>
        <p:nvSpPr>
          <p:cNvPr id="5" name="Datuma vietturis 4"/>
          <p:cNvSpPr>
            <a:spLocks noGrp="1"/>
          </p:cNvSpPr>
          <p:nvPr>
            <p:ph type="dt" idx="11"/>
          </p:nvPr>
        </p:nvSpPr>
        <p:spPr/>
        <p:txBody>
          <a:bodyPr/>
          <a:lstStyle/>
          <a:p>
            <a:endParaRPr lang="lv-LV"/>
          </a:p>
        </p:txBody>
      </p:sp>
    </p:spTree>
    <p:extLst>
      <p:ext uri="{BB962C8B-B14F-4D97-AF65-F5344CB8AC3E}">
        <p14:creationId xmlns:p14="http://schemas.microsoft.com/office/powerpoint/2010/main" val="22993530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10"/>
          </p:nvPr>
        </p:nvSpPr>
        <p:spPr/>
        <p:txBody>
          <a:bodyPr/>
          <a:lstStyle/>
          <a:p>
            <a:fld id="{483B715E-FF83-4669-B5B1-2CFB34850C98}" type="slidenum">
              <a:rPr lang="lv-LV" smtClean="0"/>
              <a:t>9</a:t>
            </a:fld>
            <a:endParaRPr lang="lv-LV"/>
          </a:p>
        </p:txBody>
      </p:sp>
      <p:sp>
        <p:nvSpPr>
          <p:cNvPr id="5" name="Datuma vietturis 4"/>
          <p:cNvSpPr>
            <a:spLocks noGrp="1"/>
          </p:cNvSpPr>
          <p:nvPr>
            <p:ph type="dt" idx="11"/>
          </p:nvPr>
        </p:nvSpPr>
        <p:spPr/>
        <p:txBody>
          <a:bodyPr/>
          <a:lstStyle/>
          <a:p>
            <a:endParaRPr lang="lv-LV"/>
          </a:p>
        </p:txBody>
      </p:sp>
    </p:spTree>
    <p:extLst>
      <p:ext uri="{BB962C8B-B14F-4D97-AF65-F5344CB8AC3E}">
        <p14:creationId xmlns:p14="http://schemas.microsoft.com/office/powerpoint/2010/main" val="941840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14" name="Virsraksts 13"/>
          <p:cNvSpPr>
            <a:spLocks noGrp="1"/>
          </p:cNvSpPr>
          <p:nvPr>
            <p:ph type="ctrTitle"/>
          </p:nvPr>
        </p:nvSpPr>
        <p:spPr>
          <a:xfrm>
            <a:off x="1432560" y="359898"/>
            <a:ext cx="7406640" cy="1472184"/>
          </a:xfrm>
        </p:spPr>
        <p:txBody>
          <a:bodyPr anchor="b"/>
          <a:lstStyle>
            <a:lvl1pPr algn="l">
              <a:defRPr/>
            </a:lvl1pPr>
            <a:extLst/>
          </a:lstStyle>
          <a:p>
            <a:r>
              <a:rPr kumimoji="0" lang="lv-LV" smtClean="0"/>
              <a:t>Rediģēt šablona virsraksta stilu</a:t>
            </a:r>
            <a:endParaRPr kumimoji="0" lang="en-US"/>
          </a:p>
        </p:txBody>
      </p:sp>
      <p:sp>
        <p:nvSpPr>
          <p:cNvPr id="22" name="Apakšvirsraksts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lv-LV" smtClean="0"/>
              <a:t>Rediģēt šablona apakšvirsraksta stilu</a:t>
            </a:r>
            <a:endParaRPr kumimoji="0" lang="en-US"/>
          </a:p>
        </p:txBody>
      </p:sp>
      <p:sp>
        <p:nvSpPr>
          <p:cNvPr id="7" name="Datuma vietturis 6"/>
          <p:cNvSpPr>
            <a:spLocks noGrp="1"/>
          </p:cNvSpPr>
          <p:nvPr>
            <p:ph type="dt" sz="half" idx="10"/>
          </p:nvPr>
        </p:nvSpPr>
        <p:spPr/>
        <p:txBody>
          <a:bodyPr/>
          <a:lstStyle>
            <a:extLst/>
          </a:lstStyle>
          <a:p>
            <a:fld id="{88BEB8B0-614D-42BC-9746-3A73507DDE11}" type="datetimeFigureOut">
              <a:rPr lang="lv-LV" smtClean="0"/>
              <a:t>2015.06.08.</a:t>
            </a:fld>
            <a:endParaRPr lang="lv-LV"/>
          </a:p>
        </p:txBody>
      </p:sp>
      <p:sp>
        <p:nvSpPr>
          <p:cNvPr id="20" name="Kājenes vietturis 19"/>
          <p:cNvSpPr>
            <a:spLocks noGrp="1"/>
          </p:cNvSpPr>
          <p:nvPr>
            <p:ph type="ftr" sz="quarter" idx="11"/>
          </p:nvPr>
        </p:nvSpPr>
        <p:spPr/>
        <p:txBody>
          <a:bodyPr/>
          <a:lstStyle>
            <a:extLst/>
          </a:lstStyle>
          <a:p>
            <a:endParaRPr lang="lv-LV"/>
          </a:p>
        </p:txBody>
      </p:sp>
      <p:sp>
        <p:nvSpPr>
          <p:cNvPr id="10" name="Slaida numura vietturis 9"/>
          <p:cNvSpPr>
            <a:spLocks noGrp="1"/>
          </p:cNvSpPr>
          <p:nvPr>
            <p:ph type="sldNum" sz="quarter" idx="12"/>
          </p:nvPr>
        </p:nvSpPr>
        <p:spPr/>
        <p:txBody>
          <a:bodyPr/>
          <a:lstStyle>
            <a:extLst/>
          </a:lstStyle>
          <a:p>
            <a:fld id="{D2099A32-1860-4926-9407-5093F4D39AAA}" type="slidenum">
              <a:rPr lang="lv-LV" smtClean="0"/>
              <a:t>‹#›</a:t>
            </a:fld>
            <a:endParaRPr lang="lv-LV"/>
          </a:p>
        </p:txBody>
      </p:sp>
      <p:sp>
        <p:nvSpPr>
          <p:cNvPr id="8" name="Ovāls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āls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extLst/>
          </a:lstStyle>
          <a:p>
            <a:r>
              <a:rPr kumimoji="0" lang="lv-LV" smtClean="0"/>
              <a:t>Rediģēt šablona virsraksta stilu</a:t>
            </a:r>
            <a:endParaRPr kumimoji="0" lang="en-US"/>
          </a:p>
        </p:txBody>
      </p:sp>
      <p:sp>
        <p:nvSpPr>
          <p:cNvPr id="3" name="Vertikāls teksta vietturis 2"/>
          <p:cNvSpPr>
            <a:spLocks noGrp="1"/>
          </p:cNvSpPr>
          <p:nvPr>
            <p:ph type="body" orient="vert" idx="1"/>
          </p:nvPr>
        </p:nvSpPr>
        <p:spPr/>
        <p:txBody>
          <a:bodyPr vert="eaVert"/>
          <a:lstStyle>
            <a:extLst/>
          </a:lstStyle>
          <a:p>
            <a:pPr lvl="0" eaLnBrk="1" latinLnBrk="0" hangingPunct="1"/>
            <a:r>
              <a:rPr lang="lv-LV" smtClean="0"/>
              <a:t>Rediģēt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4" name="Datuma vietturis 3"/>
          <p:cNvSpPr>
            <a:spLocks noGrp="1"/>
          </p:cNvSpPr>
          <p:nvPr>
            <p:ph type="dt" sz="half" idx="10"/>
          </p:nvPr>
        </p:nvSpPr>
        <p:spPr/>
        <p:txBody>
          <a:bodyPr/>
          <a:lstStyle>
            <a:extLst/>
          </a:lstStyle>
          <a:p>
            <a:fld id="{88BEB8B0-614D-42BC-9746-3A73507DDE11}" type="datetimeFigureOut">
              <a:rPr lang="lv-LV" smtClean="0"/>
              <a:t>2015.06.08.</a:t>
            </a:fld>
            <a:endParaRPr lang="lv-LV"/>
          </a:p>
        </p:txBody>
      </p:sp>
      <p:sp>
        <p:nvSpPr>
          <p:cNvPr id="5" name="Kājenes vietturis 4"/>
          <p:cNvSpPr>
            <a:spLocks noGrp="1"/>
          </p:cNvSpPr>
          <p:nvPr>
            <p:ph type="ftr" sz="quarter" idx="11"/>
          </p:nvPr>
        </p:nvSpPr>
        <p:spPr/>
        <p:txBody>
          <a:bodyPr/>
          <a:lstStyle>
            <a:extLst/>
          </a:lstStyle>
          <a:p>
            <a:endParaRPr lang="lv-LV"/>
          </a:p>
        </p:txBody>
      </p:sp>
      <p:sp>
        <p:nvSpPr>
          <p:cNvPr id="6" name="Slaida numura vietturis 5"/>
          <p:cNvSpPr>
            <a:spLocks noGrp="1"/>
          </p:cNvSpPr>
          <p:nvPr>
            <p:ph type="sldNum" sz="quarter" idx="12"/>
          </p:nvPr>
        </p:nvSpPr>
        <p:spPr/>
        <p:txBody>
          <a:bodyPr/>
          <a:lstStyle>
            <a:extLst/>
          </a:lstStyle>
          <a:p>
            <a:fld id="{D2099A32-1860-4926-9407-5093F4D39AAA}" type="slidenum">
              <a:rPr lang="lv-LV" smtClean="0"/>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p:cNvSpPr>
            <a:spLocks noGrp="1"/>
          </p:cNvSpPr>
          <p:nvPr>
            <p:ph type="title" orient="vert"/>
          </p:nvPr>
        </p:nvSpPr>
        <p:spPr>
          <a:xfrm>
            <a:off x="6858000" y="274639"/>
            <a:ext cx="1828800" cy="5851525"/>
          </a:xfrm>
        </p:spPr>
        <p:txBody>
          <a:bodyPr vert="eaVert"/>
          <a:lstStyle>
            <a:extLst/>
          </a:lstStyle>
          <a:p>
            <a:r>
              <a:rPr kumimoji="0" lang="lv-LV" smtClean="0"/>
              <a:t>Rediģēt šablona virsraksta stilu</a:t>
            </a:r>
            <a:endParaRPr kumimoji="0" lang="en-US"/>
          </a:p>
        </p:txBody>
      </p:sp>
      <p:sp>
        <p:nvSpPr>
          <p:cNvPr id="3" name="Vertikāls teksta vietturis 2"/>
          <p:cNvSpPr>
            <a:spLocks noGrp="1"/>
          </p:cNvSpPr>
          <p:nvPr>
            <p:ph type="body" orient="vert" idx="1"/>
          </p:nvPr>
        </p:nvSpPr>
        <p:spPr>
          <a:xfrm>
            <a:off x="1143000" y="274640"/>
            <a:ext cx="5562600" cy="5851525"/>
          </a:xfrm>
        </p:spPr>
        <p:txBody>
          <a:bodyPr vert="eaVert"/>
          <a:lstStyle>
            <a:extLst/>
          </a:lstStyle>
          <a:p>
            <a:pPr lvl="0" eaLnBrk="1" latinLnBrk="0" hangingPunct="1"/>
            <a:r>
              <a:rPr lang="lv-LV" smtClean="0"/>
              <a:t>Rediģēt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4" name="Datuma vietturis 3"/>
          <p:cNvSpPr>
            <a:spLocks noGrp="1"/>
          </p:cNvSpPr>
          <p:nvPr>
            <p:ph type="dt" sz="half" idx="10"/>
          </p:nvPr>
        </p:nvSpPr>
        <p:spPr/>
        <p:txBody>
          <a:bodyPr/>
          <a:lstStyle>
            <a:extLst/>
          </a:lstStyle>
          <a:p>
            <a:fld id="{88BEB8B0-614D-42BC-9746-3A73507DDE11}" type="datetimeFigureOut">
              <a:rPr lang="lv-LV" smtClean="0"/>
              <a:t>2015.06.08.</a:t>
            </a:fld>
            <a:endParaRPr lang="lv-LV"/>
          </a:p>
        </p:txBody>
      </p:sp>
      <p:sp>
        <p:nvSpPr>
          <p:cNvPr id="5" name="Kājenes vietturis 4"/>
          <p:cNvSpPr>
            <a:spLocks noGrp="1"/>
          </p:cNvSpPr>
          <p:nvPr>
            <p:ph type="ftr" sz="quarter" idx="11"/>
          </p:nvPr>
        </p:nvSpPr>
        <p:spPr/>
        <p:txBody>
          <a:bodyPr/>
          <a:lstStyle>
            <a:extLst/>
          </a:lstStyle>
          <a:p>
            <a:endParaRPr lang="lv-LV"/>
          </a:p>
        </p:txBody>
      </p:sp>
      <p:sp>
        <p:nvSpPr>
          <p:cNvPr id="6" name="Slaida numura vietturis 5"/>
          <p:cNvSpPr>
            <a:spLocks noGrp="1"/>
          </p:cNvSpPr>
          <p:nvPr>
            <p:ph type="sldNum" sz="quarter" idx="12"/>
          </p:nvPr>
        </p:nvSpPr>
        <p:spPr/>
        <p:txBody>
          <a:bodyPr/>
          <a:lstStyle>
            <a:extLst/>
          </a:lstStyle>
          <a:p>
            <a:fld id="{D2099A32-1860-4926-9407-5093F4D39AAA}" type="slidenum">
              <a:rPr lang="lv-LV" smtClean="0"/>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extLst/>
          </a:lstStyle>
          <a:p>
            <a:r>
              <a:rPr kumimoji="0" lang="lv-LV" smtClean="0"/>
              <a:t>Rediģēt šablona virsraksta stilu</a:t>
            </a:r>
            <a:endParaRPr kumimoji="0" lang="en-US"/>
          </a:p>
        </p:txBody>
      </p:sp>
      <p:sp>
        <p:nvSpPr>
          <p:cNvPr id="3" name="Satura vietturis 2"/>
          <p:cNvSpPr>
            <a:spLocks noGrp="1"/>
          </p:cNvSpPr>
          <p:nvPr>
            <p:ph idx="1"/>
          </p:nvPr>
        </p:nvSpPr>
        <p:spPr/>
        <p:txBody>
          <a:bodyPr/>
          <a:lstStyle>
            <a:extLst/>
          </a:lstStyle>
          <a:p>
            <a:pPr lvl="0" eaLnBrk="1" latinLnBrk="0" hangingPunct="1"/>
            <a:r>
              <a:rPr lang="lv-LV" smtClean="0"/>
              <a:t>Rediģēt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4" name="Datuma vietturis 3"/>
          <p:cNvSpPr>
            <a:spLocks noGrp="1"/>
          </p:cNvSpPr>
          <p:nvPr>
            <p:ph type="dt" sz="half" idx="10"/>
          </p:nvPr>
        </p:nvSpPr>
        <p:spPr/>
        <p:txBody>
          <a:bodyPr/>
          <a:lstStyle>
            <a:extLst/>
          </a:lstStyle>
          <a:p>
            <a:fld id="{88BEB8B0-614D-42BC-9746-3A73507DDE11}" type="datetimeFigureOut">
              <a:rPr lang="lv-LV" smtClean="0"/>
              <a:t>2015.06.08.</a:t>
            </a:fld>
            <a:endParaRPr lang="lv-LV"/>
          </a:p>
        </p:txBody>
      </p:sp>
      <p:sp>
        <p:nvSpPr>
          <p:cNvPr id="5" name="Kājenes vietturis 4"/>
          <p:cNvSpPr>
            <a:spLocks noGrp="1"/>
          </p:cNvSpPr>
          <p:nvPr>
            <p:ph type="ftr" sz="quarter" idx="11"/>
          </p:nvPr>
        </p:nvSpPr>
        <p:spPr/>
        <p:txBody>
          <a:bodyPr/>
          <a:lstStyle>
            <a:extLst/>
          </a:lstStyle>
          <a:p>
            <a:endParaRPr lang="lv-LV"/>
          </a:p>
        </p:txBody>
      </p:sp>
      <p:sp>
        <p:nvSpPr>
          <p:cNvPr id="6" name="Slaida numura vietturis 5"/>
          <p:cNvSpPr>
            <a:spLocks noGrp="1"/>
          </p:cNvSpPr>
          <p:nvPr>
            <p:ph type="sldNum" sz="quarter" idx="12"/>
          </p:nvPr>
        </p:nvSpPr>
        <p:spPr/>
        <p:txBody>
          <a:bodyPr/>
          <a:lstStyle>
            <a:extLst/>
          </a:lstStyle>
          <a:p>
            <a:fld id="{D2099A32-1860-4926-9407-5093F4D39AAA}" type="slidenum">
              <a:rPr lang="lv-LV" smtClean="0"/>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adaļas galvene">
    <p:spTree>
      <p:nvGrpSpPr>
        <p:cNvPr id="1" name=""/>
        <p:cNvGrpSpPr/>
        <p:nvPr/>
      </p:nvGrpSpPr>
      <p:grpSpPr>
        <a:xfrm>
          <a:off x="0" y="0"/>
          <a:ext cx="0" cy="0"/>
          <a:chOff x="0" y="0"/>
          <a:chExt cx="0" cy="0"/>
        </a:xfrm>
      </p:grpSpPr>
      <p:sp>
        <p:nvSpPr>
          <p:cNvPr id="7" name="Taisnstūris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irsraksts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lv-LV" smtClean="0"/>
              <a:t>Rediģēt šablona virsraksta stilu</a:t>
            </a:r>
            <a:endParaRPr kumimoji="0" lang="en-US"/>
          </a:p>
        </p:txBody>
      </p:sp>
      <p:sp>
        <p:nvSpPr>
          <p:cNvPr id="3" name="Teksta vietturis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lv-LV" smtClean="0"/>
              <a:t>Rediģēt šablona teksta stilus</a:t>
            </a:r>
          </a:p>
        </p:txBody>
      </p:sp>
      <p:sp>
        <p:nvSpPr>
          <p:cNvPr id="4" name="Datuma vietturis 3"/>
          <p:cNvSpPr>
            <a:spLocks noGrp="1"/>
          </p:cNvSpPr>
          <p:nvPr>
            <p:ph type="dt" sz="half" idx="10"/>
          </p:nvPr>
        </p:nvSpPr>
        <p:spPr/>
        <p:txBody>
          <a:bodyPr/>
          <a:lstStyle>
            <a:extLst/>
          </a:lstStyle>
          <a:p>
            <a:fld id="{88BEB8B0-614D-42BC-9746-3A73507DDE11}" type="datetimeFigureOut">
              <a:rPr lang="lv-LV" smtClean="0"/>
              <a:t>2015.06.08.</a:t>
            </a:fld>
            <a:endParaRPr lang="lv-LV"/>
          </a:p>
        </p:txBody>
      </p:sp>
      <p:sp>
        <p:nvSpPr>
          <p:cNvPr id="5" name="Kājenes vietturis 4"/>
          <p:cNvSpPr>
            <a:spLocks noGrp="1"/>
          </p:cNvSpPr>
          <p:nvPr>
            <p:ph type="ftr" sz="quarter" idx="11"/>
          </p:nvPr>
        </p:nvSpPr>
        <p:spPr/>
        <p:txBody>
          <a:bodyPr/>
          <a:lstStyle>
            <a:extLst/>
          </a:lstStyle>
          <a:p>
            <a:endParaRPr lang="lv-LV"/>
          </a:p>
        </p:txBody>
      </p:sp>
      <p:sp>
        <p:nvSpPr>
          <p:cNvPr id="6" name="Slaida numura vietturis 5"/>
          <p:cNvSpPr>
            <a:spLocks noGrp="1"/>
          </p:cNvSpPr>
          <p:nvPr>
            <p:ph type="sldNum" sz="quarter" idx="12"/>
          </p:nvPr>
        </p:nvSpPr>
        <p:spPr/>
        <p:txBody>
          <a:bodyPr/>
          <a:lstStyle>
            <a:extLst/>
          </a:lstStyle>
          <a:p>
            <a:fld id="{D2099A32-1860-4926-9407-5093F4D39AAA}" type="slidenum">
              <a:rPr lang="lv-LV" smtClean="0"/>
              <a:t>‹#›</a:t>
            </a:fld>
            <a:endParaRPr lang="lv-LV"/>
          </a:p>
        </p:txBody>
      </p:sp>
      <p:sp>
        <p:nvSpPr>
          <p:cNvPr id="10" name="Taisnstūris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āls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āls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Virsraksts 1"/>
          <p:cNvSpPr>
            <a:spLocks noGrp="1"/>
          </p:cNvSpPr>
          <p:nvPr>
            <p:ph type="title"/>
          </p:nvPr>
        </p:nvSpPr>
        <p:spPr>
          <a:xfrm>
            <a:off x="1435608" y="274320"/>
            <a:ext cx="7498080" cy="1143000"/>
          </a:xfrm>
        </p:spPr>
        <p:txBody>
          <a:bodyPr/>
          <a:lstStyle>
            <a:extLst/>
          </a:lstStyle>
          <a:p>
            <a:r>
              <a:rPr kumimoji="0" lang="lv-LV" smtClean="0"/>
              <a:t>Rediģēt šablona virsraksta stilu</a:t>
            </a:r>
            <a:endParaRPr kumimoji="0" lang="en-US"/>
          </a:p>
        </p:txBody>
      </p:sp>
      <p:sp>
        <p:nvSpPr>
          <p:cNvPr id="3" name="Satura vietturis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lv-LV" smtClean="0"/>
              <a:t>Rediģēt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4" name="Satura vietturis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lv-LV" smtClean="0"/>
              <a:t>Rediģēt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5" name="Datuma vietturis 4"/>
          <p:cNvSpPr>
            <a:spLocks noGrp="1"/>
          </p:cNvSpPr>
          <p:nvPr>
            <p:ph type="dt" sz="half" idx="10"/>
          </p:nvPr>
        </p:nvSpPr>
        <p:spPr/>
        <p:txBody>
          <a:bodyPr/>
          <a:lstStyle>
            <a:extLst/>
          </a:lstStyle>
          <a:p>
            <a:fld id="{88BEB8B0-614D-42BC-9746-3A73507DDE11}" type="datetimeFigureOut">
              <a:rPr lang="lv-LV" smtClean="0"/>
              <a:t>2015.06.08.</a:t>
            </a:fld>
            <a:endParaRPr lang="lv-LV"/>
          </a:p>
        </p:txBody>
      </p:sp>
      <p:sp>
        <p:nvSpPr>
          <p:cNvPr id="6" name="Kājenes vietturis 5"/>
          <p:cNvSpPr>
            <a:spLocks noGrp="1"/>
          </p:cNvSpPr>
          <p:nvPr>
            <p:ph type="ftr" sz="quarter" idx="11"/>
          </p:nvPr>
        </p:nvSpPr>
        <p:spPr/>
        <p:txBody>
          <a:bodyPr/>
          <a:lstStyle>
            <a:extLst/>
          </a:lstStyle>
          <a:p>
            <a:endParaRPr lang="lv-LV"/>
          </a:p>
        </p:txBody>
      </p:sp>
      <p:sp>
        <p:nvSpPr>
          <p:cNvPr id="7" name="Slaida numura vietturis 6"/>
          <p:cNvSpPr>
            <a:spLocks noGrp="1"/>
          </p:cNvSpPr>
          <p:nvPr>
            <p:ph type="sldNum" sz="quarter" idx="12"/>
          </p:nvPr>
        </p:nvSpPr>
        <p:spPr/>
        <p:txBody>
          <a:bodyPr/>
          <a:lstStyle>
            <a:extLst/>
          </a:lstStyle>
          <a:p>
            <a:fld id="{D2099A32-1860-4926-9407-5093F4D39AAA}" type="slidenum">
              <a:rPr lang="lv-LV" smtClean="0"/>
              <a:t>‹#›</a:t>
            </a:fld>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Salīdzinājums">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lv-LV" smtClean="0"/>
              <a:t>Rediģēt šablona virsraksta stilu</a:t>
            </a:r>
            <a:endParaRPr kumimoji="0" lang="en-US"/>
          </a:p>
        </p:txBody>
      </p:sp>
      <p:sp>
        <p:nvSpPr>
          <p:cNvPr id="3" name="Teksta vietturis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lv-LV" smtClean="0"/>
              <a:t>Rediģēt šablona teksta stilus</a:t>
            </a:r>
          </a:p>
        </p:txBody>
      </p:sp>
      <p:sp>
        <p:nvSpPr>
          <p:cNvPr id="4" name="Teksta vietturis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lv-LV" smtClean="0"/>
              <a:t>Rediģēt šablona teksta stilus</a:t>
            </a:r>
          </a:p>
        </p:txBody>
      </p:sp>
      <p:sp>
        <p:nvSpPr>
          <p:cNvPr id="5" name="Satura vietturis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lv-LV" smtClean="0"/>
              <a:t>Rediģēt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6" name="Satura vietturis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lv-LV" smtClean="0"/>
              <a:t>Rediģēt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7" name="Datuma vietturis 6"/>
          <p:cNvSpPr>
            <a:spLocks noGrp="1"/>
          </p:cNvSpPr>
          <p:nvPr>
            <p:ph type="dt" sz="half" idx="10"/>
          </p:nvPr>
        </p:nvSpPr>
        <p:spPr/>
        <p:txBody>
          <a:bodyPr/>
          <a:lstStyle>
            <a:extLst/>
          </a:lstStyle>
          <a:p>
            <a:fld id="{88BEB8B0-614D-42BC-9746-3A73507DDE11}" type="datetimeFigureOut">
              <a:rPr lang="lv-LV" smtClean="0"/>
              <a:t>2015.06.08.</a:t>
            </a:fld>
            <a:endParaRPr lang="lv-LV"/>
          </a:p>
        </p:txBody>
      </p:sp>
      <p:sp>
        <p:nvSpPr>
          <p:cNvPr id="8" name="Kājenes vietturis 7"/>
          <p:cNvSpPr>
            <a:spLocks noGrp="1"/>
          </p:cNvSpPr>
          <p:nvPr>
            <p:ph type="ftr" sz="quarter" idx="11"/>
          </p:nvPr>
        </p:nvSpPr>
        <p:spPr/>
        <p:txBody>
          <a:bodyPr/>
          <a:lstStyle>
            <a:extLst/>
          </a:lstStyle>
          <a:p>
            <a:endParaRPr lang="lv-LV"/>
          </a:p>
        </p:txBody>
      </p:sp>
      <p:sp>
        <p:nvSpPr>
          <p:cNvPr id="9" name="Slaida numura vietturis 8"/>
          <p:cNvSpPr>
            <a:spLocks noGrp="1"/>
          </p:cNvSpPr>
          <p:nvPr>
            <p:ph type="sldNum" sz="quarter" idx="12"/>
          </p:nvPr>
        </p:nvSpPr>
        <p:spPr/>
        <p:txBody>
          <a:bodyPr/>
          <a:lstStyle>
            <a:extLst/>
          </a:lstStyle>
          <a:p>
            <a:fld id="{D2099A32-1860-4926-9407-5093F4D39AAA}" type="slidenum">
              <a:rPr lang="lv-LV" smtClean="0"/>
              <a:t>‹#›</a:t>
            </a:fld>
            <a:endParaRPr 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a:xfrm>
            <a:off x="1435608" y="274320"/>
            <a:ext cx="7498080" cy="1143000"/>
          </a:xfrm>
        </p:spPr>
        <p:txBody>
          <a:bodyPr anchor="ctr"/>
          <a:lstStyle>
            <a:extLst/>
          </a:lstStyle>
          <a:p>
            <a:r>
              <a:rPr kumimoji="0" lang="lv-LV" smtClean="0"/>
              <a:t>Rediģēt šablona virsraksta stilu</a:t>
            </a:r>
            <a:endParaRPr kumimoji="0" lang="en-US"/>
          </a:p>
        </p:txBody>
      </p:sp>
      <p:sp>
        <p:nvSpPr>
          <p:cNvPr id="3" name="Datuma vietturis 2"/>
          <p:cNvSpPr>
            <a:spLocks noGrp="1"/>
          </p:cNvSpPr>
          <p:nvPr>
            <p:ph type="dt" sz="half" idx="10"/>
          </p:nvPr>
        </p:nvSpPr>
        <p:spPr/>
        <p:txBody>
          <a:bodyPr/>
          <a:lstStyle>
            <a:extLst/>
          </a:lstStyle>
          <a:p>
            <a:fld id="{88BEB8B0-614D-42BC-9746-3A73507DDE11}" type="datetimeFigureOut">
              <a:rPr lang="lv-LV" smtClean="0"/>
              <a:t>2015.06.08.</a:t>
            </a:fld>
            <a:endParaRPr lang="lv-LV"/>
          </a:p>
        </p:txBody>
      </p:sp>
      <p:sp>
        <p:nvSpPr>
          <p:cNvPr id="4" name="Kājenes vietturis 3"/>
          <p:cNvSpPr>
            <a:spLocks noGrp="1"/>
          </p:cNvSpPr>
          <p:nvPr>
            <p:ph type="ftr" sz="quarter" idx="11"/>
          </p:nvPr>
        </p:nvSpPr>
        <p:spPr/>
        <p:txBody>
          <a:bodyPr/>
          <a:lstStyle>
            <a:extLst/>
          </a:lstStyle>
          <a:p>
            <a:endParaRPr lang="lv-LV"/>
          </a:p>
        </p:txBody>
      </p:sp>
      <p:sp>
        <p:nvSpPr>
          <p:cNvPr id="5" name="Slaida numura vietturis 4"/>
          <p:cNvSpPr>
            <a:spLocks noGrp="1"/>
          </p:cNvSpPr>
          <p:nvPr>
            <p:ph type="sldNum" sz="quarter" idx="12"/>
          </p:nvPr>
        </p:nvSpPr>
        <p:spPr/>
        <p:txBody>
          <a:bodyPr/>
          <a:lstStyle>
            <a:extLst/>
          </a:lstStyle>
          <a:p>
            <a:fld id="{D2099A32-1860-4926-9407-5093F4D39AAA}" type="slidenum">
              <a:rPr lang="lv-LV" smtClean="0"/>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ukšs">
    <p:spTree>
      <p:nvGrpSpPr>
        <p:cNvPr id="1" name=""/>
        <p:cNvGrpSpPr/>
        <p:nvPr/>
      </p:nvGrpSpPr>
      <p:grpSpPr>
        <a:xfrm>
          <a:off x="0" y="0"/>
          <a:ext cx="0" cy="0"/>
          <a:chOff x="0" y="0"/>
          <a:chExt cx="0" cy="0"/>
        </a:xfrm>
      </p:grpSpPr>
      <p:sp>
        <p:nvSpPr>
          <p:cNvPr id="5" name="Taisnstūris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uma vietturis 1"/>
          <p:cNvSpPr>
            <a:spLocks noGrp="1"/>
          </p:cNvSpPr>
          <p:nvPr>
            <p:ph type="dt" sz="half" idx="10"/>
          </p:nvPr>
        </p:nvSpPr>
        <p:spPr/>
        <p:txBody>
          <a:bodyPr/>
          <a:lstStyle>
            <a:extLst/>
          </a:lstStyle>
          <a:p>
            <a:fld id="{88BEB8B0-614D-42BC-9746-3A73507DDE11}" type="datetimeFigureOut">
              <a:rPr lang="lv-LV" smtClean="0"/>
              <a:t>2015.06.08.</a:t>
            </a:fld>
            <a:endParaRPr lang="lv-LV"/>
          </a:p>
        </p:txBody>
      </p:sp>
      <p:sp>
        <p:nvSpPr>
          <p:cNvPr id="3" name="Kājenes vietturis 2"/>
          <p:cNvSpPr>
            <a:spLocks noGrp="1"/>
          </p:cNvSpPr>
          <p:nvPr>
            <p:ph type="ftr" sz="quarter" idx="11"/>
          </p:nvPr>
        </p:nvSpPr>
        <p:spPr/>
        <p:txBody>
          <a:bodyPr/>
          <a:lstStyle>
            <a:extLst/>
          </a:lstStyle>
          <a:p>
            <a:endParaRPr lang="lv-LV"/>
          </a:p>
        </p:txBody>
      </p:sp>
      <p:sp>
        <p:nvSpPr>
          <p:cNvPr id="4" name="Slaida numura vietturis 3"/>
          <p:cNvSpPr>
            <a:spLocks noGrp="1"/>
          </p:cNvSpPr>
          <p:nvPr>
            <p:ph type="sldNum" sz="quarter" idx="12"/>
          </p:nvPr>
        </p:nvSpPr>
        <p:spPr/>
        <p:txBody>
          <a:bodyPr/>
          <a:lstStyle>
            <a:extLst/>
          </a:lstStyle>
          <a:p>
            <a:fld id="{D2099A32-1860-4926-9407-5093F4D39AAA}" type="slidenum">
              <a:rPr lang="lv-LV" smtClean="0"/>
              <a:t>‹#›</a:t>
            </a:fld>
            <a:endParaRPr lang="lv-LV"/>
          </a:p>
        </p:txBody>
      </p:sp>
      <p:sp>
        <p:nvSpPr>
          <p:cNvPr id="6" name="Taisnstūris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Satur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lv-LV" smtClean="0"/>
              <a:t>Rediģēt šablona virsraksta stilu</a:t>
            </a:r>
            <a:endParaRPr kumimoji="0" lang="en-US"/>
          </a:p>
        </p:txBody>
      </p:sp>
      <p:sp>
        <p:nvSpPr>
          <p:cNvPr id="3" name="Teksta vietturis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lv-LV" smtClean="0"/>
              <a:t>Rediģēt šablona teksta stilus</a:t>
            </a:r>
          </a:p>
        </p:txBody>
      </p:sp>
      <p:sp>
        <p:nvSpPr>
          <p:cNvPr id="4" name="Satura vietturis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lv-LV" smtClean="0"/>
              <a:t>Rediģēt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5" name="Datuma vietturis 4"/>
          <p:cNvSpPr>
            <a:spLocks noGrp="1"/>
          </p:cNvSpPr>
          <p:nvPr>
            <p:ph type="dt" sz="half" idx="10"/>
          </p:nvPr>
        </p:nvSpPr>
        <p:spPr/>
        <p:txBody>
          <a:bodyPr/>
          <a:lstStyle>
            <a:extLst/>
          </a:lstStyle>
          <a:p>
            <a:fld id="{88BEB8B0-614D-42BC-9746-3A73507DDE11}" type="datetimeFigureOut">
              <a:rPr lang="lv-LV" smtClean="0"/>
              <a:t>2015.06.08.</a:t>
            </a:fld>
            <a:endParaRPr lang="lv-LV"/>
          </a:p>
        </p:txBody>
      </p:sp>
      <p:sp>
        <p:nvSpPr>
          <p:cNvPr id="6" name="Kājenes vietturis 5"/>
          <p:cNvSpPr>
            <a:spLocks noGrp="1"/>
          </p:cNvSpPr>
          <p:nvPr>
            <p:ph type="ftr" sz="quarter" idx="11"/>
          </p:nvPr>
        </p:nvSpPr>
        <p:spPr/>
        <p:txBody>
          <a:bodyPr/>
          <a:lstStyle>
            <a:extLst/>
          </a:lstStyle>
          <a:p>
            <a:endParaRPr lang="lv-LV"/>
          </a:p>
        </p:txBody>
      </p:sp>
      <p:sp>
        <p:nvSpPr>
          <p:cNvPr id="7" name="Slaida numura vietturis 6"/>
          <p:cNvSpPr>
            <a:spLocks noGrp="1"/>
          </p:cNvSpPr>
          <p:nvPr>
            <p:ph type="sldNum" sz="quarter" idx="12"/>
          </p:nvPr>
        </p:nvSpPr>
        <p:spPr/>
        <p:txBody>
          <a:bodyPr/>
          <a:lstStyle>
            <a:extLst/>
          </a:lstStyle>
          <a:p>
            <a:fld id="{D2099A32-1860-4926-9407-5093F4D39AAA}" type="slidenum">
              <a:rPr lang="lv-LV" smtClean="0"/>
              <a:t>‹#›</a:t>
            </a:fld>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ttēl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lv-LV" smtClean="0"/>
              <a:t>Rediģēt šablona virsraksta stilu</a:t>
            </a:r>
            <a:endParaRPr kumimoji="0" lang="en-US"/>
          </a:p>
        </p:txBody>
      </p:sp>
      <p:sp>
        <p:nvSpPr>
          <p:cNvPr id="5" name="Datuma vietturis 4"/>
          <p:cNvSpPr>
            <a:spLocks noGrp="1"/>
          </p:cNvSpPr>
          <p:nvPr>
            <p:ph type="dt" sz="half" idx="10"/>
          </p:nvPr>
        </p:nvSpPr>
        <p:spPr/>
        <p:txBody>
          <a:bodyPr/>
          <a:lstStyle>
            <a:extLst/>
          </a:lstStyle>
          <a:p>
            <a:fld id="{88BEB8B0-614D-42BC-9746-3A73507DDE11}" type="datetimeFigureOut">
              <a:rPr lang="lv-LV" smtClean="0"/>
              <a:t>2015.06.08.</a:t>
            </a:fld>
            <a:endParaRPr lang="lv-LV"/>
          </a:p>
        </p:txBody>
      </p:sp>
      <p:sp>
        <p:nvSpPr>
          <p:cNvPr id="6" name="Kājenes vietturis 5"/>
          <p:cNvSpPr>
            <a:spLocks noGrp="1"/>
          </p:cNvSpPr>
          <p:nvPr>
            <p:ph type="ftr" sz="quarter" idx="11"/>
          </p:nvPr>
        </p:nvSpPr>
        <p:spPr/>
        <p:txBody>
          <a:bodyPr/>
          <a:lstStyle>
            <a:extLst/>
          </a:lstStyle>
          <a:p>
            <a:endParaRPr lang="lv-LV"/>
          </a:p>
        </p:txBody>
      </p:sp>
      <p:sp>
        <p:nvSpPr>
          <p:cNvPr id="7" name="Slaida numura vietturis 6"/>
          <p:cNvSpPr>
            <a:spLocks noGrp="1"/>
          </p:cNvSpPr>
          <p:nvPr>
            <p:ph type="sldNum" sz="quarter" idx="12"/>
          </p:nvPr>
        </p:nvSpPr>
        <p:spPr/>
        <p:txBody>
          <a:bodyPr/>
          <a:lstStyle>
            <a:extLst/>
          </a:lstStyle>
          <a:p>
            <a:fld id="{D2099A32-1860-4926-9407-5093F4D39AAA}" type="slidenum">
              <a:rPr lang="lv-LV" smtClean="0"/>
              <a:t>‹#›</a:t>
            </a:fld>
            <a:endParaRPr lang="lv-LV"/>
          </a:p>
        </p:txBody>
      </p:sp>
      <p:sp>
        <p:nvSpPr>
          <p:cNvPr id="8" name="Taisnstūris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Attēla vietturis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lv-LV" smtClean="0"/>
              <a:t>Noklikšķiniet uz attēla ikonas</a:t>
            </a:r>
            <a:endParaRPr kumimoji="0" lang="en-US" dirty="0"/>
          </a:p>
        </p:txBody>
      </p:sp>
      <p:sp>
        <p:nvSpPr>
          <p:cNvPr id="9" name="Blokshēma: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Blokshēma: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ksta vietturis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lv-LV" smtClean="0"/>
              <a:t>Rediģēt šablona teksta stilus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kto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āls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Gredzens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Taisnstūris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Virsraksta vietturis 4"/>
          <p:cNvSpPr>
            <a:spLocks noGrp="1"/>
          </p:cNvSpPr>
          <p:nvPr>
            <p:ph type="title"/>
          </p:nvPr>
        </p:nvSpPr>
        <p:spPr>
          <a:xfrm>
            <a:off x="1435608" y="274638"/>
            <a:ext cx="7498080" cy="1143000"/>
          </a:xfrm>
          <a:prstGeom prst="rect">
            <a:avLst/>
          </a:prstGeom>
        </p:spPr>
        <p:txBody>
          <a:bodyPr anchor="ctr">
            <a:normAutofit/>
          </a:bodyPr>
          <a:lstStyle>
            <a:extLst/>
          </a:lstStyle>
          <a:p>
            <a:r>
              <a:rPr kumimoji="0" lang="lv-LV" smtClean="0"/>
              <a:t>Rediģēt šablona virsraksta stilu</a:t>
            </a:r>
            <a:endParaRPr kumimoji="0" lang="en-US"/>
          </a:p>
        </p:txBody>
      </p:sp>
      <p:sp>
        <p:nvSpPr>
          <p:cNvPr id="9" name="Teksta vietturis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lv-LV" smtClean="0"/>
              <a:t>Rediģēt šablona teksta stilus</a:t>
            </a:r>
          </a:p>
          <a:p>
            <a:pPr lvl="1" eaLnBrk="1" latinLnBrk="0" hangingPunct="1"/>
            <a:r>
              <a:rPr kumimoji="0" lang="lv-LV" smtClean="0"/>
              <a:t>Otrais līmenis</a:t>
            </a:r>
          </a:p>
          <a:p>
            <a:pPr lvl="2" eaLnBrk="1" latinLnBrk="0" hangingPunct="1"/>
            <a:r>
              <a:rPr kumimoji="0" lang="lv-LV" smtClean="0"/>
              <a:t>Trešais līmenis</a:t>
            </a:r>
          </a:p>
          <a:p>
            <a:pPr lvl="3" eaLnBrk="1" latinLnBrk="0" hangingPunct="1"/>
            <a:r>
              <a:rPr kumimoji="0" lang="lv-LV" smtClean="0"/>
              <a:t>Ceturtais līmenis</a:t>
            </a:r>
          </a:p>
          <a:p>
            <a:pPr lvl="4" eaLnBrk="1" latinLnBrk="0" hangingPunct="1"/>
            <a:r>
              <a:rPr kumimoji="0" lang="lv-LV" smtClean="0"/>
              <a:t>Piektais līmenis</a:t>
            </a:r>
            <a:endParaRPr kumimoji="0" lang="en-US"/>
          </a:p>
        </p:txBody>
      </p:sp>
      <p:sp>
        <p:nvSpPr>
          <p:cNvPr id="24" name="Datuma vietturis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8BEB8B0-614D-42BC-9746-3A73507DDE11}" type="datetimeFigureOut">
              <a:rPr lang="lv-LV" smtClean="0"/>
              <a:t>2015.06.08.</a:t>
            </a:fld>
            <a:endParaRPr lang="lv-LV"/>
          </a:p>
        </p:txBody>
      </p:sp>
      <p:sp>
        <p:nvSpPr>
          <p:cNvPr id="10" name="Kājenes vietturis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lv-LV"/>
          </a:p>
        </p:txBody>
      </p:sp>
      <p:sp>
        <p:nvSpPr>
          <p:cNvPr id="22" name="Slaida numura vietturis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2099A32-1860-4926-9407-5093F4D39AAA}" type="slidenum">
              <a:rPr lang="lv-LV" smtClean="0"/>
              <a:t>‹#›</a:t>
            </a:fld>
            <a:endParaRPr lang="lv-LV"/>
          </a:p>
        </p:txBody>
      </p:sp>
      <p:sp>
        <p:nvSpPr>
          <p:cNvPr id="15" name="Taisnstūris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pakšvirsraksts 2"/>
          <p:cNvSpPr txBox="1">
            <a:spLocks/>
          </p:cNvSpPr>
          <p:nvPr/>
        </p:nvSpPr>
        <p:spPr>
          <a:xfrm>
            <a:off x="1726010" y="3861048"/>
            <a:ext cx="6400800" cy="1968624"/>
          </a:xfrm>
          <a:prstGeom prst="rect">
            <a:avLst/>
          </a:prstGeom>
        </p:spPr>
        <p:txBody>
          <a:bodyPr vert="horz">
            <a:norm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1800" b="1" i="0" u="none" strike="noStrike" kern="1200" cap="none" spc="0" normalizeH="0" baseline="0" noProof="0" dirty="0" smtClean="0">
                <a:ln>
                  <a:noFill/>
                </a:ln>
                <a:solidFill>
                  <a:sysClr val="windowText" lastClr="000000"/>
                </a:solidFill>
                <a:effectLst/>
                <a:uLnTx/>
                <a:uFillTx/>
                <a:latin typeface="Book Antiqua"/>
                <a:ea typeface="+mn-ea"/>
                <a:cs typeface="Times New Roman" panose="02020603050405020304" pitchFamily="18" charset="0"/>
              </a:rPr>
              <a:t>Barbara Fontaine</a:t>
            </a:r>
            <a:r>
              <a:rPr kumimoji="0" lang="lv-LV" sz="1800" b="0" i="0" u="none" strike="noStrike" kern="1200" cap="none" spc="0" normalizeH="0" baseline="0" noProof="0" dirty="0" smtClean="0">
                <a:ln>
                  <a:noFill/>
                </a:ln>
                <a:solidFill>
                  <a:sysClr val="windowText" lastClr="000000"/>
                </a:solidFill>
                <a:effectLst/>
                <a:uLnTx/>
                <a:uFillTx/>
                <a:latin typeface="Book Antiqua"/>
                <a:ea typeface="+mn-ea"/>
                <a:cs typeface="Times New Roman" panose="02020603050405020304" pitchFamily="18" charset="0"/>
              </a:rPr>
              <a:t>, </a:t>
            </a:r>
          </a:p>
          <a:p>
            <a:pPr marL="0" marR="0" lvl="0" indent="0" algn="ctr"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1800" b="0" i="0" u="none" strike="noStrike" kern="1200" cap="none" spc="0" normalizeH="0" baseline="0" noProof="0" dirty="0" smtClean="0">
                <a:ln>
                  <a:noFill/>
                </a:ln>
                <a:solidFill>
                  <a:sysClr val="windowText" lastClr="000000"/>
                </a:solidFill>
                <a:effectLst/>
                <a:uLnTx/>
                <a:uFillTx/>
                <a:latin typeface="Book Antiqua"/>
                <a:ea typeface="+mn-ea"/>
                <a:cs typeface="Times New Roman" panose="02020603050405020304" pitchFamily="18" charset="0"/>
              </a:rPr>
              <a:t>the Senior Master of the Senior Courts of England &amp; Wales Queen’s Bench Division of The Royal Courts of Justice</a:t>
            </a:r>
            <a:endParaRPr kumimoji="0" lang="lv-LV" sz="1800" b="0" i="0" u="none" strike="noStrike" kern="1200" cap="none" spc="0" normalizeH="0" baseline="0" noProof="0" dirty="0" smtClean="0">
              <a:ln>
                <a:noFill/>
              </a:ln>
              <a:solidFill>
                <a:sysClr val="windowText" lastClr="000000"/>
              </a:solidFill>
              <a:effectLst/>
              <a:uLnTx/>
              <a:uFillTx/>
              <a:latin typeface="Book Antiqua"/>
              <a:ea typeface="+mn-ea"/>
              <a:cs typeface="Times New Roman" panose="02020603050405020304" pitchFamily="18" charset="0"/>
            </a:endParaRPr>
          </a:p>
          <a:p>
            <a:pPr marL="0" marR="0" lvl="0" indent="0" algn="ctr"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lv-LV" sz="1800" b="0" i="0" u="none" strike="noStrike" kern="1200" cap="none" spc="0" normalizeH="0" baseline="0" noProof="0" dirty="0" smtClean="0">
              <a:ln>
                <a:noFill/>
              </a:ln>
              <a:solidFill>
                <a:sysClr val="windowText" lastClr="000000"/>
              </a:solidFill>
              <a:effectLst/>
              <a:uLnTx/>
              <a:uFillTx/>
              <a:latin typeface="Book Antiqua"/>
              <a:ea typeface="+mn-ea"/>
              <a:cs typeface="Times New Roman" panose="02020603050405020304" pitchFamily="18" charset="0"/>
            </a:endParaRPr>
          </a:p>
          <a:p>
            <a:pPr marL="0" marR="0" lvl="0" indent="0" algn="ctr"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400" b="0" i="0" u="none" strike="noStrike" kern="1200" cap="none" spc="0" normalizeH="0" baseline="0" noProof="0" dirty="0" err="1" smtClean="0">
                <a:ln>
                  <a:noFill/>
                </a:ln>
                <a:solidFill>
                  <a:sysClr val="windowText" lastClr="000000"/>
                </a:solidFill>
                <a:effectLst/>
                <a:uLnTx/>
                <a:uFillTx/>
                <a:latin typeface="Book Antiqua"/>
                <a:ea typeface="+mn-ea"/>
                <a:cs typeface="Times New Roman" panose="02020603050405020304" pitchFamily="18" charset="0"/>
              </a:rPr>
              <a:t>Jurmala</a:t>
            </a:r>
            <a:r>
              <a:rPr kumimoji="0" lang="lv-LV" sz="1400" b="0" i="0" u="none" strike="noStrike" kern="1200" cap="none" spc="0" normalizeH="0" baseline="0" noProof="0" dirty="0" smtClean="0">
                <a:ln>
                  <a:noFill/>
                </a:ln>
                <a:solidFill>
                  <a:sysClr val="windowText" lastClr="000000"/>
                </a:solidFill>
                <a:effectLst/>
                <a:uLnTx/>
                <a:uFillTx/>
                <a:latin typeface="Book Antiqua"/>
                <a:ea typeface="+mn-ea"/>
                <a:cs typeface="Times New Roman" panose="02020603050405020304" pitchFamily="18" charset="0"/>
              </a:rPr>
              <a:t>, „</a:t>
            </a:r>
            <a:r>
              <a:rPr kumimoji="0" lang="lv-LV" sz="1400" b="0" i="0" u="none" strike="noStrike" kern="1200" cap="none" spc="0" normalizeH="0" baseline="0" noProof="0" dirty="0" err="1" smtClean="0">
                <a:ln>
                  <a:noFill/>
                </a:ln>
                <a:solidFill>
                  <a:sysClr val="windowText" lastClr="000000"/>
                </a:solidFill>
                <a:effectLst/>
                <a:uLnTx/>
                <a:uFillTx/>
                <a:latin typeface="Book Antiqua"/>
                <a:ea typeface="+mn-ea"/>
                <a:cs typeface="Times New Roman" panose="02020603050405020304" pitchFamily="18" charset="0"/>
              </a:rPr>
              <a:t>Baltic</a:t>
            </a:r>
            <a:r>
              <a:rPr kumimoji="0" lang="lv-LV" sz="1400" b="0" i="0" u="none" strike="noStrike" kern="1200" cap="none" spc="0" normalizeH="0" baseline="0" noProof="0" dirty="0" smtClean="0">
                <a:ln>
                  <a:noFill/>
                </a:ln>
                <a:solidFill>
                  <a:sysClr val="windowText" lastClr="000000"/>
                </a:solidFill>
                <a:effectLst/>
                <a:uLnTx/>
                <a:uFillTx/>
                <a:latin typeface="Book Antiqua"/>
                <a:ea typeface="+mn-ea"/>
                <a:cs typeface="Times New Roman" panose="02020603050405020304" pitchFamily="18" charset="0"/>
              </a:rPr>
              <a:t> </a:t>
            </a:r>
            <a:r>
              <a:rPr kumimoji="0" lang="lv-LV" sz="1400" b="0" i="0" u="none" strike="noStrike" kern="1200" cap="none" spc="0" normalizeH="0" baseline="0" noProof="0" dirty="0" err="1" smtClean="0">
                <a:ln>
                  <a:noFill/>
                </a:ln>
                <a:solidFill>
                  <a:sysClr val="windowText" lastClr="000000"/>
                </a:solidFill>
                <a:effectLst/>
                <a:uLnTx/>
                <a:uFillTx/>
                <a:latin typeface="Book Antiqua"/>
                <a:ea typeface="+mn-ea"/>
                <a:cs typeface="Times New Roman" panose="02020603050405020304" pitchFamily="18" charset="0"/>
              </a:rPr>
              <a:t>Beach</a:t>
            </a:r>
            <a:r>
              <a:rPr kumimoji="0" lang="lv-LV" sz="1400" b="0" i="0" u="none" strike="noStrike" kern="1200" cap="none" spc="0" normalizeH="0" baseline="0" noProof="0" dirty="0" smtClean="0">
                <a:ln>
                  <a:noFill/>
                </a:ln>
                <a:solidFill>
                  <a:sysClr val="windowText" lastClr="000000"/>
                </a:solidFill>
                <a:effectLst/>
                <a:uLnTx/>
                <a:uFillTx/>
                <a:latin typeface="Book Antiqua"/>
                <a:ea typeface="+mn-ea"/>
                <a:cs typeface="Times New Roman" panose="02020603050405020304" pitchFamily="18" charset="0"/>
              </a:rPr>
              <a:t> </a:t>
            </a:r>
            <a:r>
              <a:rPr kumimoji="0" lang="lv-LV" sz="1400" b="0" i="0" u="none" strike="noStrike" kern="1200" cap="none" spc="0" normalizeH="0" baseline="0" noProof="0" dirty="0" err="1" smtClean="0">
                <a:ln>
                  <a:noFill/>
                </a:ln>
                <a:solidFill>
                  <a:sysClr val="windowText" lastClr="000000"/>
                </a:solidFill>
                <a:effectLst/>
                <a:uLnTx/>
                <a:uFillTx/>
                <a:latin typeface="Book Antiqua"/>
                <a:ea typeface="+mn-ea"/>
                <a:cs typeface="Times New Roman" panose="02020603050405020304" pitchFamily="18" charset="0"/>
              </a:rPr>
              <a:t>Hotel</a:t>
            </a:r>
            <a:r>
              <a:rPr kumimoji="0" lang="lv-LV" sz="1400" b="0" i="0" u="none" strike="noStrike" kern="1200" cap="none" spc="0" normalizeH="0" baseline="0" noProof="0" dirty="0" smtClean="0">
                <a:ln>
                  <a:noFill/>
                </a:ln>
                <a:solidFill>
                  <a:sysClr val="windowText" lastClr="000000"/>
                </a:solidFill>
                <a:effectLst/>
                <a:uLnTx/>
                <a:uFillTx/>
                <a:latin typeface="Book Antiqua"/>
                <a:ea typeface="+mn-ea"/>
                <a:cs typeface="Times New Roman" panose="02020603050405020304" pitchFamily="18" charset="0"/>
              </a:rPr>
              <a:t>” </a:t>
            </a:r>
          </a:p>
          <a:p>
            <a:pPr marL="0" marR="0" lvl="0" indent="0" algn="ctr"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400" b="0" i="0" u="none" strike="noStrike" kern="1200" cap="none" spc="0" normalizeH="0" baseline="0" noProof="0" dirty="0" smtClean="0">
                <a:ln>
                  <a:noFill/>
                </a:ln>
                <a:solidFill>
                  <a:sysClr val="windowText" lastClr="000000"/>
                </a:solidFill>
                <a:effectLst/>
                <a:uLnTx/>
                <a:uFillTx/>
                <a:latin typeface="Book Antiqua"/>
                <a:ea typeface="+mn-ea"/>
                <a:cs typeface="Times New Roman" panose="02020603050405020304" pitchFamily="18" charset="0"/>
              </a:rPr>
              <a:t>10 </a:t>
            </a:r>
            <a:r>
              <a:rPr kumimoji="0" lang="lv-LV" sz="1400" b="0" i="0" u="none" strike="noStrike" kern="1200" cap="none" spc="0" normalizeH="0" baseline="0" noProof="0" dirty="0" err="1" smtClean="0">
                <a:ln>
                  <a:noFill/>
                </a:ln>
                <a:solidFill>
                  <a:sysClr val="windowText" lastClr="000000"/>
                </a:solidFill>
                <a:effectLst/>
                <a:uLnTx/>
                <a:uFillTx/>
                <a:latin typeface="Book Antiqua"/>
                <a:ea typeface="+mn-ea"/>
                <a:cs typeface="Times New Roman" panose="02020603050405020304" pitchFamily="18" charset="0"/>
              </a:rPr>
              <a:t>June</a:t>
            </a:r>
            <a:r>
              <a:rPr kumimoji="0" lang="lv-LV" sz="1400" b="0" i="0" u="none" strike="noStrike" kern="1200" cap="none" spc="0" normalizeH="0" baseline="0" noProof="0" dirty="0" smtClean="0">
                <a:ln>
                  <a:noFill/>
                </a:ln>
                <a:solidFill>
                  <a:sysClr val="windowText" lastClr="000000"/>
                </a:solidFill>
                <a:effectLst/>
                <a:uLnTx/>
                <a:uFillTx/>
                <a:latin typeface="Book Antiqua"/>
                <a:ea typeface="+mn-ea"/>
                <a:cs typeface="Times New Roman" panose="02020603050405020304" pitchFamily="18" charset="0"/>
              </a:rPr>
              <a:t>, 2015</a:t>
            </a:r>
            <a:endParaRPr kumimoji="0" lang="lv-LV" sz="1400" b="0" i="0" u="none" strike="noStrike" kern="1200" cap="none" spc="0" normalizeH="0" baseline="0" noProof="0" dirty="0">
              <a:ln>
                <a:noFill/>
              </a:ln>
              <a:solidFill>
                <a:sysClr val="windowText" lastClr="000000"/>
              </a:solidFill>
              <a:effectLst/>
              <a:uLnTx/>
              <a:uFillTx/>
              <a:latin typeface="Book Antiqua"/>
              <a:ea typeface="+mn-ea"/>
              <a:cs typeface="Times New Roman" panose="02020603050405020304" pitchFamily="18" charset="0"/>
            </a:endParaRPr>
          </a:p>
        </p:txBody>
      </p:sp>
      <p:sp>
        <p:nvSpPr>
          <p:cNvPr id="4" name="Virsraksts 1"/>
          <p:cNvSpPr txBox="1">
            <a:spLocks/>
          </p:cNvSpPr>
          <p:nvPr/>
        </p:nvSpPr>
        <p:spPr>
          <a:xfrm>
            <a:off x="1043608" y="17934"/>
            <a:ext cx="7920880" cy="3384376"/>
          </a:xfrm>
          <a:prstGeom prst="rect">
            <a:avLst/>
          </a:prstGeom>
        </p:spPr>
        <p:txBody>
          <a:bodyPr vert="horz" lIns="45720" tIns="0" rIns="45720" bIns="0" anchor="b">
            <a:normAutofit fontScale="900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800" b="0" i="0" u="none" strike="noStrike" kern="1200" cap="all" spc="0" normalizeH="0" baseline="0" noProof="0" dirty="0" smtClean="0">
                <a:ln w="6350">
                  <a:noFill/>
                </a:ln>
                <a:solidFill>
                  <a:sysClr val="windowText" lastClr="000000"/>
                </a:solidFill>
                <a:effectLst/>
                <a:uLnTx/>
                <a:uFillTx/>
                <a:latin typeface="Book Antiqua"/>
                <a:ea typeface="+mj-ea"/>
                <a:cs typeface="Times New Roman" panose="02020603050405020304" pitchFamily="18" charset="0"/>
              </a:rPr>
              <a:t>Closing conference</a:t>
            </a:r>
            <a:br>
              <a:rPr kumimoji="0" lang="en-US" sz="1800" b="0" i="0" u="none" strike="noStrike" kern="1200" cap="all" spc="0" normalizeH="0" baseline="0" noProof="0" dirty="0" smtClean="0">
                <a:ln w="6350">
                  <a:noFill/>
                </a:ln>
                <a:solidFill>
                  <a:sysClr val="windowText" lastClr="000000"/>
                </a:solidFill>
                <a:effectLst/>
                <a:uLnTx/>
                <a:uFillTx/>
                <a:latin typeface="Book Antiqua"/>
                <a:ea typeface="+mj-ea"/>
                <a:cs typeface="Times New Roman" panose="02020603050405020304" pitchFamily="18" charset="0"/>
              </a:rPr>
            </a:br>
            <a:r>
              <a:rPr kumimoji="0" lang="en-US" sz="1800" b="0" i="0" u="none" strike="noStrike" kern="1200" cap="all" spc="0" normalizeH="0" baseline="0" noProof="0" dirty="0" smtClean="0">
                <a:ln w="6350">
                  <a:noFill/>
                </a:ln>
                <a:solidFill>
                  <a:sysClr val="windowText" lastClr="000000"/>
                </a:solidFill>
                <a:effectLst/>
                <a:uLnTx/>
                <a:uFillTx/>
                <a:latin typeface="Book Antiqua"/>
                <a:ea typeface="+mj-ea"/>
                <a:cs typeface="Times New Roman" panose="02020603050405020304" pitchFamily="18" charset="0"/>
              </a:rPr>
              <a:t> „The Court of Justice of the European Union and its case law in the area of civil justice” </a:t>
            </a:r>
            <a:r>
              <a:rPr kumimoji="0" lang="lv-LV" sz="1800" b="0" i="0" u="none" strike="noStrike" kern="1200" cap="all" spc="0" normalizeH="0" baseline="0" noProof="0" dirty="0" smtClean="0">
                <a:ln w="6350">
                  <a:noFill/>
                </a:ln>
                <a:solidFill>
                  <a:sysClr val="windowText" lastClr="000000"/>
                </a:solidFill>
                <a:effectLst/>
                <a:uLnTx/>
                <a:uFillTx/>
                <a:latin typeface="Book Antiqua"/>
                <a:ea typeface="+mj-ea"/>
                <a:cs typeface="Times New Roman" panose="02020603050405020304" pitchFamily="18" charset="0"/>
              </a:rPr>
              <a:t/>
            </a:r>
            <a:br>
              <a:rPr kumimoji="0" lang="lv-LV" sz="1800" b="0" i="0" u="none" strike="noStrike" kern="1200" cap="all" spc="0" normalizeH="0" baseline="0" noProof="0" dirty="0" smtClean="0">
                <a:ln w="6350">
                  <a:noFill/>
                </a:ln>
                <a:solidFill>
                  <a:sysClr val="windowText" lastClr="000000"/>
                </a:solidFill>
                <a:effectLst/>
                <a:uLnTx/>
                <a:uFillTx/>
                <a:latin typeface="Book Antiqua"/>
                <a:ea typeface="+mj-ea"/>
                <a:cs typeface="Times New Roman" panose="02020603050405020304" pitchFamily="18" charset="0"/>
              </a:rPr>
            </a:br>
            <a:r>
              <a:rPr kumimoji="0" lang="lv-LV" sz="1800" b="1" i="0" u="none" strike="noStrike" kern="1200" cap="all" spc="0" normalizeH="0" baseline="0" noProof="0" dirty="0" smtClean="0">
                <a:ln w="6350">
                  <a:noFill/>
                </a:ln>
                <a:solidFill>
                  <a:sysClr val="windowText" lastClr="000000"/>
                </a:solidFill>
                <a:effectLst/>
                <a:uLnTx/>
                <a:uFillTx/>
                <a:latin typeface="Book Antiqua"/>
                <a:ea typeface="+mj-ea"/>
                <a:cs typeface="Times New Roman" panose="02020603050405020304" pitchFamily="18" charset="0"/>
              </a:rPr>
              <a:t/>
            </a:r>
            <a:br>
              <a:rPr kumimoji="0" lang="lv-LV" sz="1800" b="1" i="0" u="none" strike="noStrike" kern="1200" cap="all" spc="0" normalizeH="0" baseline="0" noProof="0" dirty="0" smtClean="0">
                <a:ln w="6350">
                  <a:noFill/>
                </a:ln>
                <a:solidFill>
                  <a:sysClr val="windowText" lastClr="000000"/>
                </a:solidFill>
                <a:effectLst/>
                <a:uLnTx/>
                <a:uFillTx/>
                <a:latin typeface="Book Antiqua"/>
                <a:ea typeface="+mj-ea"/>
                <a:cs typeface="Times New Roman" panose="02020603050405020304" pitchFamily="18" charset="0"/>
              </a:rPr>
            </a:br>
            <a:r>
              <a:rPr kumimoji="0" lang="lv-LV" sz="2000" b="1" i="0" u="none" strike="noStrike" kern="1200" cap="all" spc="0" normalizeH="0" baseline="0" noProof="0" dirty="0" smtClean="0">
                <a:ln w="6350">
                  <a:noFill/>
                </a:ln>
                <a:solidFill>
                  <a:sysClr val="windowText" lastClr="000000"/>
                </a:solidFill>
                <a:effectLst/>
                <a:uLnTx/>
                <a:uFillTx/>
                <a:latin typeface="Book Antiqua"/>
                <a:ea typeface="+mj-ea"/>
                <a:cs typeface="Times New Roman" panose="02020603050405020304" pitchFamily="18" charset="0"/>
              </a:rPr>
              <a:t/>
            </a:r>
            <a:br>
              <a:rPr kumimoji="0" lang="lv-LV" sz="2000" b="1" i="0" u="none" strike="noStrike" kern="1200" cap="all" spc="0" normalizeH="0" baseline="0" noProof="0" dirty="0" smtClean="0">
                <a:ln w="6350">
                  <a:noFill/>
                </a:ln>
                <a:solidFill>
                  <a:sysClr val="windowText" lastClr="000000"/>
                </a:solidFill>
                <a:effectLst/>
                <a:uLnTx/>
                <a:uFillTx/>
                <a:latin typeface="Book Antiqua"/>
                <a:ea typeface="+mj-ea"/>
                <a:cs typeface="Times New Roman" panose="02020603050405020304" pitchFamily="18" charset="0"/>
              </a:rPr>
            </a:br>
            <a:r>
              <a:rPr kumimoji="0" lang="lv-LV" sz="2000" b="1" i="0" u="none" strike="noStrike" kern="1200" cap="all" spc="0" normalizeH="0" baseline="0" noProof="0" dirty="0" smtClean="0">
                <a:ln w="6350">
                  <a:noFill/>
                </a:ln>
                <a:solidFill>
                  <a:sysClr val="windowText" lastClr="000000"/>
                </a:solidFill>
                <a:effectLst/>
                <a:uLnTx/>
                <a:uFillTx/>
                <a:latin typeface="Book Antiqua"/>
                <a:ea typeface="+mj-ea"/>
                <a:cs typeface="Times New Roman" panose="02020603050405020304" pitchFamily="18" charset="0"/>
              </a:rPr>
              <a:t/>
            </a:r>
            <a:br>
              <a:rPr kumimoji="0" lang="lv-LV" sz="2000" b="1" i="0" u="none" strike="noStrike" kern="1200" cap="all" spc="0" normalizeH="0" baseline="0" noProof="0" dirty="0" smtClean="0">
                <a:ln w="6350">
                  <a:noFill/>
                </a:ln>
                <a:solidFill>
                  <a:sysClr val="windowText" lastClr="000000"/>
                </a:solidFill>
                <a:effectLst/>
                <a:uLnTx/>
                <a:uFillTx/>
                <a:latin typeface="Book Antiqua"/>
                <a:ea typeface="+mj-ea"/>
                <a:cs typeface="Times New Roman" panose="02020603050405020304" pitchFamily="18" charset="0"/>
              </a:rPr>
            </a:br>
            <a:r>
              <a:rPr kumimoji="0" lang="en-US" sz="2400" b="1" i="0" u="none" strike="noStrike" kern="1200" cap="all" spc="0" normalizeH="0" baseline="0" noProof="0" dirty="0" smtClean="0">
                <a:ln w="6350">
                  <a:noFill/>
                </a:ln>
                <a:solidFill>
                  <a:sysClr val="windowText" lastClr="000000"/>
                </a:solidFill>
                <a:effectLst/>
                <a:uLnTx/>
                <a:uFillTx/>
                <a:latin typeface="Book Antiqua"/>
                <a:ea typeface="+mj-ea"/>
                <a:cs typeface="Times New Roman" panose="02020603050405020304" pitchFamily="18" charset="0"/>
              </a:rPr>
              <a:t>The relevant UK experience in the area of civil justice – transposition, implementation and application of EU legal acts and judgments of CJEU in national courts and administrative authorities</a:t>
            </a:r>
            <a:endParaRPr kumimoji="0" lang="lv-LV" sz="2400" b="1" i="0" u="none" strike="noStrike" kern="1200" cap="all" spc="0" normalizeH="0" baseline="0" noProof="0" dirty="0">
              <a:ln w="6350">
                <a:noFill/>
              </a:ln>
              <a:solidFill>
                <a:sysClr val="windowText" lastClr="000000"/>
              </a:solidFill>
              <a:effectLst/>
              <a:uLnTx/>
              <a:uFillTx/>
              <a:latin typeface="Book Antiqua"/>
              <a:ea typeface="+mj-ea"/>
              <a:cs typeface="Times New Roman" panose="02020603050405020304" pitchFamily="18" charset="0"/>
            </a:endParaRPr>
          </a:p>
        </p:txBody>
      </p:sp>
      <p:pic>
        <p:nvPicPr>
          <p:cNvPr id="6" name="Attēls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59632" y="6309320"/>
            <a:ext cx="851386" cy="398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aisnstūris 6"/>
          <p:cNvSpPr/>
          <p:nvPr/>
        </p:nvSpPr>
        <p:spPr>
          <a:xfrm>
            <a:off x="2153097" y="6277807"/>
            <a:ext cx="6600006" cy="461665"/>
          </a:xfrm>
          <a:prstGeom prst="rect">
            <a:avLst/>
          </a:prstGeom>
        </p:spPr>
        <p:txBody>
          <a:bodyPr wrap="square">
            <a:spAutoFit/>
          </a:bodyPr>
          <a:lstStyle/>
          <a:p>
            <a:pPr lvl="0" algn="just">
              <a:defRPr/>
            </a:pPr>
            <a:r>
              <a:rPr lang="lv-LV" altLang="lv-LV" sz="1200" kern="0" dirty="0" err="1">
                <a:solidFill>
                  <a:prstClr val="black"/>
                </a:solidFill>
                <a:latin typeface="Garamond" panose="02020404030301010803" pitchFamily="18" charset="0"/>
              </a:rPr>
              <a:t>This</a:t>
            </a:r>
            <a:r>
              <a:rPr lang="lv-LV" altLang="lv-LV" sz="1200" kern="0" dirty="0">
                <a:solidFill>
                  <a:prstClr val="black"/>
                </a:solidFill>
                <a:latin typeface="Garamond" panose="02020404030301010803" pitchFamily="18" charset="0"/>
              </a:rPr>
              <a:t> </a:t>
            </a:r>
            <a:r>
              <a:rPr lang="lv-LV" altLang="lv-LV" sz="1200" kern="0" dirty="0" err="1">
                <a:solidFill>
                  <a:prstClr val="black"/>
                </a:solidFill>
                <a:latin typeface="Garamond" panose="02020404030301010803" pitchFamily="18" charset="0"/>
              </a:rPr>
              <a:t>presentation</a:t>
            </a:r>
            <a:r>
              <a:rPr lang="lv-LV" altLang="lv-LV" sz="1200" kern="0" dirty="0">
                <a:solidFill>
                  <a:prstClr val="black"/>
                </a:solidFill>
                <a:latin typeface="Garamond" panose="02020404030301010803" pitchFamily="18" charset="0"/>
              </a:rPr>
              <a:t> </a:t>
            </a:r>
            <a:r>
              <a:rPr lang="lv-LV" altLang="lv-LV" sz="1200" kern="0" dirty="0" err="1">
                <a:solidFill>
                  <a:prstClr val="black"/>
                </a:solidFill>
                <a:latin typeface="Garamond" panose="02020404030301010803" pitchFamily="18" charset="0"/>
              </a:rPr>
              <a:t>is</a:t>
            </a:r>
            <a:r>
              <a:rPr lang="en-US" altLang="lv-LV" sz="1200" kern="0" dirty="0">
                <a:solidFill>
                  <a:prstClr val="black"/>
                </a:solidFill>
                <a:latin typeface="Garamond" panose="02020404030301010803" pitchFamily="18" charset="0"/>
              </a:rPr>
              <a:t> Co-funded by the Civil Justice </a:t>
            </a:r>
            <a:r>
              <a:rPr lang="en-US" altLang="lv-LV" sz="1200" kern="0" dirty="0" err="1">
                <a:solidFill>
                  <a:prstClr val="black"/>
                </a:solidFill>
                <a:latin typeface="Garamond" panose="02020404030301010803" pitchFamily="18" charset="0"/>
              </a:rPr>
              <a:t>Programme</a:t>
            </a:r>
            <a:r>
              <a:rPr lang="en-US" altLang="lv-LV" sz="1200" kern="0" dirty="0">
                <a:solidFill>
                  <a:prstClr val="black"/>
                </a:solidFill>
                <a:latin typeface="Garamond" panose="02020404030301010803" pitchFamily="18" charset="0"/>
              </a:rPr>
              <a:t> of the European Union</a:t>
            </a:r>
            <a:r>
              <a:rPr lang="lv-LV" altLang="lv-LV" sz="1200" kern="0" dirty="0">
                <a:solidFill>
                  <a:prstClr val="black"/>
                </a:solidFill>
                <a:latin typeface="Garamond" panose="02020404030301010803" pitchFamily="18" charset="0"/>
              </a:rPr>
              <a:t> </a:t>
            </a:r>
            <a:r>
              <a:rPr lang="lv-LV" altLang="lv-LV" sz="1200" kern="0" dirty="0" err="1">
                <a:solidFill>
                  <a:prstClr val="black"/>
                </a:solidFill>
                <a:latin typeface="Garamond" panose="02020404030301010803" pitchFamily="18" charset="0"/>
              </a:rPr>
              <a:t>Project</a:t>
            </a:r>
            <a:r>
              <a:rPr lang="lv-LV" altLang="lv-LV" sz="1200" kern="0" dirty="0">
                <a:solidFill>
                  <a:prstClr val="black"/>
                </a:solidFill>
                <a:latin typeface="Garamond" panose="02020404030301010803" pitchFamily="18" charset="0"/>
              </a:rPr>
              <a:t> </a:t>
            </a:r>
            <a:r>
              <a:rPr lang="en-US" altLang="lv-LV" sz="1200" kern="0" dirty="0">
                <a:solidFill>
                  <a:prstClr val="black"/>
                </a:solidFill>
                <a:latin typeface="Garamond" panose="02020404030301010803" pitchFamily="18" charset="0"/>
              </a:rPr>
              <a:t>JUST/2013/JCIV/AG/4691 </a:t>
            </a:r>
            <a:r>
              <a:rPr lang="en-US" altLang="lv-LV" sz="1200" i="1" kern="0" dirty="0">
                <a:solidFill>
                  <a:prstClr val="black"/>
                </a:solidFill>
                <a:latin typeface="Garamond" panose="02020404030301010803" pitchFamily="18" charset="0"/>
              </a:rPr>
              <a:t>„The Court of Justice of the European Union and its case law in the area of civil justice”</a:t>
            </a:r>
            <a:r>
              <a:rPr lang="en-US" altLang="lv-LV" sz="1200" kern="0" dirty="0">
                <a:solidFill>
                  <a:prstClr val="black"/>
                </a:solidFill>
                <a:latin typeface="Garamond" panose="02020404030301010803" pitchFamily="18" charset="0"/>
              </a:rPr>
              <a:t>.</a:t>
            </a:r>
          </a:p>
        </p:txBody>
      </p:sp>
    </p:spTree>
    <p:extLst>
      <p:ext uri="{BB962C8B-B14F-4D97-AF65-F5344CB8AC3E}">
        <p14:creationId xmlns:p14="http://schemas.microsoft.com/office/powerpoint/2010/main" val="6457475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p:cNvSpPr>
          <p:nvPr/>
        </p:nvSpPr>
        <p:spPr>
          <a:xfrm>
            <a:off x="539552" y="116632"/>
            <a:ext cx="7968062" cy="851520"/>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lv-LV" sz="2600" b="1" i="0" u="none" strike="noStrike" kern="1200" cap="all" spc="0" normalizeH="0" baseline="0" noProof="0" smtClean="0">
                <a:ln w="6350">
                  <a:noFill/>
                </a:ln>
                <a:solidFill>
                  <a:prstClr val="black"/>
                </a:solidFill>
                <a:effectLst/>
                <a:uLnTx/>
                <a:uFillTx/>
                <a:latin typeface="Book Antiqua"/>
                <a:ea typeface="+mj-ea"/>
                <a:cs typeface="+mj-cs"/>
              </a:rPr>
              <a:t>THE SERVICE REGULATION</a:t>
            </a:r>
            <a:endParaRPr kumimoji="0" lang="lv-LV" sz="2600" b="1" i="0" u="none" strike="noStrike" kern="1200" cap="all" spc="0" normalizeH="0" baseline="0" noProof="0" dirty="0">
              <a:ln w="6350">
                <a:noFill/>
              </a:ln>
              <a:gradFill>
                <a:gsLst>
                  <a:gs pos="0">
                    <a:srgbClr val="629DD1">
                      <a:tint val="73000"/>
                      <a:satMod val="145000"/>
                    </a:srgbClr>
                  </a:gs>
                  <a:gs pos="73000">
                    <a:srgbClr val="629DD1">
                      <a:tint val="73000"/>
                      <a:satMod val="145000"/>
                    </a:srgbClr>
                  </a:gs>
                  <a:gs pos="100000">
                    <a:srgbClr val="629DD1">
                      <a:tint val="83000"/>
                      <a:satMod val="143000"/>
                    </a:srgbClr>
                  </a:gs>
                </a:gsLst>
                <a:lin ang="4800000" scaled="1"/>
              </a:gradFill>
              <a:effectLst>
                <a:outerShdw blurRad="127000" dist="200000" dir="2700000" algn="tl" rotWithShape="0">
                  <a:srgbClr val="000000">
                    <a:alpha val="30000"/>
                  </a:srgbClr>
                </a:outerShdw>
              </a:effectLst>
              <a:uLnTx/>
              <a:uFillTx/>
              <a:latin typeface="Lucida Sans"/>
              <a:ea typeface="+mj-ea"/>
              <a:cs typeface="+mj-cs"/>
            </a:endParaRPr>
          </a:p>
        </p:txBody>
      </p:sp>
      <p:sp>
        <p:nvSpPr>
          <p:cNvPr id="3" name="Apakšvirsraksts 2"/>
          <p:cNvSpPr txBox="1">
            <a:spLocks/>
          </p:cNvSpPr>
          <p:nvPr/>
        </p:nvSpPr>
        <p:spPr>
          <a:xfrm>
            <a:off x="1043608" y="1124744"/>
            <a:ext cx="7776864" cy="5733256"/>
          </a:xfrm>
          <a:prstGeom prst="rect">
            <a:avLst/>
          </a:prstGeom>
        </p:spPr>
        <p:txBody>
          <a:bodyPr vert="horz">
            <a:no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0" marR="0" lvl="0" indent="0" algn="just" defTabSz="914400" rtl="0" eaLnBrk="1" fontAlgn="auto" latinLnBrk="0" hangingPunct="1">
              <a:lnSpc>
                <a:spcPct val="100000"/>
              </a:lnSpc>
              <a:spcBef>
                <a:spcPct val="20000"/>
              </a:spcBef>
              <a:spcAft>
                <a:spcPts val="500"/>
              </a:spcAft>
              <a:buClr>
                <a:sysClr val="window" lastClr="FFFFFF">
                  <a:shade val="95000"/>
                </a:sysClr>
              </a:buClr>
              <a:buSzPct val="65000"/>
              <a:buFont typeface="Wingdings 2"/>
              <a:buNone/>
              <a:tabLst/>
              <a:defRPr/>
            </a:pPr>
            <a:r>
              <a:rPr kumimoji="0" lang="en-US" sz="1500" b="0" i="0" u="none" strike="noStrike" kern="1200" cap="none" spc="0" normalizeH="0" baseline="0" noProof="0" dirty="0" smtClean="0">
                <a:ln>
                  <a:noFill/>
                </a:ln>
                <a:solidFill>
                  <a:sysClr val="windowText" lastClr="000000"/>
                </a:solidFill>
                <a:effectLst/>
                <a:uLnTx/>
                <a:uFillTx/>
                <a:latin typeface="Book Antiqua"/>
                <a:ea typeface="+mn-ea"/>
                <a:cs typeface="+mn-cs"/>
              </a:rPr>
              <a:t>Which court decides whether service has been validly made under the Regulation?</a:t>
            </a:r>
          </a:p>
          <a:p>
            <a:pPr marL="0" marR="0" lvl="0" indent="0" algn="just" defTabSz="914400" rtl="0" eaLnBrk="1" fontAlgn="auto" latinLnBrk="0" hangingPunct="1">
              <a:lnSpc>
                <a:spcPct val="100000"/>
              </a:lnSpc>
              <a:spcBef>
                <a:spcPct val="20000"/>
              </a:spcBef>
              <a:spcAft>
                <a:spcPts val="400"/>
              </a:spcAft>
              <a:buClr>
                <a:sysClr val="window" lastClr="FFFFFF">
                  <a:shade val="95000"/>
                </a:sysClr>
              </a:buClr>
              <a:buSzPct val="65000"/>
              <a:buFont typeface="Wingdings 2"/>
              <a:buNone/>
              <a:tabLst/>
              <a:defRPr/>
            </a:pPr>
            <a:r>
              <a:rPr kumimoji="0" lang="en-US" sz="1500" b="0" i="1" u="none" strike="noStrike" kern="1200" cap="none" spc="0" normalizeH="0" baseline="0" noProof="0" dirty="0" smtClean="0">
                <a:ln>
                  <a:noFill/>
                </a:ln>
                <a:solidFill>
                  <a:sysClr val="windowText" lastClr="000000"/>
                </a:solidFill>
                <a:effectLst/>
                <a:uLnTx/>
                <a:uFillTx/>
                <a:latin typeface="Book Antiqua"/>
                <a:ea typeface="+mn-ea"/>
                <a:cs typeface="+mn-cs"/>
              </a:rPr>
              <a:t>Article 7</a:t>
            </a:r>
          </a:p>
          <a:p>
            <a:pPr marL="0" marR="0" lvl="0" indent="0" algn="just" defTabSz="914400" rtl="0" eaLnBrk="1" fontAlgn="auto" latinLnBrk="0" hangingPunct="1">
              <a:lnSpc>
                <a:spcPct val="100000"/>
              </a:lnSpc>
              <a:spcBef>
                <a:spcPct val="20000"/>
              </a:spcBef>
              <a:spcAft>
                <a:spcPts val="200"/>
              </a:spcAft>
              <a:buClr>
                <a:sysClr val="window" lastClr="FFFFFF">
                  <a:shade val="95000"/>
                </a:sysClr>
              </a:buClr>
              <a:buSzPct val="65000"/>
              <a:buFont typeface="Wingdings 2"/>
              <a:buNone/>
              <a:tabLst/>
              <a:defRPr/>
            </a:pPr>
            <a:r>
              <a:rPr kumimoji="0" lang="en-US" sz="1500" b="1" i="1" u="none" strike="noStrike" kern="1200" cap="none" spc="0" normalizeH="0" baseline="0" noProof="0" dirty="0" smtClean="0">
                <a:ln>
                  <a:noFill/>
                </a:ln>
                <a:solidFill>
                  <a:sysClr val="windowText" lastClr="000000"/>
                </a:solidFill>
                <a:effectLst/>
                <a:uLnTx/>
                <a:uFillTx/>
                <a:latin typeface="Book Antiqua"/>
                <a:ea typeface="+mn-ea"/>
                <a:cs typeface="+mn-cs"/>
              </a:rPr>
              <a:t>Service of documents</a:t>
            </a:r>
          </a:p>
          <a:p>
            <a:pPr marL="0" marR="0" lvl="0" indent="0" algn="just" defTabSz="914400" rtl="0" eaLnBrk="1" fontAlgn="auto" latinLnBrk="0" hangingPunct="1">
              <a:lnSpc>
                <a:spcPct val="100000"/>
              </a:lnSpc>
              <a:spcBef>
                <a:spcPct val="20000"/>
              </a:spcBef>
              <a:spcAft>
                <a:spcPts val="200"/>
              </a:spcAft>
              <a:buClr>
                <a:sysClr val="window" lastClr="FFFFFF">
                  <a:shade val="95000"/>
                </a:sysClr>
              </a:buClr>
              <a:buSzPct val="65000"/>
              <a:buFont typeface="Wingdings 2"/>
              <a:buNone/>
              <a:tabLst/>
              <a:defRPr/>
            </a:pPr>
            <a:r>
              <a:rPr kumimoji="0" lang="en-US" sz="1500" b="0" i="1" u="none" strike="noStrike" kern="1200" cap="none" spc="0" normalizeH="0" baseline="0" noProof="0" dirty="0" smtClean="0">
                <a:ln>
                  <a:noFill/>
                </a:ln>
                <a:solidFill>
                  <a:sysClr val="windowText" lastClr="000000"/>
                </a:solidFill>
                <a:effectLst/>
                <a:uLnTx/>
                <a:uFillTx/>
                <a:latin typeface="Book Antiqua"/>
                <a:ea typeface="+mn-ea"/>
                <a:cs typeface="+mn-cs"/>
              </a:rPr>
              <a:t>1.</a:t>
            </a:r>
            <a:r>
              <a:rPr kumimoji="0" lang="lv-LV" sz="1500" b="0"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en-US" sz="1500" b="0" i="1" u="none" strike="noStrike" kern="1200" cap="none" spc="0" normalizeH="0" baseline="0" noProof="0" dirty="0" smtClean="0">
                <a:ln>
                  <a:noFill/>
                </a:ln>
                <a:solidFill>
                  <a:sysClr val="windowText" lastClr="000000"/>
                </a:solidFill>
                <a:effectLst/>
                <a:uLnTx/>
                <a:uFillTx/>
                <a:latin typeface="Book Antiqua"/>
                <a:ea typeface="+mn-ea"/>
                <a:cs typeface="+mn-cs"/>
              </a:rPr>
              <a:t>The receiving agency shall itself serve the document or have it served, either in accordance with the law of the Member State addressed or by a particular method requested by the transmitting agency, unless that method is incompatible with the law of that Member State.</a:t>
            </a:r>
          </a:p>
          <a:p>
            <a:pPr marL="0" marR="0" lvl="0" indent="0" algn="just" defTabSz="914400" rtl="0" eaLnBrk="1" fontAlgn="auto" latinLnBrk="0" hangingPunct="1">
              <a:lnSpc>
                <a:spcPct val="100000"/>
              </a:lnSpc>
              <a:spcBef>
                <a:spcPct val="20000"/>
              </a:spcBef>
              <a:spcAft>
                <a:spcPts val="200"/>
              </a:spcAft>
              <a:buClr>
                <a:sysClr val="window" lastClr="FFFFFF">
                  <a:shade val="95000"/>
                </a:sysClr>
              </a:buClr>
              <a:buSzPct val="65000"/>
              <a:buFont typeface="Wingdings 2"/>
              <a:buNone/>
              <a:tabLst/>
              <a:defRPr/>
            </a:pPr>
            <a:r>
              <a:rPr kumimoji="0" lang="en-US" sz="1500" b="0" i="1" u="none" strike="noStrike" kern="1200" cap="none" spc="0" normalizeH="0" baseline="0" noProof="0" dirty="0" smtClean="0">
                <a:ln>
                  <a:noFill/>
                </a:ln>
                <a:solidFill>
                  <a:sysClr val="windowText" lastClr="000000"/>
                </a:solidFill>
                <a:effectLst/>
                <a:uLnTx/>
                <a:uFillTx/>
                <a:latin typeface="Book Antiqua"/>
                <a:ea typeface="+mn-ea"/>
                <a:cs typeface="+mn-cs"/>
              </a:rPr>
              <a:t>2.</a:t>
            </a:r>
            <a:r>
              <a:rPr kumimoji="0" lang="lv-LV" sz="1500" b="0"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en-US" sz="1500" b="0" i="1" u="none" strike="noStrike" kern="1200" cap="none" spc="0" normalizeH="0" baseline="0" noProof="0" dirty="0" smtClean="0">
                <a:ln>
                  <a:noFill/>
                </a:ln>
                <a:solidFill>
                  <a:sysClr val="windowText" lastClr="000000"/>
                </a:solidFill>
                <a:effectLst/>
                <a:uLnTx/>
                <a:uFillTx/>
                <a:latin typeface="Book Antiqua"/>
                <a:ea typeface="+mn-ea"/>
                <a:cs typeface="+mn-cs"/>
              </a:rPr>
              <a:t>The receiving agency shall take all necessary steps to effect the service of the document as soon as possible, and in any event within one month of receipt. If it has not been possible to effect service within one month of receipt, the receiving agency shall:</a:t>
            </a:r>
          </a:p>
          <a:p>
            <a:pPr marL="0" marR="0" lvl="0" indent="0" algn="just" defTabSz="914400" rtl="0" eaLnBrk="1" fontAlgn="auto" latinLnBrk="0" hangingPunct="1">
              <a:lnSpc>
                <a:spcPct val="100000"/>
              </a:lnSpc>
              <a:spcBef>
                <a:spcPct val="20000"/>
              </a:spcBef>
              <a:spcAft>
                <a:spcPts val="200"/>
              </a:spcAft>
              <a:buClr>
                <a:sysClr val="window" lastClr="FFFFFF">
                  <a:shade val="95000"/>
                </a:sysClr>
              </a:buClr>
              <a:buSzPct val="65000"/>
              <a:buFont typeface="Wingdings 2"/>
              <a:buNone/>
              <a:tabLst/>
              <a:defRPr/>
            </a:pPr>
            <a:r>
              <a:rPr kumimoji="0" lang="en-US" sz="1500" b="0" i="1" u="none" strike="noStrike" kern="1200" cap="none" spc="0" normalizeH="0" baseline="0" noProof="0" dirty="0" smtClean="0">
                <a:ln>
                  <a:noFill/>
                </a:ln>
                <a:solidFill>
                  <a:sysClr val="windowText" lastClr="000000"/>
                </a:solidFill>
                <a:effectLst/>
                <a:uLnTx/>
                <a:uFillTx/>
                <a:latin typeface="Book Antiqua"/>
                <a:ea typeface="+mn-ea"/>
                <a:cs typeface="+mn-cs"/>
              </a:rPr>
              <a:t>(a)</a:t>
            </a:r>
            <a:r>
              <a:rPr kumimoji="0" lang="lv-LV" sz="1500" b="0"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en-US" sz="1500" b="0" i="1" u="none" strike="noStrike" kern="1200" cap="none" spc="0" normalizeH="0" baseline="0" noProof="0" dirty="0" smtClean="0">
                <a:ln>
                  <a:noFill/>
                </a:ln>
                <a:solidFill>
                  <a:sysClr val="windowText" lastClr="000000"/>
                </a:solidFill>
                <a:effectLst/>
                <a:uLnTx/>
                <a:uFillTx/>
                <a:latin typeface="Book Antiqua"/>
                <a:ea typeface="+mn-ea"/>
                <a:cs typeface="+mn-cs"/>
              </a:rPr>
              <a:t>immediately inform the transmitting agency by means of the certificate in the standard form set out in Annex I, which shall be drawn up under the conditions referred to in</a:t>
            </a:r>
          </a:p>
          <a:p>
            <a:pPr marL="0" marR="0" lvl="0" indent="0" algn="just" defTabSz="914400" rtl="0" eaLnBrk="1" fontAlgn="auto" latinLnBrk="0" hangingPunct="1">
              <a:lnSpc>
                <a:spcPct val="100000"/>
              </a:lnSpc>
              <a:spcBef>
                <a:spcPct val="20000"/>
              </a:spcBef>
              <a:spcAft>
                <a:spcPts val="200"/>
              </a:spcAft>
              <a:buClr>
                <a:sysClr val="window" lastClr="FFFFFF">
                  <a:shade val="95000"/>
                </a:sysClr>
              </a:buClr>
              <a:buSzPct val="65000"/>
              <a:buFont typeface="Wingdings 2"/>
              <a:buNone/>
              <a:tabLst/>
              <a:defRPr/>
            </a:pPr>
            <a:r>
              <a:rPr kumimoji="0" lang="en-US" sz="1500" b="0" i="1" u="none" strike="noStrike" kern="1200" cap="none" spc="0" normalizeH="0" baseline="0" noProof="0" dirty="0" smtClean="0">
                <a:ln>
                  <a:noFill/>
                </a:ln>
                <a:solidFill>
                  <a:sysClr val="windowText" lastClr="000000"/>
                </a:solidFill>
                <a:effectLst/>
                <a:uLnTx/>
                <a:uFillTx/>
                <a:latin typeface="Book Antiqua"/>
                <a:ea typeface="+mn-ea"/>
                <a:cs typeface="+mn-cs"/>
              </a:rPr>
              <a:t>Article 10(2); and</a:t>
            </a:r>
          </a:p>
          <a:p>
            <a:pPr marL="0" marR="0" lvl="0" indent="0" algn="just" defTabSz="914400" rtl="0" eaLnBrk="1" fontAlgn="auto" latinLnBrk="0" hangingPunct="1">
              <a:lnSpc>
                <a:spcPct val="100000"/>
              </a:lnSpc>
              <a:spcBef>
                <a:spcPct val="20000"/>
              </a:spcBef>
              <a:spcAft>
                <a:spcPts val="200"/>
              </a:spcAft>
              <a:buClr>
                <a:sysClr val="window" lastClr="FFFFFF">
                  <a:shade val="95000"/>
                </a:sysClr>
              </a:buClr>
              <a:buSzPct val="65000"/>
              <a:buFont typeface="Wingdings 2"/>
              <a:buNone/>
              <a:tabLst/>
              <a:defRPr/>
            </a:pPr>
            <a:r>
              <a:rPr kumimoji="0" lang="en-US" sz="1500" b="0" i="1" u="none" strike="noStrike" kern="1200" cap="none" spc="0" normalizeH="0" baseline="0" noProof="0" dirty="0" smtClean="0">
                <a:ln>
                  <a:noFill/>
                </a:ln>
                <a:solidFill>
                  <a:sysClr val="windowText" lastClr="000000"/>
                </a:solidFill>
                <a:effectLst/>
                <a:uLnTx/>
                <a:uFillTx/>
                <a:latin typeface="Book Antiqua"/>
                <a:ea typeface="+mn-ea"/>
                <a:cs typeface="+mn-cs"/>
              </a:rPr>
              <a:t>(b)</a:t>
            </a:r>
            <a:r>
              <a:rPr lang="lv-LV" sz="1500" i="1" dirty="0">
                <a:solidFill>
                  <a:sysClr val="windowText" lastClr="000000"/>
                </a:solidFill>
                <a:latin typeface="Book Antiqua"/>
              </a:rPr>
              <a:t> </a:t>
            </a:r>
            <a:r>
              <a:rPr kumimoji="0" lang="en-US" sz="1500" b="0" i="1" u="none" strike="noStrike" kern="1200" cap="none" spc="0" normalizeH="0" baseline="0" noProof="0" dirty="0" smtClean="0">
                <a:ln>
                  <a:noFill/>
                </a:ln>
                <a:solidFill>
                  <a:sysClr val="windowText" lastClr="000000"/>
                </a:solidFill>
                <a:effectLst/>
                <a:uLnTx/>
                <a:uFillTx/>
                <a:latin typeface="Book Antiqua"/>
                <a:ea typeface="+mn-ea"/>
                <a:cs typeface="+mn-cs"/>
              </a:rPr>
              <a:t>continue to take all necessary steps to effect the service of the document, unless indicated otherwise by the transmitting agency, where service seems to be possible within a reasonable period of time.</a:t>
            </a:r>
            <a:endParaRPr kumimoji="0" lang="en-US" sz="15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1500" b="1" i="0" u="none" strike="noStrike" kern="1200" cap="none" spc="0" normalizeH="0" baseline="0" noProof="0" dirty="0" err="1" smtClean="0">
                <a:ln>
                  <a:noFill/>
                </a:ln>
                <a:solidFill>
                  <a:sysClr val="windowText" lastClr="000000"/>
                </a:solidFill>
                <a:effectLst/>
                <a:uLnTx/>
                <a:uFillTx/>
                <a:latin typeface="Book Antiqua"/>
                <a:ea typeface="+mn-ea"/>
                <a:cs typeface="+mn-cs"/>
              </a:rPr>
              <a:t>Minalmet</a:t>
            </a:r>
            <a:r>
              <a:rPr kumimoji="0" lang="en-US" sz="1500" b="1" i="0" u="none" strike="noStrike" kern="1200" cap="none" spc="0" normalizeH="0" baseline="0" noProof="0" dirty="0" smtClean="0">
                <a:ln>
                  <a:noFill/>
                </a:ln>
                <a:solidFill>
                  <a:sysClr val="windowText" lastClr="000000"/>
                </a:solidFill>
                <a:effectLst/>
                <a:uLnTx/>
                <a:uFillTx/>
                <a:latin typeface="Book Antiqua"/>
                <a:ea typeface="+mn-ea"/>
                <a:cs typeface="+mn-cs"/>
              </a:rPr>
              <a:t> GmbH v. Brandeis Limited </a:t>
            </a:r>
            <a:r>
              <a:rPr kumimoji="0" lang="en-US" sz="1500" b="0" i="0" u="none" strike="noStrike" kern="1200" cap="none" spc="0" normalizeH="0" baseline="0" noProof="0" dirty="0" smtClean="0">
                <a:ln>
                  <a:noFill/>
                </a:ln>
                <a:solidFill>
                  <a:sysClr val="windowText" lastClr="000000"/>
                </a:solidFill>
                <a:effectLst/>
                <a:uLnTx/>
                <a:uFillTx/>
                <a:latin typeface="Book Antiqua"/>
                <a:ea typeface="+mn-ea"/>
                <a:cs typeface="+mn-cs"/>
              </a:rPr>
              <a:t>(</a:t>
            </a:r>
            <a:r>
              <a:rPr kumimoji="0" lang="en-US" sz="1500" b="0" i="1" u="none" strike="noStrike" kern="1200" cap="none" spc="0" normalizeH="0" baseline="0" noProof="0" dirty="0" smtClean="0">
                <a:ln>
                  <a:noFill/>
                </a:ln>
                <a:solidFill>
                  <a:sysClr val="windowText" lastClr="000000"/>
                </a:solidFill>
                <a:effectLst/>
                <a:uLnTx/>
                <a:uFillTx/>
                <a:latin typeface="Book Antiqua"/>
                <a:ea typeface="+mn-ea"/>
                <a:cs typeface="+mn-cs"/>
              </a:rPr>
              <a:t>Case C-123/91</a:t>
            </a:r>
            <a:r>
              <a:rPr kumimoji="0" lang="en-US" sz="1500" b="0" i="0" u="none" strike="noStrike" kern="1200" cap="none" spc="0" normalizeH="0" baseline="0" noProof="0" dirty="0" smtClean="0">
                <a:ln>
                  <a:noFill/>
                </a:ln>
                <a:solidFill>
                  <a:sysClr val="windowText" lastClr="000000"/>
                </a:solidFill>
                <a:effectLst/>
                <a:uLnTx/>
                <a:uFillTx/>
                <a:latin typeface="Book Antiqua"/>
                <a:ea typeface="+mn-ea"/>
                <a:cs typeface="+mn-cs"/>
              </a:rPr>
              <a:t>) [1993] 4 I. L. Pr. 132 -</a:t>
            </a:r>
          </a:p>
          <a:p>
            <a:pPr marL="285750" marR="0" lvl="0" indent="-28575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r>
              <a:rPr kumimoji="0" lang="en-US" sz="1500" b="0" i="0" u="none" strike="noStrike" kern="1200" cap="none" spc="0" normalizeH="0" baseline="0" noProof="0" dirty="0" smtClean="0">
                <a:ln>
                  <a:noFill/>
                </a:ln>
                <a:solidFill>
                  <a:sysClr val="windowText" lastClr="000000"/>
                </a:solidFill>
                <a:effectLst/>
                <a:uLnTx/>
                <a:uFillTx/>
                <a:latin typeface="Book Antiqua"/>
                <a:ea typeface="+mn-ea"/>
                <a:cs typeface="+mn-cs"/>
              </a:rPr>
              <a:t>a default judgment given in one contracting state should not be </a:t>
            </a:r>
            <a:r>
              <a:rPr kumimoji="0" lang="en-US" sz="1500" b="0" i="0" u="none" strike="noStrike" kern="1200" cap="none" spc="0" normalizeH="0" baseline="0" noProof="0" dirty="0" err="1" smtClean="0">
                <a:ln>
                  <a:noFill/>
                </a:ln>
                <a:solidFill>
                  <a:sysClr val="windowText" lastClr="000000"/>
                </a:solidFill>
                <a:effectLst/>
                <a:uLnTx/>
                <a:uFillTx/>
                <a:latin typeface="Book Antiqua"/>
                <a:ea typeface="+mn-ea"/>
                <a:cs typeface="+mn-cs"/>
              </a:rPr>
              <a:t>recognised</a:t>
            </a:r>
            <a:r>
              <a:rPr kumimoji="0" lang="en-US" sz="1500" b="0" i="0" u="none" strike="noStrike" kern="1200" cap="none" spc="0" normalizeH="0" baseline="0" noProof="0" dirty="0" smtClean="0">
                <a:ln>
                  <a:noFill/>
                </a:ln>
                <a:solidFill>
                  <a:sysClr val="windowText" lastClr="000000"/>
                </a:solidFill>
                <a:effectLst/>
                <a:uLnTx/>
                <a:uFillTx/>
                <a:latin typeface="Book Antiqua"/>
                <a:ea typeface="+mn-ea"/>
                <a:cs typeface="+mn-cs"/>
              </a:rPr>
              <a:t> in another contracting state if the document initiating the proceedings was not duly served on the defendant  </a:t>
            </a:r>
            <a:endParaRPr kumimoji="0" lang="lv-LV" sz="15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285750" marR="0" lvl="0" indent="-28575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r>
              <a:rPr kumimoji="0" lang="en-US" sz="1500" b="0" i="0" u="none" strike="noStrike" kern="1200" cap="none" spc="0" normalizeH="0" baseline="0" noProof="0" dirty="0" smtClean="0">
                <a:ln>
                  <a:noFill/>
                </a:ln>
                <a:solidFill>
                  <a:sysClr val="windowText" lastClr="000000"/>
                </a:solidFill>
                <a:effectLst/>
                <a:uLnTx/>
                <a:uFillTx/>
                <a:latin typeface="Book Antiqua"/>
                <a:ea typeface="+mn-ea"/>
                <a:cs typeface="+mn-cs"/>
              </a:rPr>
              <a:t>service must be made in accordance with the law of the place of service</a:t>
            </a:r>
          </a:p>
          <a:p>
            <a:pPr marR="0" lvl="0" algn="l" defTabSz="914400" rtl="0" eaLnBrk="1" fontAlgn="auto" latinLnBrk="0" hangingPunct="1">
              <a:lnSpc>
                <a:spcPct val="100000"/>
              </a:lnSpc>
              <a:spcBef>
                <a:spcPct val="20000"/>
              </a:spcBef>
              <a:spcAft>
                <a:spcPts val="0"/>
              </a:spcAft>
              <a:buClrTx/>
              <a:buSzPct val="80000"/>
              <a:tabLst/>
              <a:defRPr/>
            </a:pPr>
            <a:endParaRPr kumimoji="0" lang="lv-LV" sz="1500" b="0" i="0" u="none" strike="noStrike" kern="1200" cap="none" spc="0" normalizeH="0" baseline="0" noProof="0" dirty="0">
              <a:ln>
                <a:noFill/>
              </a:ln>
              <a:solidFill>
                <a:sysClr val="windowText" lastClr="000000"/>
              </a:solidFill>
              <a:effectLst/>
              <a:uLnTx/>
              <a:uFillTx/>
              <a:latin typeface="Book Antiqua"/>
              <a:ea typeface="+mn-ea"/>
              <a:cs typeface="+mn-cs"/>
            </a:endParaRPr>
          </a:p>
        </p:txBody>
      </p:sp>
    </p:spTree>
    <p:extLst>
      <p:ext uri="{BB962C8B-B14F-4D97-AF65-F5344CB8AC3E}">
        <p14:creationId xmlns:p14="http://schemas.microsoft.com/office/powerpoint/2010/main" val="42936885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p:cNvSpPr>
          <p:nvPr/>
        </p:nvSpPr>
        <p:spPr>
          <a:xfrm>
            <a:off x="467544" y="116632"/>
            <a:ext cx="8112078" cy="761256"/>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lv-LV" sz="2600" b="1" i="0" u="none" strike="noStrike" kern="1200" cap="all" spc="0" normalizeH="0" baseline="0" noProof="0" smtClean="0">
                <a:ln w="6350">
                  <a:noFill/>
                </a:ln>
                <a:solidFill>
                  <a:prstClr val="black"/>
                </a:solidFill>
                <a:effectLst/>
                <a:uLnTx/>
                <a:uFillTx/>
                <a:latin typeface="Book Antiqua"/>
                <a:ea typeface="+mj-ea"/>
                <a:cs typeface="+mj-cs"/>
              </a:rPr>
              <a:t>THE EVIDENCE REGULATION</a:t>
            </a:r>
            <a:endParaRPr kumimoji="0" lang="lv-LV" sz="2600" b="1" i="0" u="none" strike="noStrike" kern="1200" cap="all" spc="0" normalizeH="0" baseline="0" noProof="0" dirty="0">
              <a:ln w="6350">
                <a:noFill/>
              </a:ln>
              <a:gradFill>
                <a:gsLst>
                  <a:gs pos="0">
                    <a:srgbClr val="629DD1">
                      <a:tint val="73000"/>
                      <a:satMod val="145000"/>
                    </a:srgbClr>
                  </a:gs>
                  <a:gs pos="73000">
                    <a:srgbClr val="629DD1">
                      <a:tint val="73000"/>
                      <a:satMod val="145000"/>
                    </a:srgbClr>
                  </a:gs>
                  <a:gs pos="100000">
                    <a:srgbClr val="629DD1">
                      <a:tint val="83000"/>
                      <a:satMod val="143000"/>
                    </a:srgbClr>
                  </a:gs>
                </a:gsLst>
                <a:lin ang="4800000" scaled="1"/>
              </a:gradFill>
              <a:effectLst>
                <a:outerShdw blurRad="127000" dist="200000" dir="2700000" algn="tl" rotWithShape="0">
                  <a:srgbClr val="000000">
                    <a:alpha val="30000"/>
                  </a:srgbClr>
                </a:outerShdw>
              </a:effectLst>
              <a:uLnTx/>
              <a:uFillTx/>
              <a:latin typeface="Lucida Sans"/>
              <a:ea typeface="+mj-ea"/>
              <a:cs typeface="+mj-cs"/>
            </a:endParaRPr>
          </a:p>
        </p:txBody>
      </p:sp>
      <p:sp>
        <p:nvSpPr>
          <p:cNvPr id="3" name="Apakšvirsraksts 2"/>
          <p:cNvSpPr txBox="1">
            <a:spLocks/>
          </p:cNvSpPr>
          <p:nvPr/>
        </p:nvSpPr>
        <p:spPr>
          <a:xfrm>
            <a:off x="1043608" y="1202879"/>
            <a:ext cx="7632848" cy="5400600"/>
          </a:xfrm>
          <a:prstGeom prst="rect">
            <a:avLst/>
          </a:prstGeom>
        </p:spPr>
        <p:txBody>
          <a:bodyPr vert="horz">
            <a:normAutofit fontScale="62500" lnSpcReduction="20000"/>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457200" marR="0" lvl="0" indent="-45720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r>
              <a:rPr kumimoji="0" lang="en-US" sz="2800" b="0" i="0" u="none" strike="noStrike" kern="1200" cap="none" spc="0" normalizeH="0" baseline="0" noProof="0" dirty="0" smtClean="0">
                <a:ln>
                  <a:noFill/>
                </a:ln>
                <a:solidFill>
                  <a:sysClr val="windowText" lastClr="000000"/>
                </a:solidFill>
                <a:effectLst/>
                <a:uLnTx/>
                <a:uFillTx/>
                <a:latin typeface="Book Antiqua"/>
                <a:ea typeface="+mn-ea"/>
                <a:cs typeface="+mn-cs"/>
              </a:rPr>
              <a:t>Articles 10-12 – Special procedures</a:t>
            </a:r>
            <a:endParaRPr kumimoji="0" lang="lv-LV" sz="28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457200" marR="0" lvl="0" indent="-45720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endParaRPr kumimoji="0" lang="en-US" sz="28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457200" marR="0" lvl="0" indent="-45720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r>
              <a:rPr kumimoji="0" lang="en-US" sz="2800" b="0" i="0" u="none" strike="noStrike" kern="1200" cap="none" spc="0" normalizeH="0" baseline="0" noProof="0" dirty="0" smtClean="0">
                <a:ln>
                  <a:noFill/>
                </a:ln>
                <a:solidFill>
                  <a:sysClr val="windowText" lastClr="000000"/>
                </a:solidFill>
                <a:effectLst/>
                <a:uLnTx/>
                <a:uFillTx/>
                <a:latin typeface="Book Antiqua"/>
                <a:ea typeface="+mn-ea"/>
                <a:cs typeface="+mn-cs"/>
              </a:rPr>
              <a:t>Article 10 – Use of technology - videoconference and teleconference</a:t>
            </a:r>
          </a:p>
          <a:p>
            <a:pPr marL="457200" marR="0" lvl="0" indent="-45720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endParaRPr kumimoji="0" lang="en-US" sz="28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457200" marR="0" lvl="0" indent="-45720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r>
              <a:rPr kumimoji="0" lang="en-US" sz="2800" b="0" i="0" u="none" strike="noStrike" kern="1200" cap="none" spc="0" normalizeH="0" baseline="0" noProof="0" dirty="0" smtClean="0">
                <a:ln>
                  <a:noFill/>
                </a:ln>
                <a:solidFill>
                  <a:sysClr val="windowText" lastClr="000000"/>
                </a:solidFill>
                <a:effectLst/>
                <a:uLnTx/>
                <a:uFillTx/>
                <a:latin typeface="Book Antiqua"/>
                <a:ea typeface="+mn-ea"/>
                <a:cs typeface="+mn-cs"/>
              </a:rPr>
              <a:t>Article  17 – Direct taking of evidence</a:t>
            </a:r>
          </a:p>
          <a:p>
            <a:pPr marL="457200" marR="0" lvl="0" indent="-45720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endParaRPr kumimoji="0" lang="en-US" sz="28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457200" marR="0" lvl="0" indent="-45720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r>
              <a:rPr kumimoji="0" lang="en-US" sz="2800" b="0" i="0" u="none" strike="noStrike" kern="1200" cap="none" spc="0" normalizeH="0" baseline="0" noProof="0" dirty="0" smtClean="0">
                <a:ln>
                  <a:noFill/>
                </a:ln>
                <a:solidFill>
                  <a:sysClr val="windowText" lastClr="000000"/>
                </a:solidFill>
                <a:effectLst/>
                <a:uLnTx/>
                <a:uFillTx/>
                <a:latin typeface="Book Antiqua"/>
                <a:ea typeface="+mn-ea"/>
                <a:cs typeface="+mn-cs"/>
              </a:rPr>
              <a:t>See </a:t>
            </a:r>
            <a:r>
              <a:rPr kumimoji="0" lang="en-US" sz="2800" b="1" i="1" u="none" strike="noStrike" kern="1200" cap="none" spc="0" normalizeH="0" baseline="0" noProof="0" dirty="0" err="1" smtClean="0">
                <a:ln>
                  <a:noFill/>
                </a:ln>
                <a:solidFill>
                  <a:sysClr val="windowText" lastClr="000000"/>
                </a:solidFill>
                <a:effectLst/>
                <a:uLnTx/>
                <a:uFillTx/>
                <a:latin typeface="Book Antiqua"/>
                <a:ea typeface="+mn-ea"/>
                <a:cs typeface="+mn-cs"/>
              </a:rPr>
              <a:t>Prorail</a:t>
            </a:r>
            <a:r>
              <a:rPr kumimoji="0" lang="en-US" sz="2800" b="1" i="1" u="none" strike="noStrike" kern="1200" cap="none" spc="0" normalizeH="0" baseline="0" noProof="0" dirty="0" smtClean="0">
                <a:ln>
                  <a:noFill/>
                </a:ln>
                <a:solidFill>
                  <a:sysClr val="windowText" lastClr="000000"/>
                </a:solidFill>
                <a:effectLst/>
                <a:uLnTx/>
                <a:uFillTx/>
                <a:latin typeface="Book Antiqua"/>
                <a:ea typeface="+mn-ea"/>
                <a:cs typeface="+mn-cs"/>
              </a:rPr>
              <a:t> BV v </a:t>
            </a:r>
            <a:r>
              <a:rPr kumimoji="0" lang="en-US" sz="2800" b="1" i="1" u="none" strike="noStrike" kern="1200" cap="none" spc="0" normalizeH="0" baseline="0" noProof="0" dirty="0" err="1" smtClean="0">
                <a:ln>
                  <a:noFill/>
                </a:ln>
                <a:solidFill>
                  <a:sysClr val="windowText" lastClr="000000"/>
                </a:solidFill>
                <a:effectLst/>
                <a:uLnTx/>
                <a:uFillTx/>
                <a:latin typeface="Book Antiqua"/>
                <a:ea typeface="+mn-ea"/>
                <a:cs typeface="+mn-cs"/>
              </a:rPr>
              <a:t>Xpedys</a:t>
            </a:r>
            <a:r>
              <a:rPr kumimoji="0" lang="en-US" sz="2800" b="1" i="1" u="none" strike="noStrike" kern="1200" cap="none" spc="0" normalizeH="0" baseline="0" noProof="0" dirty="0" smtClean="0">
                <a:ln>
                  <a:noFill/>
                </a:ln>
                <a:solidFill>
                  <a:sysClr val="windowText" lastClr="000000"/>
                </a:solidFill>
                <a:effectLst/>
                <a:uLnTx/>
                <a:uFillTx/>
                <a:latin typeface="Book Antiqua"/>
                <a:ea typeface="+mn-ea"/>
                <a:cs typeface="+mn-cs"/>
              </a:rPr>
              <a:t> NV </a:t>
            </a:r>
            <a:r>
              <a:rPr kumimoji="0" lang="en-US" sz="2800" b="0" i="0" u="none" strike="noStrike" kern="1200" cap="none" spc="0" normalizeH="0" baseline="0" noProof="0" dirty="0" smtClean="0">
                <a:ln>
                  <a:noFill/>
                </a:ln>
                <a:solidFill>
                  <a:sysClr val="windowText" lastClr="000000"/>
                </a:solidFill>
                <a:effectLst/>
                <a:uLnTx/>
                <a:uFillTx/>
                <a:latin typeface="Book Antiqua"/>
                <a:ea typeface="+mn-ea"/>
                <a:cs typeface="+mn-cs"/>
              </a:rPr>
              <a:t>(C332/11) (2013) </a:t>
            </a:r>
            <a:r>
              <a:rPr kumimoji="0" lang="en-US" sz="2800" b="0" i="0" u="none" strike="noStrike" kern="1200" cap="none" spc="0" normalizeH="0" baseline="0" noProof="0" dirty="0" err="1" smtClean="0">
                <a:ln>
                  <a:noFill/>
                </a:ln>
                <a:solidFill>
                  <a:sysClr val="windowText" lastClr="000000"/>
                </a:solidFill>
                <a:effectLst/>
                <a:uLnTx/>
                <a:uFillTx/>
                <a:latin typeface="Book Antiqua"/>
                <a:ea typeface="+mn-ea"/>
                <a:cs typeface="+mn-cs"/>
              </a:rPr>
              <a:t>I.L.Pr</a:t>
            </a:r>
            <a:r>
              <a:rPr kumimoji="0" lang="en-US" sz="2800" b="0" i="0" u="none" strike="noStrike" kern="1200" cap="none" spc="0" normalizeH="0" baseline="0" noProof="0" dirty="0" smtClean="0">
                <a:ln>
                  <a:noFill/>
                </a:ln>
                <a:solidFill>
                  <a:sysClr val="windowText" lastClr="000000"/>
                </a:solidFill>
                <a:effectLst/>
                <a:uLnTx/>
                <a:uFillTx/>
                <a:latin typeface="Book Antiqua"/>
                <a:ea typeface="+mn-ea"/>
                <a:cs typeface="+mn-cs"/>
              </a:rPr>
              <a:t>. 18 - the ECJ held that an expert appointed by the court of one Member State might be able to undertake investigations and evidence gathering in another Member State in certain circumstances notwithstanding that Art 17 made no express provision for this.</a:t>
            </a:r>
          </a:p>
          <a:p>
            <a:pPr marL="457200" marR="0" lvl="0" indent="-45720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endParaRPr kumimoji="0" lang="en-US" sz="28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457200" marR="0" lvl="0" indent="-45720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r>
              <a:rPr kumimoji="0" lang="en-US" sz="2800" b="0" i="0" u="none" strike="noStrike" kern="1200" cap="none" spc="0" normalizeH="0" baseline="0" noProof="0" dirty="0" smtClean="0">
                <a:ln>
                  <a:noFill/>
                </a:ln>
                <a:solidFill>
                  <a:sysClr val="windowText" lastClr="000000"/>
                </a:solidFill>
                <a:effectLst/>
                <a:uLnTx/>
                <a:uFillTx/>
                <a:latin typeface="Book Antiqua"/>
                <a:ea typeface="+mn-ea"/>
                <a:cs typeface="+mn-cs"/>
              </a:rPr>
              <a:t>Article 18 - Costs.</a:t>
            </a:r>
          </a:p>
          <a:p>
            <a:pPr marL="0" marR="0" lvl="0" indent="0" algn="just" defTabSz="914400" rtl="0" eaLnBrk="1" fontAlgn="auto" latinLnBrk="0" hangingPunct="1">
              <a:lnSpc>
                <a:spcPct val="100000"/>
              </a:lnSpc>
              <a:spcBef>
                <a:spcPct val="20000"/>
              </a:spcBef>
              <a:spcAft>
                <a:spcPts val="0"/>
              </a:spcAft>
              <a:buClrTx/>
              <a:buSzPct val="80000"/>
              <a:buFont typeface="Wingdings 2"/>
              <a:buNone/>
              <a:tabLst/>
              <a:defRPr/>
            </a:pPr>
            <a:endParaRPr kumimoji="0" lang="en-US" sz="28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457200" marR="0" lvl="0" indent="-45720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r>
              <a:rPr kumimoji="0" lang="en-US" sz="2800" b="0" i="0"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en-US" sz="2800" b="1" i="1" u="none" strike="noStrike" kern="1200" cap="none" spc="0" normalizeH="0" baseline="0" noProof="0" dirty="0" err="1" smtClean="0">
                <a:ln>
                  <a:noFill/>
                </a:ln>
                <a:solidFill>
                  <a:sysClr val="windowText" lastClr="000000"/>
                </a:solidFill>
                <a:effectLst/>
                <a:uLnTx/>
                <a:uFillTx/>
                <a:latin typeface="Book Antiqua"/>
                <a:ea typeface="+mn-ea"/>
                <a:cs typeface="+mn-cs"/>
              </a:rPr>
              <a:t>Werynski</a:t>
            </a:r>
            <a:r>
              <a:rPr kumimoji="0" lang="en-US" sz="2800" b="1" i="1" u="none" strike="noStrike" kern="1200" cap="none" spc="0" normalizeH="0" baseline="0" noProof="0" dirty="0" smtClean="0">
                <a:ln>
                  <a:noFill/>
                </a:ln>
                <a:solidFill>
                  <a:sysClr val="windowText" lastClr="000000"/>
                </a:solidFill>
                <a:effectLst/>
                <a:uLnTx/>
                <a:uFillTx/>
                <a:latin typeface="Book Antiqua"/>
                <a:ea typeface="+mn-ea"/>
                <a:cs typeface="+mn-cs"/>
              </a:rPr>
              <a:t> v </a:t>
            </a:r>
            <a:r>
              <a:rPr kumimoji="0" lang="en-US" sz="2800" b="1" i="1" u="none" strike="noStrike" kern="1200" cap="none" spc="0" normalizeH="0" baseline="0" noProof="0" dirty="0" err="1" smtClean="0">
                <a:ln>
                  <a:noFill/>
                </a:ln>
                <a:solidFill>
                  <a:sysClr val="windowText" lastClr="000000"/>
                </a:solidFill>
                <a:effectLst/>
                <a:uLnTx/>
                <a:uFillTx/>
                <a:latin typeface="Book Antiqua"/>
                <a:ea typeface="+mn-ea"/>
                <a:cs typeface="+mn-cs"/>
              </a:rPr>
              <a:t>Mediatel</a:t>
            </a:r>
            <a:r>
              <a:rPr kumimoji="0" lang="en-US" sz="2800" b="1" i="1" u="none" strike="noStrike" kern="1200" cap="none" spc="0" normalizeH="0" baseline="0" noProof="0" dirty="0" smtClean="0">
                <a:ln>
                  <a:noFill/>
                </a:ln>
                <a:solidFill>
                  <a:sysClr val="windowText" lastClr="000000"/>
                </a:solidFill>
                <a:effectLst/>
                <a:uLnTx/>
                <a:uFillTx/>
                <a:latin typeface="Book Antiqua"/>
                <a:ea typeface="+mn-ea"/>
                <a:cs typeface="+mn-cs"/>
              </a:rPr>
              <a:t> 4B </a:t>
            </a:r>
            <a:r>
              <a:rPr kumimoji="0" lang="en-US" sz="2800" b="1" i="1" u="none" strike="noStrike" kern="1200" cap="none" spc="0" normalizeH="0" baseline="0" noProof="0" dirty="0" err="1" smtClean="0">
                <a:ln>
                  <a:noFill/>
                </a:ln>
                <a:solidFill>
                  <a:sysClr val="windowText" lastClr="000000"/>
                </a:solidFill>
                <a:effectLst/>
                <a:uLnTx/>
                <a:uFillTx/>
                <a:latin typeface="Book Antiqua"/>
                <a:ea typeface="+mn-ea"/>
                <a:cs typeface="+mn-cs"/>
              </a:rPr>
              <a:t>spoklka</a:t>
            </a:r>
            <a:r>
              <a:rPr kumimoji="0" lang="en-US" sz="2800" b="0" i="0" u="none" strike="noStrike" kern="1200" cap="none" spc="0" normalizeH="0" baseline="0" noProof="0" dirty="0" smtClean="0">
                <a:ln>
                  <a:noFill/>
                </a:ln>
                <a:solidFill>
                  <a:sysClr val="windowText" lastClr="000000"/>
                </a:solidFill>
                <a:effectLst/>
                <a:uLnTx/>
                <a:uFillTx/>
                <a:latin typeface="Book Antiqua"/>
                <a:ea typeface="+mn-ea"/>
                <a:cs typeface="+mn-cs"/>
              </a:rPr>
              <a:t> (C-283/09) (2012) - the ECJ held that the requested court’s entitlement to recover from the requesting court the costs listed in Art 18(2) did not extend to the right to recover witness expenses payable to the witness under national law.</a:t>
            </a:r>
          </a:p>
          <a:p>
            <a:pPr marL="457200" marR="0" lvl="0" indent="-457200" algn="l"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endParaRPr kumimoji="0" lang="lv-LV" sz="2800" b="0" i="0" u="none" strike="noStrike" kern="1200" cap="none" spc="0" normalizeH="0" baseline="0" noProof="0" dirty="0">
              <a:ln>
                <a:noFill/>
              </a:ln>
              <a:solidFill>
                <a:sysClr val="windowText" lastClr="000000"/>
              </a:solidFill>
              <a:effectLst/>
              <a:uLnTx/>
              <a:uFillTx/>
              <a:latin typeface="Book Antiqua"/>
              <a:ea typeface="+mn-ea"/>
              <a:cs typeface="+mn-cs"/>
            </a:endParaRPr>
          </a:p>
        </p:txBody>
      </p:sp>
    </p:spTree>
    <p:extLst>
      <p:ext uri="{BB962C8B-B14F-4D97-AF65-F5344CB8AC3E}">
        <p14:creationId xmlns:p14="http://schemas.microsoft.com/office/powerpoint/2010/main" val="42936885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p:cNvSpPr>
          <p:nvPr/>
        </p:nvSpPr>
        <p:spPr>
          <a:xfrm>
            <a:off x="539552" y="260648"/>
            <a:ext cx="8040070" cy="617240"/>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lv-LV" sz="2600" b="1" i="0" u="none" strike="noStrike" kern="1200" cap="all" spc="0" normalizeH="0" baseline="0" noProof="0" dirty="0" smtClean="0">
                <a:ln w="6350">
                  <a:noFill/>
                </a:ln>
                <a:solidFill>
                  <a:prstClr val="black"/>
                </a:solidFill>
                <a:effectLst/>
                <a:uLnTx/>
                <a:uFillTx/>
                <a:latin typeface="Book Antiqua"/>
                <a:ea typeface="+mj-ea"/>
                <a:cs typeface="+mj-cs"/>
              </a:rPr>
              <a:t>THE EVIDENCE REGULATION</a:t>
            </a:r>
            <a:endParaRPr kumimoji="0" lang="lv-LV" sz="2600" b="1" i="0" u="none" strike="noStrike" kern="1200" cap="all" spc="0" normalizeH="0" baseline="0" noProof="0" dirty="0">
              <a:ln w="6350">
                <a:noFill/>
              </a:ln>
              <a:gradFill>
                <a:gsLst>
                  <a:gs pos="0">
                    <a:srgbClr val="629DD1">
                      <a:tint val="73000"/>
                      <a:satMod val="145000"/>
                    </a:srgbClr>
                  </a:gs>
                  <a:gs pos="73000">
                    <a:srgbClr val="629DD1">
                      <a:tint val="73000"/>
                      <a:satMod val="145000"/>
                    </a:srgbClr>
                  </a:gs>
                  <a:gs pos="100000">
                    <a:srgbClr val="629DD1">
                      <a:tint val="83000"/>
                      <a:satMod val="143000"/>
                    </a:srgbClr>
                  </a:gs>
                </a:gsLst>
                <a:lin ang="4800000" scaled="1"/>
              </a:gradFill>
              <a:effectLst>
                <a:outerShdw blurRad="127000" dist="200000" dir="2700000" algn="tl" rotWithShape="0">
                  <a:srgbClr val="000000">
                    <a:alpha val="30000"/>
                  </a:srgbClr>
                </a:outerShdw>
              </a:effectLst>
              <a:uLnTx/>
              <a:uFillTx/>
              <a:latin typeface="Lucida Sans"/>
              <a:ea typeface="+mj-ea"/>
              <a:cs typeface="+mj-cs"/>
            </a:endParaRPr>
          </a:p>
        </p:txBody>
      </p:sp>
      <p:sp>
        <p:nvSpPr>
          <p:cNvPr id="3" name="Apakšvirsraksts 2"/>
          <p:cNvSpPr txBox="1">
            <a:spLocks/>
          </p:cNvSpPr>
          <p:nvPr/>
        </p:nvSpPr>
        <p:spPr>
          <a:xfrm>
            <a:off x="1115616" y="1251645"/>
            <a:ext cx="7776864" cy="5328592"/>
          </a:xfrm>
          <a:prstGeom prst="rect">
            <a:avLst/>
          </a:prstGeom>
        </p:spPr>
        <p:txBody>
          <a:bodyPr vert="horz">
            <a:normAutofit fontScale="62500" lnSpcReduction="20000"/>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3500" b="0" i="0" u="none" strike="noStrike" kern="1200" cap="none" spc="0" normalizeH="0" baseline="0" noProof="0" dirty="0" smtClean="0">
                <a:ln>
                  <a:noFill/>
                </a:ln>
                <a:solidFill>
                  <a:sysClr val="windowText" lastClr="000000"/>
                </a:solidFill>
                <a:effectLst/>
                <a:uLnTx/>
                <a:uFillTx/>
                <a:latin typeface="Book Antiqua"/>
                <a:ea typeface="+mn-ea"/>
                <a:cs typeface="+mn-cs"/>
              </a:rPr>
              <a:t>Problems </a:t>
            </a:r>
            <a:r>
              <a:rPr kumimoji="0" lang="en-US" sz="3000" b="0" i="0" u="none" strike="noStrike" kern="1200" cap="none" spc="0" normalizeH="0" baseline="0" noProof="0" dirty="0" smtClean="0">
                <a:ln>
                  <a:noFill/>
                </a:ln>
                <a:solidFill>
                  <a:sysClr val="windowText" lastClr="000000"/>
                </a:solidFill>
                <a:effectLst/>
                <a:uLnTx/>
                <a:uFillTx/>
                <a:latin typeface="Book Antiqua"/>
                <a:ea typeface="+mn-ea"/>
                <a:cs typeface="+mn-cs"/>
              </a:rPr>
              <a:t>–</a:t>
            </a:r>
            <a:endParaRPr kumimoji="0" lang="en-US" sz="28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457200" marR="0" lvl="0" indent="-457200" algn="l" defTabSz="914400" rtl="0" eaLnBrk="1" fontAlgn="auto" latinLnBrk="0" hangingPunct="1">
              <a:lnSpc>
                <a:spcPct val="170000"/>
              </a:lnSpc>
              <a:spcBef>
                <a:spcPts val="300"/>
              </a:spcBef>
              <a:spcAft>
                <a:spcPts val="300"/>
              </a:spcAft>
              <a:buClrTx/>
              <a:buSzPct val="80000"/>
              <a:buFont typeface="Arial" panose="020B0604020202020204" pitchFamily="34" charset="0"/>
              <a:buChar char="•"/>
              <a:tabLst/>
              <a:defRPr/>
            </a:pPr>
            <a:r>
              <a:rPr kumimoji="0" lang="en-US" sz="3500" b="0" i="0" u="none" strike="noStrike" kern="1200" cap="none" spc="0" normalizeH="0" baseline="0" noProof="0" dirty="0" smtClean="0">
                <a:ln>
                  <a:noFill/>
                </a:ln>
                <a:solidFill>
                  <a:sysClr val="windowText" lastClr="000000"/>
                </a:solidFill>
                <a:effectLst/>
                <a:uLnTx/>
                <a:uFillTx/>
                <a:latin typeface="Book Antiqua"/>
                <a:ea typeface="+mn-ea"/>
                <a:cs typeface="+mn-cs"/>
              </a:rPr>
              <a:t>Requests for evidence from children?</a:t>
            </a:r>
            <a:endParaRPr kumimoji="0" lang="lv-LV" sz="35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457200" marR="0" lvl="1" indent="0" algn="l" defTabSz="914400" rtl="0" eaLnBrk="1" fontAlgn="auto" latinLnBrk="0" hangingPunct="1">
              <a:lnSpc>
                <a:spcPct val="170000"/>
              </a:lnSpc>
              <a:spcBef>
                <a:spcPts val="300"/>
              </a:spcBef>
              <a:spcAft>
                <a:spcPts val="500"/>
              </a:spcAft>
              <a:buClr>
                <a:sysClr val="window" lastClr="FFFFFF"/>
              </a:buClr>
              <a:buSzPct val="80000"/>
              <a:buFont typeface="Wingdings 2"/>
              <a:buNone/>
              <a:tabLst/>
              <a:defRPr/>
            </a:pPr>
            <a:r>
              <a:rPr kumimoji="0" lang="en-US" sz="2400" b="0" i="0" u="none" strike="noStrike" kern="1200" cap="none" spc="0" normalizeH="0" baseline="0" noProof="0" dirty="0" smtClean="0">
                <a:ln>
                  <a:noFill/>
                </a:ln>
                <a:solidFill>
                  <a:sysClr val="windowText" lastClr="000000"/>
                </a:solidFill>
                <a:effectLst/>
                <a:uLnTx/>
                <a:uFillTx/>
                <a:latin typeface="Book Antiqua"/>
                <a:ea typeface="+mn-ea"/>
                <a:cs typeface="+mn-cs"/>
              </a:rPr>
              <a:t>Use Family Court Procedure</a:t>
            </a:r>
            <a:endParaRPr kumimoji="0" lang="lv-LV" sz="2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457200" marR="0" lvl="1" indent="0" algn="l" defTabSz="914400" rtl="0" eaLnBrk="1" fontAlgn="auto" latinLnBrk="0" hangingPunct="1">
              <a:lnSpc>
                <a:spcPct val="170000"/>
              </a:lnSpc>
              <a:spcBef>
                <a:spcPts val="300"/>
              </a:spcBef>
              <a:spcAft>
                <a:spcPts val="500"/>
              </a:spcAft>
              <a:buClr>
                <a:sysClr val="window" lastClr="FFFFFF"/>
              </a:buClr>
              <a:buSzPct val="80000"/>
              <a:buFont typeface="Wingdings 2"/>
              <a:buNone/>
              <a:tabLst/>
              <a:defRPr/>
            </a:pPr>
            <a:r>
              <a:rPr kumimoji="0" lang="en-US" sz="2400" b="0" i="0" u="none" strike="noStrike" kern="1200" cap="none" spc="0" normalizeH="0" baseline="0" noProof="0" dirty="0" smtClean="0">
                <a:ln>
                  <a:noFill/>
                </a:ln>
                <a:solidFill>
                  <a:sysClr val="windowText" lastClr="000000"/>
                </a:solidFill>
                <a:effectLst/>
                <a:uLnTx/>
                <a:uFillTx/>
                <a:latin typeface="Book Antiqua"/>
                <a:ea typeface="+mn-ea"/>
                <a:cs typeface="+mn-cs"/>
              </a:rPr>
              <a:t>Alternatively order a report into the living circumstances of the children by state social workers used in Family Courts</a:t>
            </a:r>
          </a:p>
          <a:p>
            <a:pPr marL="0" marR="0" lvl="0" indent="0" algn="l" defTabSz="914400" rtl="0" eaLnBrk="1" fontAlgn="auto" latinLnBrk="0" hangingPunct="1">
              <a:lnSpc>
                <a:spcPct val="100000"/>
              </a:lnSpc>
              <a:spcBef>
                <a:spcPct val="20000"/>
              </a:spcBef>
              <a:spcAft>
                <a:spcPts val="600"/>
              </a:spcAft>
              <a:buClr>
                <a:sysClr val="window" lastClr="FFFFFF">
                  <a:shade val="95000"/>
                </a:sysClr>
              </a:buClr>
              <a:buSzPct val="65000"/>
              <a:buFont typeface="Wingdings 2"/>
              <a:buNone/>
              <a:tabLst/>
              <a:defRPr/>
            </a:pPr>
            <a:endParaRPr kumimoji="0" lang="en-US" sz="28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457200" marR="0" lvl="0" indent="-457200" algn="l" defTabSz="914400" rtl="0" eaLnBrk="1" fontAlgn="auto" latinLnBrk="0" hangingPunct="1">
              <a:lnSpc>
                <a:spcPct val="170000"/>
              </a:lnSpc>
              <a:spcBef>
                <a:spcPts val="300"/>
              </a:spcBef>
              <a:spcAft>
                <a:spcPts val="300"/>
              </a:spcAft>
              <a:buClrTx/>
              <a:buSzPct val="80000"/>
              <a:buFont typeface="Arial" panose="020B0604020202020204" pitchFamily="34" charset="0"/>
              <a:buChar char="•"/>
              <a:tabLst/>
              <a:defRPr/>
            </a:pPr>
            <a:r>
              <a:rPr kumimoji="0" lang="en-US" sz="3500" b="0" i="0" u="none" strike="noStrike" kern="1200" cap="none" spc="0" normalizeH="0" baseline="0" noProof="0" dirty="0" smtClean="0">
                <a:ln>
                  <a:noFill/>
                </a:ln>
                <a:solidFill>
                  <a:sysClr val="windowText" lastClr="000000"/>
                </a:solidFill>
                <a:effectLst/>
                <a:uLnTx/>
                <a:uFillTx/>
                <a:latin typeface="Book Antiqua"/>
                <a:ea typeface="+mn-ea"/>
                <a:cs typeface="+mn-cs"/>
              </a:rPr>
              <a:t>Requests for DNA evidence</a:t>
            </a:r>
          </a:p>
          <a:p>
            <a:pPr marL="457200" marR="0" lvl="1" indent="0" algn="l" defTabSz="914400" rtl="0" eaLnBrk="1" fontAlgn="auto" latinLnBrk="0" hangingPunct="1">
              <a:lnSpc>
                <a:spcPct val="170000"/>
              </a:lnSpc>
              <a:spcBef>
                <a:spcPts val="300"/>
              </a:spcBef>
              <a:spcAft>
                <a:spcPts val="500"/>
              </a:spcAft>
              <a:buClr>
                <a:sysClr val="window" lastClr="FFFFFF"/>
              </a:buClr>
              <a:buSzPct val="80000"/>
              <a:buFont typeface="Wingdings 2"/>
              <a:buNone/>
              <a:tabLst/>
              <a:defRPr/>
            </a:pPr>
            <a:r>
              <a:rPr kumimoji="0" lang="en-US" sz="2400" b="0" i="0" u="none" strike="noStrike" kern="1200" cap="none" spc="0" normalizeH="0" baseline="0" noProof="0" dirty="0" smtClean="0">
                <a:ln>
                  <a:noFill/>
                </a:ln>
                <a:solidFill>
                  <a:sysClr val="windowText" lastClr="000000"/>
                </a:solidFill>
                <a:effectLst/>
                <a:uLnTx/>
                <a:uFillTx/>
                <a:latin typeface="Book Antiqua"/>
                <a:ea typeface="+mn-ea"/>
                <a:cs typeface="+mn-cs"/>
              </a:rPr>
              <a:t>The Family Law Reform Act 1969 - the court may direct the taking of bodily samples for the use of scientific tests to determine parentage, but the consent of the witness must be obtained. </a:t>
            </a:r>
          </a:p>
          <a:p>
            <a:pPr marL="457200" marR="0" lvl="1" indent="0" algn="l" defTabSz="914400" rtl="0" eaLnBrk="1" fontAlgn="auto" latinLnBrk="0" hangingPunct="1">
              <a:lnSpc>
                <a:spcPct val="170000"/>
              </a:lnSpc>
              <a:spcBef>
                <a:spcPts val="300"/>
              </a:spcBef>
              <a:spcAft>
                <a:spcPts val="500"/>
              </a:spcAft>
              <a:buClr>
                <a:sysClr val="window" lastClr="FFFFFF"/>
              </a:buClr>
              <a:buSzPct val="80000"/>
              <a:buFont typeface="Wingdings 2"/>
              <a:buNone/>
              <a:tabLst/>
              <a:defRPr/>
            </a:pPr>
            <a:r>
              <a:rPr kumimoji="0" lang="en-US" sz="2400" b="0" i="0" u="none" strike="noStrike" kern="1200" cap="none" spc="0" normalizeH="0" baseline="0" noProof="0" dirty="0" smtClean="0">
                <a:ln>
                  <a:noFill/>
                </a:ln>
                <a:solidFill>
                  <a:sysClr val="windowText" lastClr="000000"/>
                </a:solidFill>
                <a:effectLst/>
                <a:uLnTx/>
                <a:uFillTx/>
                <a:latin typeface="Book Antiqua"/>
                <a:ea typeface="+mn-ea"/>
                <a:cs typeface="+mn-cs"/>
              </a:rPr>
              <a:t>An English court will not order a blood or DNA test without the consent of the witness and such a provision will be included in the order. </a:t>
            </a:r>
            <a:endParaRPr kumimoji="0" lang="lv-LV" sz="2400" b="0" i="0" u="none" strike="noStrike" kern="1200" cap="none" spc="0" normalizeH="0" baseline="0" noProof="0" dirty="0">
              <a:ln>
                <a:noFill/>
              </a:ln>
              <a:solidFill>
                <a:sysClr val="windowText" lastClr="000000"/>
              </a:solidFill>
              <a:effectLst/>
              <a:uLnTx/>
              <a:uFillTx/>
              <a:latin typeface="Book Antiqua"/>
              <a:ea typeface="+mn-ea"/>
              <a:cs typeface="+mn-cs"/>
            </a:endParaRPr>
          </a:p>
        </p:txBody>
      </p:sp>
    </p:spTree>
    <p:extLst>
      <p:ext uri="{BB962C8B-B14F-4D97-AF65-F5344CB8AC3E}">
        <p14:creationId xmlns:p14="http://schemas.microsoft.com/office/powerpoint/2010/main" val="42936885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3"/>
          <p:cNvSpPr txBox="1">
            <a:spLocks/>
          </p:cNvSpPr>
          <p:nvPr/>
        </p:nvSpPr>
        <p:spPr>
          <a:xfrm>
            <a:off x="611560" y="0"/>
            <a:ext cx="8328102" cy="1008112"/>
          </a:xfrm>
          <a:prstGeom prst="rect">
            <a:avLst/>
          </a:prstGeom>
        </p:spPr>
        <p:txBody>
          <a:bodyPr vert="horz" lIns="45720" tIns="0" rIns="45720" bIns="0" anchor="b">
            <a:no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600" b="1" i="0" u="none" strike="noStrike" kern="1200" cap="all" spc="0" normalizeH="0" baseline="0" noProof="0" dirty="0" smtClean="0">
                <a:ln w="6350">
                  <a:noFill/>
                </a:ln>
                <a:solidFill>
                  <a:sysClr val="windowText" lastClr="000000"/>
                </a:solidFill>
                <a:effectLst/>
                <a:uLnTx/>
                <a:uFillTx/>
                <a:latin typeface="Book Antiqua"/>
                <a:ea typeface="+mj-ea"/>
                <a:cs typeface="+mj-cs"/>
              </a:rPr>
              <a:t>THE JUDGMENTS REGULATION (</a:t>
            </a:r>
            <a:r>
              <a:rPr kumimoji="0" lang="en-US" sz="2600" b="1" i="0" u="none" strike="noStrike" kern="1200" cap="none" spc="0" normalizeH="0" baseline="0" noProof="0" dirty="0" smtClean="0">
                <a:ln w="6350">
                  <a:noFill/>
                </a:ln>
                <a:solidFill>
                  <a:sysClr val="windowText" lastClr="000000"/>
                </a:solidFill>
                <a:effectLst/>
                <a:uLnTx/>
                <a:uFillTx/>
                <a:latin typeface="Book Antiqua"/>
                <a:ea typeface="+mj-ea"/>
                <a:cs typeface="+mj-cs"/>
              </a:rPr>
              <a:t>recast</a:t>
            </a:r>
            <a:r>
              <a:rPr kumimoji="0" lang="en-US" sz="2600" b="1" i="0" u="none" strike="noStrike" kern="1200" cap="all" spc="0" normalizeH="0" baseline="0" noProof="0" dirty="0" smtClean="0">
                <a:ln w="6350">
                  <a:noFill/>
                </a:ln>
                <a:solidFill>
                  <a:sysClr val="windowText" lastClr="000000"/>
                </a:solidFill>
                <a:effectLst/>
                <a:uLnTx/>
                <a:uFillTx/>
                <a:latin typeface="Book Antiqua"/>
                <a:ea typeface="+mj-ea"/>
                <a:cs typeface="+mj-cs"/>
              </a:rPr>
              <a:t>) </a:t>
            </a:r>
            <a:r>
              <a:rPr kumimoji="0" lang="en-US" sz="2600" b="0" i="0" u="none" strike="noStrike" kern="1200" cap="all" spc="0" normalizeH="0" baseline="0" noProof="0" dirty="0" smtClean="0">
                <a:ln w="6350">
                  <a:noFill/>
                </a:ln>
                <a:solidFill>
                  <a:sysClr val="windowText" lastClr="000000"/>
                </a:solidFill>
                <a:effectLst/>
                <a:uLnTx/>
                <a:uFillTx/>
                <a:latin typeface="Book Antiqua"/>
                <a:ea typeface="+mj-ea"/>
                <a:cs typeface="+mj-cs"/>
              </a:rPr>
              <a:t>(</a:t>
            </a:r>
            <a:r>
              <a:rPr kumimoji="0" lang="en-US" sz="2600" b="0" i="0" u="none" strike="noStrike" kern="1200" cap="none" spc="0" normalizeH="0" noProof="0" dirty="0" smtClean="0">
                <a:ln w="6350">
                  <a:noFill/>
                </a:ln>
                <a:solidFill>
                  <a:sysClr val="windowText" lastClr="000000"/>
                </a:solidFill>
                <a:effectLst/>
                <a:uLnTx/>
                <a:uFillTx/>
                <a:latin typeface="Book Antiqua"/>
                <a:ea typeface="+mj-ea"/>
                <a:cs typeface="+mj-cs"/>
              </a:rPr>
              <a:t>Council Regulation (EC) No</a:t>
            </a:r>
            <a:r>
              <a:rPr kumimoji="0" lang="en-US" sz="2600" b="0" i="0" u="none" strike="noStrike" kern="1200" cap="all" spc="0" normalizeH="0" baseline="0" noProof="0" dirty="0" smtClean="0">
                <a:ln w="6350">
                  <a:noFill/>
                </a:ln>
                <a:solidFill>
                  <a:sysClr val="windowText" lastClr="000000"/>
                </a:solidFill>
                <a:effectLst/>
                <a:uLnTx/>
                <a:uFillTx/>
                <a:latin typeface="Book Antiqua"/>
                <a:ea typeface="+mj-ea"/>
                <a:cs typeface="+mj-cs"/>
              </a:rPr>
              <a:t>.1215/2012))</a:t>
            </a:r>
            <a:endParaRPr kumimoji="0" lang="lv-LV" sz="2600" b="0" i="0" u="none" strike="noStrike" kern="1200" cap="all" spc="0" normalizeH="0" baseline="0" noProof="0" dirty="0">
              <a:ln w="6350">
                <a:noFill/>
              </a:ln>
              <a:solidFill>
                <a:sysClr val="windowText" lastClr="000000"/>
              </a:solidFill>
              <a:effectLst/>
              <a:uLnTx/>
              <a:uFillTx/>
              <a:latin typeface="Book Antiqua"/>
              <a:ea typeface="+mj-ea"/>
              <a:cs typeface="+mj-cs"/>
            </a:endParaRPr>
          </a:p>
        </p:txBody>
      </p:sp>
      <p:sp>
        <p:nvSpPr>
          <p:cNvPr id="3" name="Apakšvirsraksts 4"/>
          <p:cNvSpPr txBox="1">
            <a:spLocks/>
          </p:cNvSpPr>
          <p:nvPr/>
        </p:nvSpPr>
        <p:spPr>
          <a:xfrm>
            <a:off x="1043608" y="1268759"/>
            <a:ext cx="7848872" cy="5556393"/>
          </a:xfrm>
          <a:prstGeom prst="rect">
            <a:avLst/>
          </a:prstGeom>
        </p:spPr>
        <p:txBody>
          <a:bodyPr vert="horz">
            <a:normAutofit lnSpcReduction="10000"/>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Article 26 of the recast Regulation (previously in Article 24, and before that in Article 18  - Submission to jurisdiction :</a:t>
            </a: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 “Apart from jurisdiction derived from other provisions of this Regulation, a court of a member state before which a defendant enters an appearance shall have jurisdiction.  This Rule shall not apply where appearance was entered to contest the jurisdiction, …”</a:t>
            </a:r>
            <a:endPar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Elefanten</a:t>
            </a:r>
            <a:r>
              <a:rPr kumimoji="0" lang="en-US" sz="1600" b="1"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en-US"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Schuh</a:t>
            </a:r>
            <a:r>
              <a:rPr kumimoji="0" lang="en-US" sz="1600" b="1" i="1" u="none" strike="noStrike" kern="1200" cap="none" spc="0" normalizeH="0" baseline="0" noProof="0" dirty="0" smtClean="0">
                <a:ln>
                  <a:noFill/>
                </a:ln>
                <a:solidFill>
                  <a:sysClr val="windowText" lastClr="000000"/>
                </a:solidFill>
                <a:effectLst/>
                <a:uLnTx/>
                <a:uFillTx/>
                <a:latin typeface="Book Antiqua"/>
                <a:ea typeface="+mn-ea"/>
                <a:cs typeface="+mn-cs"/>
              </a:rPr>
              <a:t> GMBH v Pierre </a:t>
            </a:r>
            <a:r>
              <a:rPr kumimoji="0" lang="en-US"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Jacqmain</a:t>
            </a: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 1981 ECR 171:  </a:t>
            </a: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“Article 18 … must be interpreted as meaning that the Rule on jurisdiction which that provision lays down does not apply where the defendant not only contests the court’s jurisdiction but also makes submissions on the substance of the action, provided that if the challenge to jurisdiction is not preliminary to any </a:t>
            </a:r>
            <a:r>
              <a:rPr kumimoji="0" lang="en-US" sz="1600" b="0" i="0" u="none" strike="noStrike" kern="1200" cap="none" spc="0" normalizeH="0" baseline="0" noProof="0" dirty="0" err="1" smtClean="0">
                <a:ln>
                  <a:noFill/>
                </a:ln>
                <a:solidFill>
                  <a:sysClr val="windowText" lastClr="000000"/>
                </a:solidFill>
                <a:effectLst/>
                <a:uLnTx/>
                <a:uFillTx/>
                <a:latin typeface="Book Antiqua"/>
                <a:ea typeface="+mn-ea"/>
                <a:cs typeface="+mn-cs"/>
              </a:rPr>
              <a:t>defence</a:t>
            </a: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 as to the substance it does not occur after the making of the submissions which, under national procedural law are considered to be the first </a:t>
            </a:r>
            <a:r>
              <a:rPr kumimoji="0" lang="en-US" sz="1600" b="0" i="0" u="none" strike="noStrike" kern="1200" cap="none" spc="0" normalizeH="0" baseline="0" noProof="0" dirty="0" err="1" smtClean="0">
                <a:ln>
                  <a:noFill/>
                </a:ln>
                <a:solidFill>
                  <a:sysClr val="windowText" lastClr="000000"/>
                </a:solidFill>
                <a:effectLst/>
                <a:uLnTx/>
                <a:uFillTx/>
                <a:latin typeface="Book Antiqua"/>
                <a:ea typeface="+mn-ea"/>
                <a:cs typeface="+mn-cs"/>
              </a:rPr>
              <a:t>defence</a:t>
            </a: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 addressed to the court seized.”</a:t>
            </a:r>
            <a:endPar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1600" b="1" i="1" u="none" strike="noStrike" kern="1200" cap="none" spc="0" normalizeH="0" baseline="0" noProof="0" dirty="0" smtClean="0">
                <a:ln>
                  <a:noFill/>
                </a:ln>
                <a:solidFill>
                  <a:sysClr val="windowText" lastClr="000000"/>
                </a:solidFill>
                <a:effectLst/>
                <a:uLnTx/>
                <a:uFillTx/>
                <a:latin typeface="Book Antiqua"/>
                <a:ea typeface="+mn-ea"/>
                <a:cs typeface="+mn-cs"/>
              </a:rPr>
              <a:t>ETS. Rohr SA v Dina </a:t>
            </a:r>
            <a:r>
              <a:rPr kumimoji="0" lang="en-US"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Ossberger</a:t>
            </a: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 (Case 27/81) 1981 ECR 2431 (paragraph 8):</a:t>
            </a: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“Accordingly, the answer to the question submitted must be that Article 18 of the Convention of 27 September 1968 must be interpreted as meaning it allows the defendant not only to contest the jurisdiction but submit at the same time in the alternative a </a:t>
            </a:r>
            <a:r>
              <a:rPr kumimoji="0" lang="en-US" sz="1600" b="0" i="0" u="none" strike="noStrike" kern="1200" cap="none" spc="0" normalizeH="0" baseline="0" noProof="0" dirty="0" err="1" smtClean="0">
                <a:ln>
                  <a:noFill/>
                </a:ln>
                <a:solidFill>
                  <a:sysClr val="windowText" lastClr="000000"/>
                </a:solidFill>
                <a:effectLst/>
                <a:uLnTx/>
                <a:uFillTx/>
                <a:latin typeface="Book Antiqua"/>
                <a:ea typeface="+mn-ea"/>
                <a:cs typeface="+mn-cs"/>
              </a:rPr>
              <a:t>defence</a:t>
            </a: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 on the substance of the action without, however, losing his right to raise an objection of lack of jurisdiction.”</a:t>
            </a: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lv-LV" sz="1600" b="0" i="0" u="none" strike="noStrike" kern="1200" cap="none" spc="0" normalizeH="0" baseline="0" noProof="0" dirty="0">
              <a:ln>
                <a:noFill/>
              </a:ln>
              <a:solidFill>
                <a:sysClr val="windowText" lastClr="000000"/>
              </a:solidFill>
              <a:effectLst/>
              <a:uLnTx/>
              <a:uFillTx/>
              <a:latin typeface="Book Antiqua"/>
              <a:ea typeface="+mn-ea"/>
              <a:cs typeface="+mn-cs"/>
            </a:endParaRPr>
          </a:p>
        </p:txBody>
      </p:sp>
    </p:spTree>
    <p:extLst>
      <p:ext uri="{BB962C8B-B14F-4D97-AF65-F5344CB8AC3E}">
        <p14:creationId xmlns:p14="http://schemas.microsoft.com/office/powerpoint/2010/main" val="42936885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p:cNvSpPr>
          <p:nvPr/>
        </p:nvSpPr>
        <p:spPr>
          <a:xfrm>
            <a:off x="662880" y="260648"/>
            <a:ext cx="8229600" cy="761256"/>
          </a:xfrm>
          <a:prstGeom prst="rect">
            <a:avLst/>
          </a:prstGeom>
        </p:spPr>
        <p:txBody>
          <a:bodyPr vert="horz" lIns="45720" tIns="0" rIns="45720" bIns="0" anchor="b">
            <a:no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600" b="1" i="0" u="none" strike="noStrike" kern="1200" cap="all" spc="0" normalizeH="0" baseline="0" noProof="0" dirty="0" smtClean="0">
                <a:ln w="6350">
                  <a:noFill/>
                </a:ln>
                <a:solidFill>
                  <a:prstClr val="black"/>
                </a:solidFill>
                <a:effectLst/>
                <a:uLnTx/>
                <a:uFillTx/>
                <a:latin typeface="Book Antiqua"/>
                <a:ea typeface="+mj-ea"/>
                <a:cs typeface="+mj-cs"/>
              </a:rPr>
              <a:t>THE JUDGMENTS REGULATION (</a:t>
            </a:r>
            <a:r>
              <a:rPr kumimoji="0" lang="lv-LV" sz="2600" b="1" i="0" u="none" strike="noStrike" kern="1200" cap="none" spc="0" normalizeH="0" baseline="0" noProof="0" dirty="0" err="1" smtClean="0">
                <a:ln w="6350">
                  <a:noFill/>
                </a:ln>
                <a:solidFill>
                  <a:prstClr val="black"/>
                </a:solidFill>
                <a:effectLst/>
                <a:uLnTx/>
                <a:uFillTx/>
                <a:latin typeface="Book Antiqua"/>
                <a:ea typeface="+mj-ea"/>
                <a:cs typeface="+mj-cs"/>
              </a:rPr>
              <a:t>recast</a:t>
            </a:r>
            <a:r>
              <a:rPr kumimoji="0" lang="lv-LV" sz="2600" b="1" i="0" u="none" strike="noStrike" kern="1200" cap="none" spc="0" normalizeH="0" baseline="0" noProof="0" dirty="0" smtClean="0">
                <a:ln w="6350">
                  <a:noFill/>
                </a:ln>
                <a:solidFill>
                  <a:prstClr val="black"/>
                </a:solidFill>
                <a:effectLst/>
                <a:uLnTx/>
                <a:uFillTx/>
                <a:latin typeface="Book Antiqua"/>
                <a:ea typeface="+mj-ea"/>
                <a:cs typeface="+mj-cs"/>
              </a:rPr>
              <a:t> </a:t>
            </a:r>
            <a:r>
              <a:rPr kumimoji="0" lang="en-US" sz="2600" b="1" i="0" u="none" strike="noStrike" kern="1200" cap="all" spc="0" normalizeH="0" baseline="0" noProof="0" dirty="0" smtClean="0">
                <a:ln w="6350">
                  <a:noFill/>
                </a:ln>
                <a:solidFill>
                  <a:prstClr val="black"/>
                </a:solidFill>
                <a:effectLst/>
                <a:uLnTx/>
                <a:uFillTx/>
                <a:latin typeface="Book Antiqua"/>
                <a:ea typeface="+mj-ea"/>
                <a:cs typeface="+mj-cs"/>
              </a:rPr>
              <a:t>) </a:t>
            </a:r>
            <a:r>
              <a:rPr kumimoji="0" lang="lv-LV" sz="2600" b="0" i="0" u="none" strike="noStrike" kern="1200" cap="all" spc="0" normalizeH="0" baseline="0" noProof="0" dirty="0" smtClean="0">
                <a:ln w="6350">
                  <a:noFill/>
                </a:ln>
                <a:solidFill>
                  <a:prstClr val="black"/>
                </a:solidFill>
                <a:effectLst/>
                <a:uLnTx/>
                <a:uFillTx/>
                <a:latin typeface="Book Antiqua"/>
                <a:ea typeface="+mj-ea"/>
                <a:cs typeface="+mj-cs"/>
              </a:rPr>
              <a:t>(</a:t>
            </a:r>
            <a:r>
              <a:rPr kumimoji="0" lang="en-US" sz="2600" b="0" i="0" u="none" strike="noStrike" kern="1200" cap="none" spc="0" normalizeH="0" noProof="0" dirty="0" smtClean="0">
                <a:ln w="6350">
                  <a:noFill/>
                </a:ln>
                <a:solidFill>
                  <a:prstClr val="black"/>
                </a:solidFill>
                <a:effectLst/>
                <a:uLnTx/>
                <a:uFillTx/>
                <a:latin typeface="Book Antiqua"/>
                <a:ea typeface="+mj-ea"/>
                <a:cs typeface="+mj-cs"/>
              </a:rPr>
              <a:t>No</a:t>
            </a:r>
            <a:r>
              <a:rPr kumimoji="0" lang="en-US" sz="2600" b="0" i="0" u="none" strike="noStrike" kern="1200" cap="all" spc="0" normalizeH="0" baseline="0" noProof="0" dirty="0" smtClean="0">
                <a:ln w="6350">
                  <a:noFill/>
                </a:ln>
                <a:solidFill>
                  <a:prstClr val="black"/>
                </a:solidFill>
                <a:effectLst/>
                <a:uLnTx/>
                <a:uFillTx/>
                <a:latin typeface="Book Antiqua"/>
                <a:ea typeface="+mj-ea"/>
                <a:cs typeface="+mj-cs"/>
              </a:rPr>
              <a:t>.1215/2012)</a:t>
            </a:r>
            <a:endParaRPr kumimoji="0" lang="lv-LV" sz="2600" b="0" i="0" u="none" strike="noStrike" kern="1200" cap="all" spc="0" normalizeH="0" baseline="0" noProof="0" dirty="0">
              <a:ln w="6350">
                <a:noFill/>
              </a:ln>
              <a:gradFill>
                <a:gsLst>
                  <a:gs pos="0">
                    <a:srgbClr val="629DD1">
                      <a:tint val="73000"/>
                      <a:satMod val="145000"/>
                    </a:srgbClr>
                  </a:gs>
                  <a:gs pos="73000">
                    <a:srgbClr val="629DD1">
                      <a:tint val="73000"/>
                      <a:satMod val="145000"/>
                    </a:srgbClr>
                  </a:gs>
                  <a:gs pos="100000">
                    <a:srgbClr val="629DD1">
                      <a:tint val="83000"/>
                      <a:satMod val="143000"/>
                    </a:srgbClr>
                  </a:gs>
                </a:gsLst>
                <a:lin ang="4800000" scaled="1"/>
              </a:gradFill>
              <a:effectLst>
                <a:outerShdw blurRad="127000" dist="200000" dir="2700000" algn="tl" rotWithShape="0">
                  <a:srgbClr val="000000">
                    <a:alpha val="30000"/>
                  </a:srgbClr>
                </a:outerShdw>
              </a:effectLst>
              <a:uLnTx/>
              <a:uFillTx/>
              <a:latin typeface="Lucida Sans"/>
              <a:ea typeface="+mj-ea"/>
              <a:cs typeface="+mj-cs"/>
            </a:endParaRPr>
          </a:p>
        </p:txBody>
      </p:sp>
      <p:sp>
        <p:nvSpPr>
          <p:cNvPr id="3" name="Apakšvirsraksts 2"/>
          <p:cNvSpPr txBox="1">
            <a:spLocks/>
          </p:cNvSpPr>
          <p:nvPr/>
        </p:nvSpPr>
        <p:spPr>
          <a:xfrm>
            <a:off x="1187624" y="1340768"/>
            <a:ext cx="7704856" cy="5256584"/>
          </a:xfrm>
          <a:prstGeom prst="rect">
            <a:avLst/>
          </a:prstGeom>
        </p:spPr>
        <p:txBody>
          <a:bodyPr vert="horz">
            <a:norm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2200" b="0" i="0" u="none" strike="noStrike" kern="1200" cap="none" spc="0" normalizeH="0" baseline="0" noProof="0" dirty="0" smtClean="0">
                <a:ln>
                  <a:noFill/>
                </a:ln>
                <a:solidFill>
                  <a:sysClr val="windowText" lastClr="000000"/>
                </a:solidFill>
                <a:effectLst/>
                <a:uLnTx/>
                <a:uFillTx/>
                <a:latin typeface="Book Antiqua"/>
                <a:ea typeface="+mn-ea"/>
                <a:cs typeface="+mn-cs"/>
              </a:rPr>
              <a:t>Article 7.5:</a:t>
            </a: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2200" b="0" i="1" u="none" strike="noStrike" kern="1200" cap="none" spc="0" normalizeH="0" baseline="0" noProof="0" dirty="0" smtClean="0">
                <a:ln>
                  <a:noFill/>
                </a:ln>
                <a:solidFill>
                  <a:sysClr val="windowText" lastClr="000000"/>
                </a:solidFill>
                <a:effectLst/>
                <a:uLnTx/>
                <a:uFillTx/>
                <a:latin typeface="Book Antiqua"/>
                <a:ea typeface="+mn-ea"/>
                <a:cs typeface="+mn-cs"/>
              </a:rPr>
              <a:t>A person domiciled in a Member State may, in another Member State, be sued:</a:t>
            </a: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2200" b="0" i="1" u="none" strike="noStrike" kern="1200" cap="none" spc="0" normalizeH="0" baseline="0" noProof="0" dirty="0" smtClean="0">
                <a:ln>
                  <a:noFill/>
                </a:ln>
                <a:solidFill>
                  <a:sysClr val="windowText" lastClr="000000"/>
                </a:solidFill>
                <a:effectLst/>
                <a:uLnTx/>
                <a:uFillTx/>
                <a:latin typeface="Book Antiqua"/>
                <a:ea typeface="+mn-ea"/>
                <a:cs typeface="+mn-cs"/>
              </a:rPr>
              <a:t>…as regards a dispute arising out of the operations of a branch, agency or other establishment, in the courts for the place in which the branch, agency or other establishment is situated.</a:t>
            </a:r>
            <a:endParaRPr kumimoji="0" lang="lv-LV" sz="2200" b="0" i="1"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lv-LV" sz="2200" b="0" i="1"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en-US" sz="2200" b="0" i="1"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2200" b="1" i="1" u="none" strike="noStrike" kern="1200" cap="none" spc="0" normalizeH="0" baseline="0" noProof="0" dirty="0" err="1" smtClean="0">
                <a:ln>
                  <a:noFill/>
                </a:ln>
                <a:solidFill>
                  <a:sysClr val="windowText" lastClr="000000"/>
                </a:solidFill>
                <a:effectLst/>
                <a:uLnTx/>
                <a:uFillTx/>
                <a:latin typeface="Book Antiqua"/>
                <a:ea typeface="+mn-ea"/>
                <a:cs typeface="+mn-cs"/>
              </a:rPr>
              <a:t>Etablissements</a:t>
            </a:r>
            <a:r>
              <a:rPr kumimoji="0" lang="en-US" sz="2200" b="1"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en-US" sz="2200" b="1" i="1" u="none" strike="noStrike" kern="1200" cap="none" spc="0" normalizeH="0" baseline="0" noProof="0" dirty="0" err="1" smtClean="0">
                <a:ln>
                  <a:noFill/>
                </a:ln>
                <a:solidFill>
                  <a:sysClr val="windowText" lastClr="000000"/>
                </a:solidFill>
                <a:effectLst/>
                <a:uLnTx/>
                <a:uFillTx/>
                <a:latin typeface="Book Antiqua"/>
                <a:ea typeface="+mn-ea"/>
                <a:cs typeface="+mn-cs"/>
              </a:rPr>
              <a:t>Somafer</a:t>
            </a:r>
            <a:r>
              <a:rPr kumimoji="0" lang="en-US" sz="2200" b="1" i="1" u="none" strike="noStrike" kern="1200" cap="none" spc="0" normalizeH="0" baseline="0" noProof="0" dirty="0" smtClean="0">
                <a:ln>
                  <a:noFill/>
                </a:ln>
                <a:solidFill>
                  <a:sysClr val="windowText" lastClr="000000"/>
                </a:solidFill>
                <a:effectLst/>
                <a:uLnTx/>
                <a:uFillTx/>
                <a:latin typeface="Book Antiqua"/>
                <a:ea typeface="+mn-ea"/>
                <a:cs typeface="+mn-cs"/>
              </a:rPr>
              <a:t> v Saar-</a:t>
            </a:r>
            <a:r>
              <a:rPr kumimoji="0" lang="en-US" sz="2200" b="1" i="1" u="none" strike="noStrike" kern="1200" cap="none" spc="0" normalizeH="0" baseline="0" noProof="0" dirty="0" err="1" smtClean="0">
                <a:ln>
                  <a:noFill/>
                </a:ln>
                <a:solidFill>
                  <a:sysClr val="windowText" lastClr="000000"/>
                </a:solidFill>
                <a:effectLst/>
                <a:uLnTx/>
                <a:uFillTx/>
                <a:latin typeface="Book Antiqua"/>
                <a:ea typeface="+mn-ea"/>
                <a:cs typeface="+mn-cs"/>
              </a:rPr>
              <a:t>Ferngas</a:t>
            </a:r>
            <a:r>
              <a:rPr kumimoji="0" lang="en-US" sz="2200" b="1"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en-US" sz="2200" b="0" i="0" u="none" strike="noStrike" kern="1200" cap="none" spc="0" normalizeH="0" baseline="0" noProof="0" dirty="0" smtClean="0">
                <a:ln>
                  <a:noFill/>
                </a:ln>
                <a:solidFill>
                  <a:sysClr val="windowText" lastClr="000000"/>
                </a:solidFill>
                <a:effectLst/>
                <a:uLnTx/>
                <a:uFillTx/>
                <a:latin typeface="Book Antiqua"/>
                <a:ea typeface="+mn-ea"/>
                <a:cs typeface="+mn-cs"/>
              </a:rPr>
              <a:t>Case 33/78 [1978] ECR 2183 paragraph 12 </a:t>
            </a:r>
            <a:endParaRPr kumimoji="0" lang="lv-LV" sz="22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en-US" sz="22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2200" b="1" i="1" u="none" strike="noStrike" kern="1200" cap="none" spc="0" normalizeH="0" baseline="0" noProof="0" dirty="0" smtClean="0">
                <a:ln>
                  <a:noFill/>
                </a:ln>
                <a:solidFill>
                  <a:sysClr val="windowText" lastClr="000000"/>
                </a:solidFill>
                <a:effectLst/>
                <a:uLnTx/>
                <a:uFillTx/>
                <a:latin typeface="Book Antiqua"/>
                <a:ea typeface="+mn-ea"/>
                <a:cs typeface="+mn-cs"/>
              </a:rPr>
              <a:t>SAR </a:t>
            </a:r>
            <a:r>
              <a:rPr kumimoji="0" lang="en-US" sz="2200" b="1" i="1" u="none" strike="noStrike" kern="1200" cap="none" spc="0" normalizeH="0" baseline="0" noProof="0" dirty="0" err="1" smtClean="0">
                <a:ln>
                  <a:noFill/>
                </a:ln>
                <a:solidFill>
                  <a:sysClr val="windowText" lastClr="000000"/>
                </a:solidFill>
                <a:effectLst/>
                <a:uLnTx/>
                <a:uFillTx/>
                <a:latin typeface="Book Antiqua"/>
                <a:ea typeface="+mn-ea"/>
                <a:cs typeface="+mn-cs"/>
              </a:rPr>
              <a:t>Schotte</a:t>
            </a:r>
            <a:r>
              <a:rPr kumimoji="0" lang="en-US" sz="2200" b="1" i="1" u="none" strike="noStrike" kern="1200" cap="none" spc="0" normalizeH="0" baseline="0" noProof="0" dirty="0" smtClean="0">
                <a:ln>
                  <a:noFill/>
                </a:ln>
                <a:solidFill>
                  <a:sysClr val="windowText" lastClr="000000"/>
                </a:solidFill>
                <a:effectLst/>
                <a:uLnTx/>
                <a:uFillTx/>
                <a:latin typeface="Book Antiqua"/>
                <a:ea typeface="+mn-ea"/>
                <a:cs typeface="+mn-cs"/>
              </a:rPr>
              <a:t> v </a:t>
            </a:r>
            <a:r>
              <a:rPr kumimoji="0" lang="en-US" sz="2200" b="1" i="1" u="none" strike="noStrike" kern="1200" cap="none" spc="0" normalizeH="0" baseline="0" noProof="0" dirty="0" err="1" smtClean="0">
                <a:ln>
                  <a:noFill/>
                </a:ln>
                <a:solidFill>
                  <a:sysClr val="windowText" lastClr="000000"/>
                </a:solidFill>
                <a:effectLst/>
                <a:uLnTx/>
                <a:uFillTx/>
                <a:latin typeface="Book Antiqua"/>
                <a:ea typeface="+mn-ea"/>
                <a:cs typeface="+mn-cs"/>
              </a:rPr>
              <a:t>Parfums</a:t>
            </a:r>
            <a:r>
              <a:rPr kumimoji="0" lang="en-US" sz="2200" b="1" i="1" u="none" strike="noStrike" kern="1200" cap="none" spc="0" normalizeH="0" baseline="0" noProof="0" dirty="0" smtClean="0">
                <a:ln>
                  <a:noFill/>
                </a:ln>
                <a:solidFill>
                  <a:sysClr val="windowText" lastClr="000000"/>
                </a:solidFill>
                <a:effectLst/>
                <a:uLnTx/>
                <a:uFillTx/>
                <a:latin typeface="Book Antiqua"/>
                <a:ea typeface="+mn-ea"/>
                <a:cs typeface="+mn-cs"/>
              </a:rPr>
              <a:t> Rothschild </a:t>
            </a:r>
            <a:r>
              <a:rPr kumimoji="0" lang="en-US" sz="2200" b="0" i="0" u="none" strike="noStrike" kern="1200" cap="none" spc="0" normalizeH="0" baseline="0" noProof="0" dirty="0" smtClean="0">
                <a:ln>
                  <a:noFill/>
                </a:ln>
                <a:solidFill>
                  <a:sysClr val="windowText" lastClr="000000"/>
                </a:solidFill>
                <a:effectLst/>
                <a:uLnTx/>
                <a:uFillTx/>
                <a:latin typeface="Book Antiqua"/>
                <a:ea typeface="+mn-ea"/>
                <a:cs typeface="+mn-cs"/>
              </a:rPr>
              <a:t>[1987] ECR 4905 paragraph 15</a:t>
            </a: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lv-LV" sz="2200" b="0" i="0" u="none" strike="noStrike" kern="1200" cap="none" spc="0" normalizeH="0" baseline="0" noProof="0" dirty="0">
              <a:ln>
                <a:noFill/>
              </a:ln>
              <a:solidFill>
                <a:sysClr val="windowText" lastClr="000000"/>
              </a:solidFill>
              <a:effectLst/>
              <a:uLnTx/>
              <a:uFillTx/>
              <a:latin typeface="Book Antiqua"/>
              <a:ea typeface="+mn-ea"/>
              <a:cs typeface="+mn-cs"/>
            </a:endParaRPr>
          </a:p>
        </p:txBody>
      </p:sp>
    </p:spTree>
    <p:extLst>
      <p:ext uri="{BB962C8B-B14F-4D97-AF65-F5344CB8AC3E}">
        <p14:creationId xmlns:p14="http://schemas.microsoft.com/office/powerpoint/2010/main" val="42936885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3"/>
          <p:cNvSpPr txBox="1">
            <a:spLocks/>
          </p:cNvSpPr>
          <p:nvPr/>
        </p:nvSpPr>
        <p:spPr>
          <a:xfrm>
            <a:off x="745232" y="332656"/>
            <a:ext cx="8229600" cy="995536"/>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600" b="1" i="0" u="none" strike="noStrike" kern="1200" cap="all" spc="0" normalizeH="0" baseline="0" noProof="0" dirty="0" smtClean="0">
                <a:ln w="6350">
                  <a:noFill/>
                </a:ln>
                <a:solidFill>
                  <a:prstClr val="black"/>
                </a:solidFill>
                <a:effectLst/>
                <a:uLnTx/>
                <a:uFillTx/>
                <a:latin typeface="Book Antiqua"/>
                <a:ea typeface="+mj-ea"/>
                <a:cs typeface="+mj-cs"/>
              </a:rPr>
              <a:t>THE JUDGMENTS REGULATION (</a:t>
            </a:r>
            <a:r>
              <a:rPr kumimoji="0" lang="lv-LV" sz="2600" b="1" i="0" u="none" strike="noStrike" kern="1200" cap="none" spc="0" normalizeH="0" baseline="0" noProof="0" dirty="0" err="1" smtClean="0">
                <a:ln w="6350">
                  <a:noFill/>
                </a:ln>
                <a:solidFill>
                  <a:prstClr val="black"/>
                </a:solidFill>
                <a:effectLst/>
                <a:uLnTx/>
                <a:uFillTx/>
                <a:latin typeface="Book Antiqua"/>
                <a:ea typeface="+mj-ea"/>
                <a:cs typeface="+mj-cs"/>
              </a:rPr>
              <a:t>recast</a:t>
            </a:r>
            <a:r>
              <a:rPr kumimoji="0" lang="lv-LV" sz="2600" b="1" i="0" u="none" strike="noStrike" kern="1200" cap="none" spc="0" normalizeH="0" baseline="0" noProof="0" dirty="0" smtClean="0">
                <a:ln w="6350">
                  <a:noFill/>
                </a:ln>
                <a:solidFill>
                  <a:prstClr val="black"/>
                </a:solidFill>
                <a:effectLst/>
                <a:uLnTx/>
                <a:uFillTx/>
                <a:latin typeface="Book Antiqua"/>
                <a:ea typeface="+mj-ea"/>
                <a:cs typeface="+mj-cs"/>
              </a:rPr>
              <a:t> </a:t>
            </a:r>
            <a:r>
              <a:rPr kumimoji="0" lang="en-US" sz="2600" b="1" i="0" u="none" strike="noStrike" kern="1200" cap="all" spc="0" normalizeH="0" baseline="0" noProof="0" dirty="0" smtClean="0">
                <a:ln w="6350">
                  <a:noFill/>
                </a:ln>
                <a:solidFill>
                  <a:prstClr val="black"/>
                </a:solidFill>
                <a:effectLst/>
                <a:uLnTx/>
                <a:uFillTx/>
                <a:latin typeface="Book Antiqua"/>
                <a:ea typeface="+mj-ea"/>
                <a:cs typeface="+mj-cs"/>
              </a:rPr>
              <a:t>) </a:t>
            </a:r>
            <a:r>
              <a:rPr kumimoji="0" lang="lv-LV" sz="2600" b="0" i="0" u="none" strike="noStrike" kern="1200" cap="all" spc="0" normalizeH="0" baseline="0" noProof="0" dirty="0" smtClean="0">
                <a:ln w="6350">
                  <a:noFill/>
                </a:ln>
                <a:solidFill>
                  <a:prstClr val="black"/>
                </a:solidFill>
                <a:effectLst/>
                <a:uLnTx/>
                <a:uFillTx/>
                <a:latin typeface="Book Antiqua"/>
                <a:ea typeface="+mj-ea"/>
                <a:cs typeface="+mj-cs"/>
              </a:rPr>
              <a:t>(</a:t>
            </a:r>
            <a:r>
              <a:rPr kumimoji="0" lang="en-US" sz="2600" b="0" i="0" u="none" strike="noStrike" kern="1200" cap="none" spc="0" normalizeH="0" noProof="0" dirty="0" smtClean="0">
                <a:ln w="6350">
                  <a:noFill/>
                </a:ln>
                <a:solidFill>
                  <a:prstClr val="black"/>
                </a:solidFill>
                <a:effectLst/>
                <a:uLnTx/>
                <a:uFillTx/>
                <a:latin typeface="Book Antiqua"/>
                <a:ea typeface="+mj-ea"/>
                <a:cs typeface="+mj-cs"/>
              </a:rPr>
              <a:t>No</a:t>
            </a:r>
            <a:r>
              <a:rPr kumimoji="0" lang="en-US" sz="2600" b="0" i="0" u="none" strike="noStrike" kern="1200" cap="all" spc="0" normalizeH="0" baseline="0" noProof="0" dirty="0" smtClean="0">
                <a:ln w="6350">
                  <a:noFill/>
                </a:ln>
                <a:solidFill>
                  <a:prstClr val="black"/>
                </a:solidFill>
                <a:effectLst/>
                <a:uLnTx/>
                <a:uFillTx/>
                <a:latin typeface="Book Antiqua"/>
                <a:ea typeface="+mj-ea"/>
                <a:cs typeface="+mj-cs"/>
              </a:rPr>
              <a:t>.1215/2012)</a:t>
            </a:r>
            <a:endParaRPr kumimoji="0" lang="lv-LV" sz="2600" b="0" i="0" u="none" strike="noStrike" kern="1200" cap="all" spc="0" normalizeH="0" baseline="0" noProof="0" dirty="0">
              <a:ln w="6350">
                <a:noFill/>
              </a:ln>
              <a:gradFill>
                <a:gsLst>
                  <a:gs pos="0">
                    <a:srgbClr val="629DD1">
                      <a:tint val="73000"/>
                      <a:satMod val="145000"/>
                    </a:srgbClr>
                  </a:gs>
                  <a:gs pos="73000">
                    <a:srgbClr val="629DD1">
                      <a:tint val="73000"/>
                      <a:satMod val="145000"/>
                    </a:srgbClr>
                  </a:gs>
                  <a:gs pos="100000">
                    <a:srgbClr val="629DD1">
                      <a:tint val="83000"/>
                      <a:satMod val="143000"/>
                    </a:srgbClr>
                  </a:gs>
                </a:gsLst>
                <a:lin ang="4800000" scaled="1"/>
              </a:gradFill>
              <a:effectLst>
                <a:outerShdw blurRad="127000" dist="200000" dir="2700000" algn="tl" rotWithShape="0">
                  <a:srgbClr val="000000">
                    <a:alpha val="30000"/>
                  </a:srgbClr>
                </a:outerShdw>
              </a:effectLst>
              <a:uLnTx/>
              <a:uFillTx/>
              <a:latin typeface="Lucida Sans"/>
              <a:ea typeface="+mj-ea"/>
              <a:cs typeface="+mj-cs"/>
            </a:endParaRPr>
          </a:p>
        </p:txBody>
      </p:sp>
      <p:sp>
        <p:nvSpPr>
          <p:cNvPr id="3" name="Apakšvirsraksts 4"/>
          <p:cNvSpPr txBox="1">
            <a:spLocks/>
          </p:cNvSpPr>
          <p:nvPr/>
        </p:nvSpPr>
        <p:spPr>
          <a:xfrm>
            <a:off x="1187624" y="1328192"/>
            <a:ext cx="7488832" cy="5256584"/>
          </a:xfrm>
          <a:prstGeom prst="rect">
            <a:avLst/>
          </a:prstGeom>
        </p:spPr>
        <p:txBody>
          <a:bodyPr vert="horz">
            <a:normAutofit fontScale="92500" lnSpcReduction="10000"/>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lv-LV" sz="28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2800" b="0" i="0" u="none" strike="noStrike" kern="1200" cap="none" spc="0" normalizeH="0" baseline="0" noProof="0" dirty="0" smtClean="0">
                <a:ln>
                  <a:noFill/>
                </a:ln>
                <a:solidFill>
                  <a:sysClr val="windowText" lastClr="000000"/>
                </a:solidFill>
                <a:effectLst/>
                <a:uLnTx/>
                <a:uFillTx/>
                <a:latin typeface="Book Antiqua"/>
                <a:ea typeface="+mn-ea"/>
                <a:cs typeface="+mn-cs"/>
              </a:rPr>
              <a:t>Relevance of Article 2 to Article 7.5</a:t>
            </a: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en-US" sz="28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2800" b="1" i="1" u="none" strike="noStrike" kern="1200" cap="none" spc="0" normalizeH="0" baseline="0" noProof="0" dirty="0" err="1" smtClean="0">
                <a:ln>
                  <a:noFill/>
                </a:ln>
                <a:solidFill>
                  <a:sysClr val="windowText" lastClr="000000"/>
                </a:solidFill>
                <a:effectLst/>
                <a:uLnTx/>
                <a:uFillTx/>
                <a:latin typeface="Book Antiqua"/>
                <a:ea typeface="+mn-ea"/>
                <a:cs typeface="+mn-cs"/>
              </a:rPr>
              <a:t>Somafer</a:t>
            </a:r>
            <a:r>
              <a:rPr kumimoji="0" lang="en-US" sz="2800" b="1" i="1" u="none" strike="noStrike" kern="1200" cap="none" spc="0" normalizeH="0" baseline="0" noProof="0" dirty="0" smtClean="0">
                <a:ln>
                  <a:noFill/>
                </a:ln>
                <a:solidFill>
                  <a:sysClr val="windowText" lastClr="000000"/>
                </a:solidFill>
                <a:effectLst/>
                <a:uLnTx/>
                <a:uFillTx/>
                <a:latin typeface="Book Antiqua"/>
                <a:ea typeface="+mn-ea"/>
                <a:cs typeface="+mn-cs"/>
              </a:rPr>
              <a:t> v Saar-</a:t>
            </a:r>
            <a:r>
              <a:rPr kumimoji="0" lang="en-US" sz="2800" b="1" i="1" u="none" strike="noStrike" kern="1200" cap="none" spc="0" normalizeH="0" baseline="0" noProof="0" dirty="0" err="1" smtClean="0">
                <a:ln>
                  <a:noFill/>
                </a:ln>
                <a:solidFill>
                  <a:sysClr val="windowText" lastClr="000000"/>
                </a:solidFill>
                <a:effectLst/>
                <a:uLnTx/>
                <a:uFillTx/>
                <a:latin typeface="Book Antiqua"/>
                <a:ea typeface="+mn-ea"/>
                <a:cs typeface="+mn-cs"/>
              </a:rPr>
              <a:t>Ferngas</a:t>
            </a:r>
            <a:r>
              <a:rPr kumimoji="0" lang="en-US" sz="2800" b="1"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en-US" sz="2800" b="0" i="0" u="none" strike="noStrike" kern="1200" cap="none" spc="0" normalizeH="0" baseline="0" noProof="0" dirty="0" smtClean="0">
                <a:ln>
                  <a:noFill/>
                </a:ln>
                <a:solidFill>
                  <a:sysClr val="windowText" lastClr="000000"/>
                </a:solidFill>
                <a:effectLst/>
                <a:uLnTx/>
                <a:uFillTx/>
                <a:latin typeface="Book Antiqua"/>
                <a:ea typeface="+mn-ea"/>
                <a:cs typeface="+mn-cs"/>
              </a:rPr>
              <a:t>[1978] ECR 2183 at 2193:</a:t>
            </a: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1900" b="0" i="0" u="none" strike="noStrike" kern="1200" cap="none" spc="0" normalizeH="0" baseline="0" noProof="0" dirty="0" smtClean="0">
                <a:ln>
                  <a:noFill/>
                </a:ln>
                <a:solidFill>
                  <a:sysClr val="windowText" lastClr="000000"/>
                </a:solidFill>
                <a:effectLst/>
                <a:uLnTx/>
                <a:uFillTx/>
                <a:latin typeface="Book Antiqua"/>
                <a:ea typeface="+mn-ea"/>
                <a:cs typeface="+mn-cs"/>
              </a:rPr>
              <a:t>“It is by definition a question of factors concerning two entities established in different Contracting States but which in spite of this must be considered in the same way, whether from the point of view of the parent body or of an extension or extensions which the parent body has established in the other Member States or from that of the third parties with whom legal relations are created through such extensions.  In these circumstances the need to ensure legal certainty and equality of rights and obligations for the parties as regards the power to derogate from the general jurisdiction of Article 2 requires an independent interpretation, common to all Contracting States, of the concepts in Article 5(5) of the Convention which are the subject of the reference for a preliminary ruling.”</a:t>
            </a: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lv-LV" sz="2800" b="0" i="0" u="none" strike="noStrike" kern="1200" cap="none" spc="0" normalizeH="0" baseline="0" noProof="0" dirty="0">
              <a:ln>
                <a:noFill/>
              </a:ln>
              <a:solidFill>
                <a:sysClr val="windowText" lastClr="000000"/>
              </a:solidFill>
              <a:effectLst/>
              <a:uLnTx/>
              <a:uFillTx/>
              <a:latin typeface="Book Antiqua"/>
              <a:ea typeface="+mn-ea"/>
              <a:cs typeface="+mn-cs"/>
            </a:endParaRPr>
          </a:p>
        </p:txBody>
      </p:sp>
    </p:spTree>
    <p:extLst>
      <p:ext uri="{BB962C8B-B14F-4D97-AF65-F5344CB8AC3E}">
        <p14:creationId xmlns:p14="http://schemas.microsoft.com/office/powerpoint/2010/main" val="42936885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p:cNvSpPr>
          <p:nvPr/>
        </p:nvSpPr>
        <p:spPr>
          <a:xfrm>
            <a:off x="734888" y="99914"/>
            <a:ext cx="8229600" cy="851520"/>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600" b="1" i="0" u="none" strike="noStrike" kern="1200" cap="all" spc="0" normalizeH="0" baseline="0" noProof="0" dirty="0" smtClean="0">
                <a:ln w="6350">
                  <a:noFill/>
                </a:ln>
                <a:solidFill>
                  <a:prstClr val="black"/>
                </a:solidFill>
                <a:effectLst/>
                <a:uLnTx/>
                <a:uFillTx/>
                <a:latin typeface="Book Antiqua"/>
                <a:ea typeface="+mj-ea"/>
                <a:cs typeface="+mj-cs"/>
              </a:rPr>
              <a:t>THE JUDGMENTS REGULATION (</a:t>
            </a:r>
            <a:r>
              <a:rPr kumimoji="0" lang="lv-LV" sz="2600" b="1" i="0" u="none" strike="noStrike" kern="1200" cap="none" spc="0" normalizeH="0" baseline="0" noProof="0" dirty="0" err="1" smtClean="0">
                <a:ln w="6350">
                  <a:noFill/>
                </a:ln>
                <a:solidFill>
                  <a:prstClr val="black"/>
                </a:solidFill>
                <a:effectLst/>
                <a:uLnTx/>
                <a:uFillTx/>
                <a:latin typeface="Book Antiqua"/>
                <a:ea typeface="+mj-ea"/>
                <a:cs typeface="+mj-cs"/>
              </a:rPr>
              <a:t>recast</a:t>
            </a:r>
            <a:r>
              <a:rPr kumimoji="0" lang="lv-LV" sz="2600" b="1" i="0" u="none" strike="noStrike" kern="1200" cap="none" spc="0" normalizeH="0" baseline="0" noProof="0" dirty="0" smtClean="0">
                <a:ln w="6350">
                  <a:noFill/>
                </a:ln>
                <a:solidFill>
                  <a:prstClr val="black"/>
                </a:solidFill>
                <a:effectLst/>
                <a:uLnTx/>
                <a:uFillTx/>
                <a:latin typeface="Book Antiqua"/>
                <a:ea typeface="+mj-ea"/>
                <a:cs typeface="+mj-cs"/>
              </a:rPr>
              <a:t> </a:t>
            </a:r>
            <a:r>
              <a:rPr kumimoji="0" lang="en-US" sz="2600" b="1" i="0" u="none" strike="noStrike" kern="1200" cap="all" spc="0" normalizeH="0" baseline="0" noProof="0" dirty="0" smtClean="0">
                <a:ln w="6350">
                  <a:noFill/>
                </a:ln>
                <a:solidFill>
                  <a:prstClr val="black"/>
                </a:solidFill>
                <a:effectLst/>
                <a:uLnTx/>
                <a:uFillTx/>
                <a:latin typeface="Book Antiqua"/>
                <a:ea typeface="+mj-ea"/>
                <a:cs typeface="+mj-cs"/>
              </a:rPr>
              <a:t>) </a:t>
            </a:r>
            <a:r>
              <a:rPr kumimoji="0" lang="lv-LV" sz="2600" b="0" i="0" u="none" strike="noStrike" kern="1200" cap="all" spc="0" normalizeH="0" baseline="0" noProof="0" dirty="0" smtClean="0">
                <a:ln w="6350">
                  <a:noFill/>
                </a:ln>
                <a:solidFill>
                  <a:prstClr val="black"/>
                </a:solidFill>
                <a:effectLst/>
                <a:uLnTx/>
                <a:uFillTx/>
                <a:latin typeface="Book Antiqua"/>
                <a:ea typeface="+mj-ea"/>
                <a:cs typeface="+mj-cs"/>
              </a:rPr>
              <a:t>(</a:t>
            </a:r>
            <a:r>
              <a:rPr kumimoji="0" lang="en-US" sz="2600" b="0" i="0" u="none" strike="noStrike" kern="1200" cap="none" spc="0" normalizeH="0" noProof="0" dirty="0" smtClean="0">
                <a:ln w="6350">
                  <a:noFill/>
                </a:ln>
                <a:solidFill>
                  <a:prstClr val="black"/>
                </a:solidFill>
                <a:effectLst/>
                <a:uLnTx/>
                <a:uFillTx/>
                <a:latin typeface="Book Antiqua"/>
                <a:ea typeface="+mj-ea"/>
                <a:cs typeface="+mj-cs"/>
              </a:rPr>
              <a:t>No</a:t>
            </a:r>
            <a:r>
              <a:rPr kumimoji="0" lang="en-US" sz="2600" b="0" i="0" u="none" strike="noStrike" kern="1200" cap="all" spc="0" normalizeH="0" baseline="0" noProof="0" dirty="0" smtClean="0">
                <a:ln w="6350">
                  <a:noFill/>
                </a:ln>
                <a:solidFill>
                  <a:prstClr val="black"/>
                </a:solidFill>
                <a:effectLst/>
                <a:uLnTx/>
                <a:uFillTx/>
                <a:latin typeface="Book Antiqua"/>
                <a:ea typeface="+mj-ea"/>
                <a:cs typeface="+mj-cs"/>
              </a:rPr>
              <a:t>.1215/2012)</a:t>
            </a:r>
            <a:endParaRPr kumimoji="0" lang="lv-LV" sz="2600" b="0" i="0" u="none" strike="noStrike" kern="1200" cap="all" spc="0" normalizeH="0" baseline="0" noProof="0" dirty="0">
              <a:ln w="6350">
                <a:noFill/>
              </a:ln>
              <a:gradFill>
                <a:gsLst>
                  <a:gs pos="0">
                    <a:srgbClr val="629DD1">
                      <a:tint val="73000"/>
                      <a:satMod val="145000"/>
                    </a:srgbClr>
                  </a:gs>
                  <a:gs pos="73000">
                    <a:srgbClr val="629DD1">
                      <a:tint val="73000"/>
                      <a:satMod val="145000"/>
                    </a:srgbClr>
                  </a:gs>
                  <a:gs pos="100000">
                    <a:srgbClr val="629DD1">
                      <a:tint val="83000"/>
                      <a:satMod val="143000"/>
                    </a:srgbClr>
                  </a:gs>
                </a:gsLst>
                <a:lin ang="4800000" scaled="1"/>
              </a:gradFill>
              <a:effectLst>
                <a:outerShdw blurRad="127000" dist="200000" dir="2700000" algn="tl" rotWithShape="0">
                  <a:srgbClr val="000000">
                    <a:alpha val="30000"/>
                  </a:srgbClr>
                </a:outerShdw>
              </a:effectLst>
              <a:uLnTx/>
              <a:uFillTx/>
              <a:latin typeface="Lucida Sans"/>
              <a:ea typeface="+mj-ea"/>
              <a:cs typeface="+mj-cs"/>
            </a:endParaRPr>
          </a:p>
        </p:txBody>
      </p:sp>
      <p:sp>
        <p:nvSpPr>
          <p:cNvPr id="3" name="Apakšvirsraksts 2"/>
          <p:cNvSpPr txBox="1">
            <a:spLocks/>
          </p:cNvSpPr>
          <p:nvPr/>
        </p:nvSpPr>
        <p:spPr>
          <a:xfrm>
            <a:off x="1115616" y="1052736"/>
            <a:ext cx="7848872" cy="5688632"/>
          </a:xfrm>
          <a:prstGeom prst="rect">
            <a:avLst/>
          </a:prstGeom>
        </p:spPr>
        <p:txBody>
          <a:bodyPr vert="horz">
            <a:no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1500" b="0" i="0" u="none" strike="noStrike" kern="1200" cap="none" spc="0" normalizeH="0" baseline="0" noProof="0" dirty="0" smtClean="0">
                <a:ln>
                  <a:noFill/>
                </a:ln>
                <a:solidFill>
                  <a:sysClr val="windowText" lastClr="000000"/>
                </a:solidFill>
                <a:effectLst/>
                <a:uLnTx/>
                <a:uFillTx/>
                <a:latin typeface="Book Antiqua"/>
                <a:ea typeface="+mn-ea"/>
                <a:cs typeface="+mn-cs"/>
              </a:rPr>
              <a:t>Article 45.1(b) – Recognition of judgment in default of appearance:</a:t>
            </a: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1500" b="0" i="0" u="none" strike="noStrike" kern="1200" cap="none" spc="0" normalizeH="0" baseline="0" noProof="0" dirty="0" smtClean="0">
                <a:ln>
                  <a:noFill/>
                </a:ln>
                <a:solidFill>
                  <a:sysClr val="windowText" lastClr="000000"/>
                </a:solidFill>
                <a:effectLst/>
                <a:uLnTx/>
                <a:uFillTx/>
                <a:latin typeface="Book Antiqua"/>
                <a:ea typeface="+mn-ea"/>
                <a:cs typeface="+mn-cs"/>
              </a:rPr>
              <a:t>A judgment shall not be </a:t>
            </a:r>
            <a:r>
              <a:rPr kumimoji="0" lang="en-US" sz="1500" b="0" i="0" u="none" strike="noStrike" kern="1200" cap="none" spc="0" normalizeH="0" baseline="0" noProof="0" dirty="0" err="1" smtClean="0">
                <a:ln>
                  <a:noFill/>
                </a:ln>
                <a:solidFill>
                  <a:sysClr val="windowText" lastClr="000000"/>
                </a:solidFill>
                <a:effectLst/>
                <a:uLnTx/>
                <a:uFillTx/>
                <a:latin typeface="Book Antiqua"/>
                <a:ea typeface="+mn-ea"/>
                <a:cs typeface="+mn-cs"/>
              </a:rPr>
              <a:t>recognised</a:t>
            </a:r>
            <a:r>
              <a:rPr kumimoji="0" lang="en-US" sz="1500" b="0" i="0" u="none" strike="noStrike" kern="1200" cap="none" spc="0" normalizeH="0" baseline="0" noProof="0" dirty="0" smtClean="0">
                <a:ln>
                  <a:noFill/>
                </a:ln>
                <a:solidFill>
                  <a:sysClr val="windowText" lastClr="000000"/>
                </a:solidFill>
                <a:effectLst/>
                <a:uLnTx/>
                <a:uFillTx/>
                <a:latin typeface="Book Antiqua"/>
                <a:ea typeface="+mn-ea"/>
                <a:cs typeface="+mn-cs"/>
              </a:rPr>
              <a:t>:……………………</a:t>
            </a:r>
          </a:p>
          <a:p>
            <a:pPr marL="457200" marR="0" lvl="1" indent="0" algn="just" defTabSz="914400" rtl="0" eaLnBrk="1" fontAlgn="auto" latinLnBrk="0" hangingPunct="1">
              <a:lnSpc>
                <a:spcPct val="100000"/>
              </a:lnSpc>
              <a:spcBef>
                <a:spcPct val="20000"/>
              </a:spcBef>
              <a:spcAft>
                <a:spcPts val="1200"/>
              </a:spcAft>
              <a:buClr>
                <a:sysClr val="window" lastClr="FFFFFF"/>
              </a:buClr>
              <a:buSzPct val="80000"/>
              <a:buFont typeface="Wingdings 2"/>
              <a:buNone/>
              <a:tabLst/>
              <a:defRPr/>
            </a:pPr>
            <a:r>
              <a:rPr kumimoji="0" lang="en-US" sz="1500" b="0" i="0" u="none" strike="noStrike" kern="1200" cap="none" spc="0" normalizeH="0" baseline="0" noProof="0" dirty="0" smtClean="0">
                <a:ln>
                  <a:noFill/>
                </a:ln>
                <a:solidFill>
                  <a:sysClr val="windowText" lastClr="000000"/>
                </a:solidFill>
                <a:effectLst/>
                <a:uLnTx/>
                <a:uFillTx/>
                <a:latin typeface="Book Antiqua"/>
                <a:ea typeface="+mn-ea"/>
                <a:cs typeface="+mn-cs"/>
              </a:rPr>
              <a:t>2</a:t>
            </a:r>
            <a:r>
              <a:rPr kumimoji="0" lang="en-US" sz="1500" b="0" i="1" u="none" strike="noStrike" kern="1200" cap="none" spc="0" normalizeH="0" baseline="0" noProof="0" dirty="0" smtClean="0">
                <a:ln>
                  <a:noFill/>
                </a:ln>
                <a:solidFill>
                  <a:sysClr val="windowText" lastClr="000000"/>
                </a:solidFill>
                <a:effectLst/>
                <a:uLnTx/>
                <a:uFillTx/>
                <a:latin typeface="Book Antiqua"/>
                <a:ea typeface="+mn-ea"/>
                <a:cs typeface="+mn-cs"/>
              </a:rPr>
              <a:t>. where it was given in default of appearance, if the defendant was not served with the documents which instituted the proceedings or with an equivalent document in sufficient time and in such a way as to enable him to arrange for his </a:t>
            </a:r>
            <a:r>
              <a:rPr kumimoji="0" lang="en-US" sz="1500" b="0" i="1" u="none" strike="noStrike" kern="1200" cap="none" spc="0" normalizeH="0" baseline="0" noProof="0" dirty="0" err="1" smtClean="0">
                <a:ln>
                  <a:noFill/>
                </a:ln>
                <a:solidFill>
                  <a:sysClr val="windowText" lastClr="000000"/>
                </a:solidFill>
                <a:effectLst/>
                <a:uLnTx/>
                <a:uFillTx/>
                <a:latin typeface="Book Antiqua"/>
                <a:ea typeface="+mn-ea"/>
                <a:cs typeface="+mn-cs"/>
              </a:rPr>
              <a:t>defence</a:t>
            </a:r>
            <a:r>
              <a:rPr kumimoji="0" lang="en-US" sz="1500" b="0" i="1" u="none" strike="noStrike" kern="1200" cap="none" spc="0" normalizeH="0" baseline="0" noProof="0" dirty="0" smtClean="0">
                <a:ln>
                  <a:noFill/>
                </a:ln>
                <a:solidFill>
                  <a:sysClr val="windowText" lastClr="000000"/>
                </a:solidFill>
                <a:effectLst/>
                <a:uLnTx/>
                <a:uFillTx/>
                <a:latin typeface="Book Antiqua"/>
                <a:ea typeface="+mn-ea"/>
                <a:cs typeface="+mn-cs"/>
              </a:rPr>
              <a:t>, unless the defendant failed to commence proceedings to challenge the judgment when it was possible for him to do so;</a:t>
            </a:r>
            <a:r>
              <a:rPr kumimoji="0" lang="lv-LV" sz="1500" b="0" i="1" u="none" strike="noStrike" kern="1200" cap="none" spc="0" normalizeH="0" baseline="0" noProof="0" dirty="0" smtClean="0">
                <a:ln>
                  <a:noFill/>
                </a:ln>
                <a:solidFill>
                  <a:sysClr val="windowText" lastClr="000000"/>
                </a:solidFill>
                <a:effectLst/>
                <a:uLnTx/>
                <a:uFillTx/>
                <a:latin typeface="Book Antiqua"/>
                <a:ea typeface="+mn-ea"/>
                <a:cs typeface="+mn-cs"/>
              </a:rPr>
              <a:t> </a:t>
            </a: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GB" sz="1500" b="1" i="1" u="none" strike="noStrike" kern="1200" cap="none" spc="0" normalizeH="0" baseline="0" noProof="0" dirty="0" smtClean="0">
                <a:ln>
                  <a:noFill/>
                </a:ln>
                <a:solidFill>
                  <a:sysClr val="windowText" lastClr="000000"/>
                </a:solidFill>
                <a:effectLst/>
                <a:uLnTx/>
                <a:uFillTx/>
                <a:latin typeface="Book Antiqua"/>
                <a:ea typeface="+mn-ea"/>
                <a:cs typeface="+mn-cs"/>
              </a:rPr>
              <a:t>ASML Netherlands BV v Semiconductor Industry Services GmbH </a:t>
            </a:r>
            <a:r>
              <a:rPr kumimoji="0" lang="en-GB" sz="1500" b="0" i="0" u="none" strike="noStrike" kern="1200" cap="none" spc="0" normalizeH="0" baseline="0" noProof="0" dirty="0" smtClean="0">
                <a:ln>
                  <a:noFill/>
                </a:ln>
                <a:solidFill>
                  <a:sysClr val="windowText" lastClr="000000"/>
                </a:solidFill>
                <a:effectLst/>
                <a:uLnTx/>
                <a:uFillTx/>
                <a:latin typeface="Book Antiqua"/>
                <a:ea typeface="+mn-ea"/>
                <a:cs typeface="+mn-cs"/>
              </a:rPr>
              <a:t>C-283/05 2006 ECR 1-336</a:t>
            </a:r>
            <a:endParaRPr kumimoji="0" lang="lv-LV" sz="15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285750" marR="0" lvl="0" indent="-28575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r>
              <a:rPr kumimoji="0" lang="en-GB" sz="1400" b="0" i="0" u="none" strike="noStrike" kern="1200" cap="none" spc="0" normalizeH="0" baseline="0" noProof="0" dirty="0" smtClean="0">
                <a:ln>
                  <a:noFill/>
                </a:ln>
                <a:solidFill>
                  <a:sysClr val="windowText" lastClr="000000"/>
                </a:solidFill>
                <a:effectLst/>
                <a:uLnTx/>
                <a:uFillTx/>
                <a:latin typeface="Book Antiqua"/>
                <a:ea typeface="+mn-ea"/>
                <a:cs typeface="+mn-cs"/>
              </a:rPr>
              <a:t>Purpose of Article 34.2 to prevent the possibility that a purely formal irregularity may result in the refusal of an enforcement order, where that irregularity did not prevent a defendant from arranging for his defence.  </a:t>
            </a:r>
            <a:endParaRPr kumimoji="0" lang="lv-LV" sz="1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285750" marR="0" lvl="0" indent="-285750" algn="just" defTabSz="914400" rtl="0" eaLnBrk="1" fontAlgn="auto" latinLnBrk="0" hangingPunct="1">
              <a:lnSpc>
                <a:spcPct val="100000"/>
              </a:lnSpc>
              <a:spcBef>
                <a:spcPct val="20000"/>
              </a:spcBef>
              <a:spcAft>
                <a:spcPts val="1200"/>
              </a:spcAft>
              <a:buClrTx/>
              <a:buSzPct val="80000"/>
              <a:buFont typeface="Arial" panose="020B0604020202020204" pitchFamily="34" charset="0"/>
              <a:buChar char="•"/>
              <a:tabLst/>
              <a:defRPr/>
            </a:pPr>
            <a:r>
              <a:rPr kumimoji="0" lang="en-GB" sz="1400" b="0" i="0" u="none" strike="noStrike" kern="1200" cap="none" spc="0" normalizeH="0" baseline="0" noProof="0" dirty="0" smtClean="0">
                <a:ln>
                  <a:noFill/>
                </a:ln>
                <a:solidFill>
                  <a:sysClr val="windowText" lastClr="000000"/>
                </a:solidFill>
                <a:effectLst/>
                <a:uLnTx/>
                <a:uFillTx/>
                <a:latin typeface="Book Antiqua"/>
                <a:ea typeface="+mn-ea"/>
                <a:cs typeface="+mn-cs"/>
              </a:rPr>
              <a:t>Distinction between Article 27 (2) of the Brussels Convention and Article 34.2 of the Judgments Regulation, - opinion of the Advocate General as to the reason for the change endorsed.  </a:t>
            </a:r>
            <a:endParaRPr kumimoji="0" lang="lv-LV" sz="1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GB" sz="1500" b="1" i="1" u="none" strike="noStrike" kern="1200" cap="none" spc="0" normalizeH="0" baseline="0" noProof="0" dirty="0" err="1" smtClean="0">
                <a:ln>
                  <a:noFill/>
                </a:ln>
                <a:solidFill>
                  <a:sysClr val="windowText" lastClr="000000"/>
                </a:solidFill>
                <a:effectLst/>
                <a:uLnTx/>
                <a:uFillTx/>
                <a:latin typeface="Book Antiqua"/>
                <a:ea typeface="+mn-ea"/>
                <a:cs typeface="+mn-cs"/>
              </a:rPr>
              <a:t>Ingenieurburo</a:t>
            </a:r>
            <a:r>
              <a:rPr kumimoji="0" lang="en-GB" sz="1500" b="1" i="1" u="none" strike="noStrike" kern="1200" cap="none" spc="0" normalizeH="0" baseline="0" noProof="0" dirty="0" smtClean="0">
                <a:ln>
                  <a:noFill/>
                </a:ln>
                <a:solidFill>
                  <a:sysClr val="windowText" lastClr="000000"/>
                </a:solidFill>
                <a:effectLst/>
                <a:uLnTx/>
                <a:uFillTx/>
                <a:latin typeface="Book Antiqua"/>
                <a:ea typeface="+mn-ea"/>
                <a:cs typeface="+mn-cs"/>
              </a:rPr>
              <a:t> Michael Weiss &amp; Partners </a:t>
            </a:r>
            <a:r>
              <a:rPr kumimoji="0" lang="en-GB" sz="1500" b="1" i="1" u="none" strike="noStrike" kern="1200" cap="none" spc="0" normalizeH="0" baseline="0" noProof="0" dirty="0" err="1" smtClean="0">
                <a:ln>
                  <a:noFill/>
                </a:ln>
                <a:solidFill>
                  <a:sysClr val="windowText" lastClr="000000"/>
                </a:solidFill>
                <a:effectLst/>
                <a:uLnTx/>
                <a:uFillTx/>
                <a:latin typeface="Book Antiqua"/>
                <a:ea typeface="+mn-ea"/>
                <a:cs typeface="+mn-cs"/>
              </a:rPr>
              <a:t>GbR</a:t>
            </a:r>
            <a:r>
              <a:rPr kumimoji="0" lang="en-GB" sz="1500" b="1" i="1" u="none" strike="noStrike" kern="1200" cap="none" spc="0" normalizeH="0" baseline="0" noProof="0" dirty="0" smtClean="0">
                <a:ln>
                  <a:noFill/>
                </a:ln>
                <a:solidFill>
                  <a:sysClr val="windowText" lastClr="000000"/>
                </a:solidFill>
                <a:effectLst/>
                <a:uLnTx/>
                <a:uFillTx/>
                <a:latin typeface="Book Antiqua"/>
                <a:ea typeface="+mn-ea"/>
                <a:cs typeface="+mn-cs"/>
              </a:rPr>
              <a:t> v </a:t>
            </a:r>
            <a:r>
              <a:rPr kumimoji="0" lang="en-GB" sz="1500" b="1" i="1" u="none" strike="noStrike" kern="1200" cap="none" spc="0" normalizeH="0" baseline="0" noProof="0" dirty="0" err="1" smtClean="0">
                <a:ln>
                  <a:noFill/>
                </a:ln>
                <a:solidFill>
                  <a:sysClr val="windowText" lastClr="000000"/>
                </a:solidFill>
                <a:effectLst/>
                <a:uLnTx/>
                <a:uFillTx/>
                <a:latin typeface="Book Antiqua"/>
                <a:ea typeface="+mn-ea"/>
                <a:cs typeface="+mn-cs"/>
              </a:rPr>
              <a:t>Industrie</a:t>
            </a:r>
            <a:r>
              <a:rPr kumimoji="0" lang="en-GB" sz="1500" b="1" i="1" u="none" strike="noStrike" kern="1200" cap="none" spc="0" normalizeH="0" baseline="0" noProof="0" dirty="0" smtClean="0">
                <a:ln>
                  <a:noFill/>
                </a:ln>
                <a:solidFill>
                  <a:sysClr val="windowText" lastClr="000000"/>
                </a:solidFill>
                <a:effectLst/>
                <a:uLnTx/>
                <a:uFillTx/>
                <a:latin typeface="Book Antiqua"/>
                <a:ea typeface="+mn-ea"/>
                <a:cs typeface="+mn-cs"/>
              </a:rPr>
              <a:t>-und </a:t>
            </a:r>
            <a:r>
              <a:rPr kumimoji="0" lang="en-GB" sz="1500" b="1" i="1" u="none" strike="noStrike" kern="1200" cap="none" spc="0" normalizeH="0" baseline="0" noProof="0" dirty="0" err="1" smtClean="0">
                <a:ln>
                  <a:noFill/>
                </a:ln>
                <a:solidFill>
                  <a:sysClr val="windowText" lastClr="000000"/>
                </a:solidFill>
                <a:effectLst/>
                <a:uLnTx/>
                <a:uFillTx/>
                <a:latin typeface="Book Antiqua"/>
                <a:ea typeface="+mn-ea"/>
                <a:cs typeface="+mn-cs"/>
              </a:rPr>
              <a:t>Handelskammer</a:t>
            </a:r>
            <a:r>
              <a:rPr kumimoji="0" lang="en-GB" sz="1500" b="1" i="1" u="none" strike="noStrike" kern="1200" cap="none" spc="0" normalizeH="0" baseline="0" noProof="0" dirty="0" smtClean="0">
                <a:ln>
                  <a:noFill/>
                </a:ln>
                <a:solidFill>
                  <a:sysClr val="windowText" lastClr="000000"/>
                </a:solidFill>
                <a:effectLst/>
                <a:uLnTx/>
                <a:uFillTx/>
                <a:latin typeface="Book Antiqua"/>
                <a:ea typeface="+mn-ea"/>
                <a:cs typeface="+mn-cs"/>
              </a:rPr>
              <a:t> Berlin</a:t>
            </a:r>
            <a:r>
              <a:rPr kumimoji="0" lang="en-GB" sz="1500" b="1" i="0"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en-GB" sz="1500" b="0" i="0" u="none" strike="noStrike" kern="1200" cap="none" spc="0" normalizeH="0" baseline="0" noProof="0" dirty="0" smtClean="0">
                <a:ln>
                  <a:noFill/>
                </a:ln>
                <a:solidFill>
                  <a:sysClr val="windowText" lastClr="000000"/>
                </a:solidFill>
                <a:effectLst/>
                <a:uLnTx/>
                <a:uFillTx/>
                <a:latin typeface="Book Antiqua"/>
                <a:ea typeface="+mn-ea"/>
                <a:cs typeface="+mn-cs"/>
              </a:rPr>
              <a:t>C-14/07 [2008] ECR 1-3367 (paragraphs 66 and 67):</a:t>
            </a:r>
            <a:endParaRPr kumimoji="0" lang="lv-LV" sz="15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285750" marR="0" lvl="0" indent="-28575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r>
              <a:rPr kumimoji="0" lang="en-GB" sz="1400" b="0" i="0" u="none" strike="noStrike" kern="1200" cap="none" spc="0" normalizeH="0" baseline="0" noProof="0" dirty="0" smtClean="0">
                <a:ln>
                  <a:noFill/>
                </a:ln>
                <a:solidFill>
                  <a:sysClr val="windowText" lastClr="000000"/>
                </a:solidFill>
                <a:effectLst/>
                <a:uLnTx/>
                <a:uFillTx/>
                <a:latin typeface="Book Antiqua"/>
                <a:ea typeface="+mn-ea"/>
                <a:cs typeface="+mn-cs"/>
              </a:rPr>
              <a:t>Conditions for recognition of judgments laid down in Regulation No 44/2001 have been relaxed by comparison with the conditions laid down in the Brussels Convention.</a:t>
            </a:r>
            <a:endParaRPr kumimoji="0" lang="lv-LV" sz="1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285750" marR="0" lvl="0" indent="-28575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r>
              <a:rPr kumimoji="0" lang="en-GB" sz="1400" b="0" i="0" u="none" strike="noStrike" kern="1200" cap="none" spc="0" normalizeH="0" baseline="0" noProof="0" dirty="0" smtClean="0">
                <a:ln>
                  <a:noFill/>
                </a:ln>
                <a:solidFill>
                  <a:sysClr val="windowText" lastClr="000000"/>
                </a:solidFill>
                <a:effectLst/>
                <a:uLnTx/>
                <a:uFillTx/>
                <a:latin typeface="Book Antiqua"/>
                <a:ea typeface="+mn-ea"/>
                <a:cs typeface="+mn-cs"/>
              </a:rPr>
              <a:t>Article 34(2) departed from the requirement in Article 27 (2) of the Brussels Convention that the document instituting the proceedings be duly served, so as to place effective observance of the rights of the defence, considered to have been observed when defendant aware of the pending legal action and been able to commence proceedings to challenge a judgment entered against him.</a:t>
            </a:r>
            <a:r>
              <a:rPr kumimoji="0" lang="en-GB" sz="1400" b="0" i="1"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lv-LV" sz="1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lv-LV" sz="1400" b="0" i="0" u="none" strike="noStrike" kern="1200" cap="none" spc="0" normalizeH="0" baseline="0" noProof="0" dirty="0">
              <a:ln>
                <a:noFill/>
              </a:ln>
              <a:solidFill>
                <a:sysClr val="windowText" lastClr="000000"/>
              </a:solidFill>
              <a:effectLst/>
              <a:uLnTx/>
              <a:uFillTx/>
              <a:latin typeface="Book Antiqua"/>
              <a:ea typeface="+mn-ea"/>
              <a:cs typeface="+mn-cs"/>
            </a:endParaRPr>
          </a:p>
        </p:txBody>
      </p:sp>
    </p:spTree>
    <p:extLst>
      <p:ext uri="{BB962C8B-B14F-4D97-AF65-F5344CB8AC3E}">
        <p14:creationId xmlns:p14="http://schemas.microsoft.com/office/powerpoint/2010/main" val="42936885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p:cNvSpPr>
          <p:nvPr/>
        </p:nvSpPr>
        <p:spPr>
          <a:xfrm>
            <a:off x="971600" y="404664"/>
            <a:ext cx="7941568" cy="707504"/>
          </a:xfrm>
          <a:prstGeom prst="rect">
            <a:avLst/>
          </a:prstGeom>
        </p:spPr>
        <p:txBody>
          <a:bodyPr vert="horz" lIns="45720" tIns="0" rIns="45720" bIns="0" anchor="b">
            <a:no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600" b="1" i="0" u="none" strike="noStrike" kern="1200" cap="all" spc="0" normalizeH="0" baseline="0" noProof="0" dirty="0" smtClean="0">
                <a:ln w="6350">
                  <a:noFill/>
                </a:ln>
                <a:solidFill>
                  <a:sysClr val="windowText" lastClr="000000"/>
                </a:solidFill>
                <a:effectLst/>
                <a:uLnTx/>
                <a:uFillTx/>
                <a:latin typeface="Book Antiqua"/>
                <a:ea typeface="+mj-ea"/>
                <a:cs typeface="+mj-cs"/>
              </a:rPr>
              <a:t>THE JUDGMENTS REGULATION (</a:t>
            </a:r>
            <a:r>
              <a:rPr kumimoji="0" lang="lv-LV" sz="2600" b="1" i="0" u="none" strike="noStrike" kern="1200" cap="all" spc="0" normalizeH="0" baseline="0" noProof="0" dirty="0" smtClean="0">
                <a:ln w="6350">
                  <a:noFill/>
                </a:ln>
                <a:solidFill>
                  <a:sysClr val="windowText" lastClr="000000"/>
                </a:solidFill>
                <a:effectLst/>
                <a:uLnTx/>
                <a:uFillTx/>
                <a:latin typeface="Book Antiqua"/>
                <a:ea typeface="+mj-ea"/>
                <a:cs typeface="+mj-cs"/>
              </a:rPr>
              <a:t>(</a:t>
            </a:r>
            <a:r>
              <a:rPr kumimoji="0" lang="en-US" sz="2600" b="1" i="0" u="none" strike="noStrike" kern="1200" cap="none" spc="0" normalizeH="0" noProof="0" dirty="0" smtClean="0">
                <a:ln w="6350">
                  <a:noFill/>
                </a:ln>
                <a:solidFill>
                  <a:sysClr val="windowText" lastClr="000000"/>
                </a:solidFill>
                <a:effectLst/>
                <a:uLnTx/>
                <a:uFillTx/>
                <a:latin typeface="Book Antiqua"/>
                <a:ea typeface="+mj-ea"/>
                <a:cs typeface="+mj-cs"/>
              </a:rPr>
              <a:t>the previous Regulation</a:t>
            </a:r>
            <a:r>
              <a:rPr kumimoji="0" lang="en-US" sz="2600" b="1" i="0" u="none" strike="noStrike" kern="1200" cap="all" spc="0" normalizeH="0" baseline="0" noProof="0" dirty="0" smtClean="0">
                <a:ln w="6350">
                  <a:noFill/>
                </a:ln>
                <a:solidFill>
                  <a:sysClr val="windowText" lastClr="000000"/>
                </a:solidFill>
                <a:effectLst/>
                <a:uLnTx/>
                <a:uFillTx/>
                <a:latin typeface="Book Antiqua"/>
                <a:ea typeface="+mj-ea"/>
                <a:cs typeface="+mj-cs"/>
              </a:rPr>
              <a:t>) N</a:t>
            </a:r>
            <a:r>
              <a:rPr kumimoji="0" lang="en-US" sz="2600" b="1" i="0" u="none" strike="noStrike" kern="1200" cap="none" spc="0" normalizeH="0" noProof="0" dirty="0" smtClean="0">
                <a:ln w="6350">
                  <a:noFill/>
                </a:ln>
                <a:solidFill>
                  <a:sysClr val="windowText" lastClr="000000"/>
                </a:solidFill>
                <a:effectLst/>
                <a:uLnTx/>
                <a:uFillTx/>
                <a:latin typeface="Book Antiqua"/>
                <a:ea typeface="+mj-ea"/>
                <a:cs typeface="+mj-cs"/>
              </a:rPr>
              <a:t>o</a:t>
            </a:r>
            <a:r>
              <a:rPr kumimoji="0" lang="en-US" sz="2600" b="1" i="0" u="none" strike="noStrike" kern="1200" cap="all" spc="0" normalizeH="0" baseline="0" noProof="0" dirty="0" smtClean="0">
                <a:ln w="6350">
                  <a:noFill/>
                </a:ln>
                <a:solidFill>
                  <a:sysClr val="windowText" lastClr="000000"/>
                </a:solidFill>
                <a:effectLst/>
                <a:uLnTx/>
                <a:uFillTx/>
                <a:latin typeface="Book Antiqua"/>
                <a:ea typeface="+mj-ea"/>
                <a:cs typeface="+mj-cs"/>
              </a:rPr>
              <a:t>.44/20)</a:t>
            </a:r>
            <a:endParaRPr kumimoji="0" lang="lv-LV" sz="2600" b="1" i="0" u="none" strike="noStrike" kern="1200" cap="all" spc="0" normalizeH="0" baseline="0" noProof="0" dirty="0">
              <a:ln w="6350">
                <a:noFill/>
              </a:ln>
              <a:solidFill>
                <a:sysClr val="windowText" lastClr="000000"/>
              </a:solidFill>
              <a:effectLst/>
              <a:uLnTx/>
              <a:uFillTx/>
              <a:latin typeface="Book Antiqua"/>
              <a:ea typeface="+mj-ea"/>
              <a:cs typeface="+mj-cs"/>
            </a:endParaRPr>
          </a:p>
        </p:txBody>
      </p:sp>
      <p:sp>
        <p:nvSpPr>
          <p:cNvPr id="3" name="Apakšvirsraksts 2"/>
          <p:cNvSpPr txBox="1">
            <a:spLocks/>
          </p:cNvSpPr>
          <p:nvPr/>
        </p:nvSpPr>
        <p:spPr>
          <a:xfrm>
            <a:off x="1187624" y="1484784"/>
            <a:ext cx="7344816" cy="5256584"/>
          </a:xfrm>
          <a:prstGeom prst="rect">
            <a:avLst/>
          </a:prstGeom>
        </p:spPr>
        <p:txBody>
          <a:bodyPr vert="horz">
            <a:norm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1800" b="0" i="0" u="none" strike="noStrike" kern="1200" cap="none" spc="0" normalizeH="0" baseline="0" noProof="0" dirty="0" smtClean="0">
                <a:ln>
                  <a:noFill/>
                </a:ln>
                <a:solidFill>
                  <a:sysClr val="windowText" lastClr="000000"/>
                </a:solidFill>
                <a:effectLst/>
                <a:uLnTx/>
                <a:uFillTx/>
                <a:latin typeface="Book Antiqua"/>
                <a:ea typeface="+mn-ea"/>
                <a:cs typeface="+mn-cs"/>
              </a:rPr>
              <a:t>Preliminary Ruling in </a:t>
            </a:r>
            <a:r>
              <a:rPr kumimoji="0" lang="en-US" sz="1800" b="1" i="0" u="none" strike="noStrike" kern="1200" cap="none" spc="0" normalizeH="0" baseline="0" noProof="0" dirty="0" smtClean="0">
                <a:ln>
                  <a:noFill/>
                </a:ln>
                <a:solidFill>
                  <a:sysClr val="windowText" lastClr="000000"/>
                </a:solidFill>
                <a:effectLst/>
                <a:uLnTx/>
                <a:uFillTx/>
                <a:latin typeface="Book Antiqua"/>
                <a:ea typeface="+mn-ea"/>
                <a:cs typeface="+mn-cs"/>
              </a:rPr>
              <a:t>Trade Agency Ltd v </a:t>
            </a:r>
            <a:r>
              <a:rPr kumimoji="0" lang="en-US" sz="1800" b="1" i="0" u="none" strike="noStrike" kern="1200" cap="none" spc="0" normalizeH="0" baseline="0" noProof="0" dirty="0" err="1" smtClean="0">
                <a:ln>
                  <a:noFill/>
                </a:ln>
                <a:solidFill>
                  <a:sysClr val="windowText" lastClr="000000"/>
                </a:solidFill>
                <a:effectLst/>
                <a:uLnTx/>
                <a:uFillTx/>
                <a:latin typeface="Book Antiqua"/>
                <a:ea typeface="+mn-ea"/>
                <a:cs typeface="+mn-cs"/>
              </a:rPr>
              <a:t>Seramico</a:t>
            </a:r>
            <a:r>
              <a:rPr kumimoji="0" lang="en-US" sz="1800" b="1" i="0" u="none" strike="noStrike" kern="1200" cap="none" spc="0" normalizeH="0" baseline="0" noProof="0" dirty="0" smtClean="0">
                <a:ln>
                  <a:noFill/>
                </a:ln>
                <a:solidFill>
                  <a:sysClr val="windowText" lastClr="000000"/>
                </a:solidFill>
                <a:effectLst/>
                <a:uLnTx/>
                <a:uFillTx/>
                <a:latin typeface="Book Antiqua"/>
                <a:ea typeface="+mn-ea"/>
                <a:cs typeface="+mn-cs"/>
              </a:rPr>
              <a:t> Investments Ltd</a:t>
            </a:r>
            <a:r>
              <a:rPr kumimoji="0" lang="en-US" sz="1800" b="0" i="0" u="none" strike="noStrike" kern="1200" cap="none" spc="0" normalizeH="0" baseline="0" noProof="0" dirty="0" smtClean="0">
                <a:ln>
                  <a:noFill/>
                </a:ln>
                <a:solidFill>
                  <a:sysClr val="windowText" lastClr="000000"/>
                </a:solidFill>
                <a:effectLst/>
                <a:uLnTx/>
                <a:uFillTx/>
                <a:latin typeface="Book Antiqua"/>
                <a:ea typeface="+mn-ea"/>
                <a:cs typeface="+mn-cs"/>
              </a:rPr>
              <a:t> [2012] EUECJ C-619/10: </a:t>
            </a:r>
            <a:endPar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Article 34(1) of the previous Judgments Regulation - the courts of the enforcing member state may refuse to enforce a judgment given in default of appearance which disposes of the substance of the dispute, but which does not contain an assessment of the subject matter or the basis of the action and which lacks any argument of its merits;</a:t>
            </a: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1800" b="1" i="0" u="none" strike="noStrike" kern="1200" cap="none" spc="0" normalizeH="0" baseline="0" noProof="0" dirty="0" smtClean="0">
                <a:ln>
                  <a:noFill/>
                </a:ln>
                <a:solidFill>
                  <a:sysClr val="windowText" lastClr="000000"/>
                </a:solidFill>
                <a:effectLst/>
                <a:uLnTx/>
                <a:uFillTx/>
                <a:latin typeface="Book Antiqua"/>
                <a:ea typeface="+mn-ea"/>
                <a:cs typeface="+mn-cs"/>
              </a:rPr>
              <a:t>but only </a:t>
            </a: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If it appears to the court that the judgment is a manifest and disproportionate breach of the defendant's right to a fair trial referred to in Article 47(2) of the Charter of Fundamental Rights (introduced into European primary law by the Treaty of Lisbon), because of the impossibility of bringing an appropriate and effective appeal against it. </a:t>
            </a: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Article 34 of the Regulation must be interpreted strictly because it constitutes an obstacle to the attainment of one of the fundamental objectives of the Regulation.</a:t>
            </a: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lv-LV" sz="1600" b="0" i="0" u="none" strike="noStrike" kern="1200" cap="none" spc="0" normalizeH="0" baseline="0" noProof="0" dirty="0">
              <a:ln>
                <a:noFill/>
              </a:ln>
              <a:solidFill>
                <a:sysClr val="windowText" lastClr="000000"/>
              </a:solidFill>
              <a:effectLst/>
              <a:uLnTx/>
              <a:uFillTx/>
              <a:latin typeface="Book Antiqua"/>
              <a:ea typeface="+mn-ea"/>
              <a:cs typeface="+mn-cs"/>
            </a:endParaRPr>
          </a:p>
        </p:txBody>
      </p:sp>
    </p:spTree>
    <p:extLst>
      <p:ext uri="{BB962C8B-B14F-4D97-AF65-F5344CB8AC3E}">
        <p14:creationId xmlns:p14="http://schemas.microsoft.com/office/powerpoint/2010/main" val="42936885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3"/>
          <p:cNvSpPr txBox="1">
            <a:spLocks/>
          </p:cNvSpPr>
          <p:nvPr/>
        </p:nvSpPr>
        <p:spPr>
          <a:xfrm>
            <a:off x="827584" y="404664"/>
            <a:ext cx="8208912" cy="779512"/>
          </a:xfrm>
          <a:prstGeom prst="rect">
            <a:avLst/>
          </a:prstGeom>
        </p:spPr>
        <p:txBody>
          <a:bodyPr vert="horz" lIns="45720" tIns="0" rIns="45720" bIns="0" anchor="b">
            <a:no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600" b="1" i="0" u="none" strike="noStrike" kern="1200" cap="all" spc="0" normalizeH="0" baseline="0" noProof="0" dirty="0" smtClean="0">
                <a:ln w="6350">
                  <a:noFill/>
                </a:ln>
                <a:solidFill>
                  <a:prstClr val="black"/>
                </a:solidFill>
                <a:effectLst/>
                <a:uLnTx/>
                <a:uFillTx/>
                <a:latin typeface="Book Antiqua"/>
                <a:ea typeface="+mj-ea"/>
                <a:cs typeface="+mj-cs"/>
              </a:rPr>
              <a:t>THE JUDGMENTS REGULATION (</a:t>
            </a:r>
            <a:r>
              <a:rPr kumimoji="0" lang="lv-LV" sz="2600" b="1" i="0" u="none" strike="noStrike" kern="1200" cap="none" spc="0" normalizeH="0" baseline="0" noProof="0" dirty="0" err="1" smtClean="0">
                <a:ln w="6350">
                  <a:noFill/>
                </a:ln>
                <a:solidFill>
                  <a:prstClr val="black"/>
                </a:solidFill>
                <a:effectLst/>
                <a:uLnTx/>
                <a:uFillTx/>
                <a:latin typeface="Book Antiqua"/>
                <a:ea typeface="+mj-ea"/>
                <a:cs typeface="+mj-cs"/>
              </a:rPr>
              <a:t>recast</a:t>
            </a:r>
            <a:r>
              <a:rPr kumimoji="0" lang="lv-LV" sz="2600" b="1" i="0" u="none" strike="noStrike" kern="1200" cap="none" spc="0" normalizeH="0" baseline="0" noProof="0" dirty="0" smtClean="0">
                <a:ln w="6350">
                  <a:noFill/>
                </a:ln>
                <a:solidFill>
                  <a:prstClr val="black"/>
                </a:solidFill>
                <a:effectLst/>
                <a:uLnTx/>
                <a:uFillTx/>
                <a:latin typeface="Book Antiqua"/>
                <a:ea typeface="+mj-ea"/>
                <a:cs typeface="+mj-cs"/>
              </a:rPr>
              <a:t> </a:t>
            </a:r>
            <a:r>
              <a:rPr kumimoji="0" lang="en-US" sz="2600" b="1" i="0" u="none" strike="noStrike" kern="1200" cap="all" spc="0" normalizeH="0" baseline="0" noProof="0" dirty="0" smtClean="0">
                <a:ln w="6350">
                  <a:noFill/>
                </a:ln>
                <a:solidFill>
                  <a:prstClr val="black"/>
                </a:solidFill>
                <a:effectLst/>
                <a:uLnTx/>
                <a:uFillTx/>
                <a:latin typeface="Book Antiqua"/>
                <a:ea typeface="+mj-ea"/>
                <a:cs typeface="+mj-cs"/>
              </a:rPr>
              <a:t>) </a:t>
            </a:r>
            <a:r>
              <a:rPr kumimoji="0" lang="lv-LV" sz="2600" b="1" i="0" u="none" strike="noStrike" kern="1200" cap="all" spc="0" normalizeH="0" baseline="0" noProof="0" dirty="0" smtClean="0">
                <a:ln w="6350">
                  <a:noFill/>
                </a:ln>
                <a:solidFill>
                  <a:prstClr val="black"/>
                </a:solidFill>
                <a:effectLst/>
                <a:uLnTx/>
                <a:uFillTx/>
                <a:latin typeface="Book Antiqua"/>
                <a:ea typeface="+mj-ea"/>
                <a:cs typeface="+mj-cs"/>
              </a:rPr>
              <a:t>(</a:t>
            </a:r>
            <a:r>
              <a:rPr kumimoji="0" lang="en-US" sz="2600" b="0" i="0" u="none" strike="noStrike" kern="1200" cap="none" spc="0" normalizeH="0" noProof="0" dirty="0" smtClean="0">
                <a:ln w="6350">
                  <a:noFill/>
                </a:ln>
                <a:solidFill>
                  <a:prstClr val="black"/>
                </a:solidFill>
                <a:effectLst/>
                <a:uLnTx/>
                <a:uFillTx/>
                <a:latin typeface="Book Antiqua"/>
                <a:ea typeface="+mj-ea"/>
                <a:cs typeface="+mj-cs"/>
              </a:rPr>
              <a:t>No</a:t>
            </a:r>
            <a:r>
              <a:rPr kumimoji="0" lang="en-US" sz="2600" b="0" i="0" u="none" strike="noStrike" kern="1200" cap="all" spc="0" normalizeH="0" baseline="0" noProof="0" dirty="0" smtClean="0">
                <a:ln w="6350">
                  <a:noFill/>
                </a:ln>
                <a:solidFill>
                  <a:prstClr val="black"/>
                </a:solidFill>
                <a:effectLst/>
                <a:uLnTx/>
                <a:uFillTx/>
                <a:latin typeface="Book Antiqua"/>
                <a:ea typeface="+mj-ea"/>
                <a:cs typeface="+mj-cs"/>
              </a:rPr>
              <a:t>.1215/2012)</a:t>
            </a:r>
            <a:endParaRPr kumimoji="0" lang="lv-LV" sz="2600" b="0" i="0" u="none" strike="noStrike" kern="1200" cap="all" spc="0" normalizeH="0" baseline="0" noProof="0" dirty="0">
              <a:ln w="6350">
                <a:noFill/>
              </a:ln>
              <a:gradFill>
                <a:gsLst>
                  <a:gs pos="0">
                    <a:srgbClr val="629DD1">
                      <a:tint val="73000"/>
                      <a:satMod val="145000"/>
                    </a:srgbClr>
                  </a:gs>
                  <a:gs pos="73000">
                    <a:srgbClr val="629DD1">
                      <a:tint val="73000"/>
                      <a:satMod val="145000"/>
                    </a:srgbClr>
                  </a:gs>
                  <a:gs pos="100000">
                    <a:srgbClr val="629DD1">
                      <a:tint val="83000"/>
                      <a:satMod val="143000"/>
                    </a:srgbClr>
                  </a:gs>
                </a:gsLst>
                <a:lin ang="4800000" scaled="1"/>
              </a:gradFill>
              <a:effectLst>
                <a:outerShdw blurRad="127000" dist="200000" dir="2700000" algn="tl" rotWithShape="0">
                  <a:srgbClr val="000000">
                    <a:alpha val="30000"/>
                  </a:srgbClr>
                </a:outerShdw>
              </a:effectLst>
              <a:uLnTx/>
              <a:uFillTx/>
              <a:latin typeface="Lucida Sans"/>
              <a:ea typeface="+mj-ea"/>
              <a:cs typeface="+mj-cs"/>
            </a:endParaRPr>
          </a:p>
        </p:txBody>
      </p:sp>
      <p:sp>
        <p:nvSpPr>
          <p:cNvPr id="3" name="Apakšvirsraksts 4"/>
          <p:cNvSpPr txBox="1">
            <a:spLocks/>
          </p:cNvSpPr>
          <p:nvPr/>
        </p:nvSpPr>
        <p:spPr>
          <a:xfrm>
            <a:off x="1115616" y="1412776"/>
            <a:ext cx="7704856" cy="5112568"/>
          </a:xfrm>
          <a:prstGeom prst="rect">
            <a:avLst/>
          </a:prstGeom>
        </p:spPr>
        <p:txBody>
          <a:bodyPr vert="horz">
            <a:norm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Article 45.1 – Public Policy</a:t>
            </a: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1600" b="0" i="1" u="none" strike="noStrike" kern="1200" cap="none" spc="0" normalizeH="0" baseline="0" noProof="0" dirty="0" smtClean="0">
                <a:ln>
                  <a:noFill/>
                </a:ln>
                <a:solidFill>
                  <a:sysClr val="windowText" lastClr="000000"/>
                </a:solidFill>
                <a:effectLst/>
                <a:uLnTx/>
                <a:uFillTx/>
                <a:latin typeface="Book Antiqua"/>
                <a:ea typeface="+mn-ea"/>
                <a:cs typeface="+mn-cs"/>
              </a:rPr>
              <a:t>..the recognition of a judgment may be refused: </a:t>
            </a:r>
            <a:endParaRPr kumimoji="0" lang="lv-LV" sz="1600" b="0" i="1"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lv-LV" sz="1600" b="0" i="1" u="none" strike="noStrike" kern="1200" cap="none" spc="0" normalizeH="0" baseline="0" noProof="0" dirty="0" smtClean="0">
                <a:ln>
                  <a:noFill/>
                </a:ln>
                <a:solidFill>
                  <a:sysClr val="windowText" lastClr="000000"/>
                </a:solidFill>
                <a:effectLst/>
                <a:uLnTx/>
                <a:uFillTx/>
                <a:latin typeface="Book Antiqua"/>
                <a:ea typeface="+mn-ea"/>
                <a:cs typeface="+mn-cs"/>
              </a:rPr>
              <a:t>(a) </a:t>
            </a:r>
            <a:r>
              <a:rPr kumimoji="0" lang="en-US" sz="1600" b="0" i="1" u="none" strike="noStrike" kern="1200" cap="none" spc="0" normalizeH="0" baseline="0" noProof="0" dirty="0" smtClean="0">
                <a:ln>
                  <a:noFill/>
                </a:ln>
                <a:solidFill>
                  <a:sysClr val="windowText" lastClr="000000"/>
                </a:solidFill>
                <a:effectLst/>
                <a:uLnTx/>
                <a:uFillTx/>
                <a:latin typeface="Book Antiqua"/>
                <a:ea typeface="+mn-ea"/>
                <a:cs typeface="+mn-cs"/>
              </a:rPr>
              <a:t>if such recognition is manifestly contrary to public policy (</a:t>
            </a:r>
            <a:r>
              <a:rPr kumimoji="0" lang="en-US" sz="1600" b="0" i="1" u="none" strike="noStrike" kern="1200" cap="none" spc="0" normalizeH="0" baseline="0" noProof="0" dirty="0" err="1" smtClean="0">
                <a:ln>
                  <a:noFill/>
                </a:ln>
                <a:solidFill>
                  <a:sysClr val="windowText" lastClr="000000"/>
                </a:solidFill>
                <a:effectLst/>
                <a:uLnTx/>
                <a:uFillTx/>
                <a:latin typeface="Book Antiqua"/>
                <a:ea typeface="+mn-ea"/>
                <a:cs typeface="+mn-cs"/>
              </a:rPr>
              <a:t>ordr</a:t>
            </a:r>
            <a:r>
              <a:rPr kumimoji="0" lang="lv-LV" sz="1600" b="0" i="1" u="none" strike="noStrike" kern="1200" cap="none" spc="0" normalizeH="0" baseline="0" noProof="0" dirty="0" smtClean="0">
                <a:ln>
                  <a:noFill/>
                </a:ln>
                <a:solidFill>
                  <a:sysClr val="windowText" lastClr="000000"/>
                </a:solidFill>
                <a:effectLst/>
                <a:uLnTx/>
                <a:uFillTx/>
                <a:latin typeface="Book Antiqua"/>
                <a:ea typeface="+mn-ea"/>
                <a:cs typeface="+mn-cs"/>
              </a:rPr>
              <a:t>e</a:t>
            </a:r>
            <a:r>
              <a:rPr kumimoji="0" lang="en-US" sz="1600" b="0" i="1" u="none" strike="noStrike" kern="1200" cap="none" spc="0" normalizeH="0" baseline="0" noProof="0" dirty="0" smtClean="0">
                <a:ln>
                  <a:noFill/>
                </a:ln>
                <a:solidFill>
                  <a:sysClr val="windowText" lastClr="000000"/>
                </a:solidFill>
                <a:effectLst/>
                <a:uLnTx/>
                <a:uFillTx/>
                <a:latin typeface="Book Antiqua"/>
                <a:ea typeface="+mn-ea"/>
                <a:cs typeface="+mn-cs"/>
              </a:rPr>
              <a:t> public) in </a:t>
            </a:r>
            <a:r>
              <a:rPr kumimoji="0" lang="en-US" sz="1600" b="0" i="1" u="none" strike="noStrike" kern="1200" cap="none" spc="0" normalizeH="0" baseline="0" noProof="0" dirty="0" err="1" smtClean="0">
                <a:ln>
                  <a:noFill/>
                </a:ln>
                <a:solidFill>
                  <a:sysClr val="windowText" lastClr="000000"/>
                </a:solidFill>
                <a:effectLst/>
                <a:uLnTx/>
                <a:uFillTx/>
                <a:latin typeface="Book Antiqua"/>
                <a:ea typeface="+mn-ea"/>
                <a:cs typeface="+mn-cs"/>
              </a:rPr>
              <a:t>th</a:t>
            </a:r>
            <a:r>
              <a:rPr kumimoji="0" lang="lv-LV" sz="1600" b="0" i="1" u="none" strike="noStrike" kern="1200" cap="none" spc="0" normalizeH="0" baseline="0" noProof="0" dirty="0" smtClean="0">
                <a:ln>
                  <a:noFill/>
                </a:ln>
                <a:solidFill>
                  <a:sysClr val="windowText" lastClr="000000"/>
                </a:solidFill>
                <a:effectLst/>
                <a:uLnTx/>
                <a:uFillTx/>
                <a:latin typeface="Book Antiqua"/>
                <a:ea typeface="+mn-ea"/>
                <a:cs typeface="+mn-cs"/>
              </a:rPr>
              <a:t>e </a:t>
            </a:r>
            <a:r>
              <a:rPr kumimoji="0" lang="en-US" sz="1600" b="0" i="1" u="none" strike="noStrike" kern="1200" cap="none" spc="0" normalizeH="0" baseline="0" noProof="0" dirty="0" smtClean="0">
                <a:ln>
                  <a:noFill/>
                </a:ln>
                <a:solidFill>
                  <a:sysClr val="windowText" lastClr="000000"/>
                </a:solidFill>
                <a:effectLst/>
                <a:uLnTx/>
                <a:uFillTx/>
                <a:latin typeface="Book Antiqua"/>
                <a:ea typeface="+mn-ea"/>
                <a:cs typeface="+mn-cs"/>
              </a:rPr>
              <a:t>Member State addressed. </a:t>
            </a:r>
            <a:endParaRPr kumimoji="0" lang="lv-LV" sz="1600" b="0" i="1"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lv-LV" sz="1600" b="0" i="1"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English decision of </a:t>
            </a:r>
            <a:r>
              <a:rPr kumimoji="0" lang="en-US" sz="1600" b="1" i="0" u="none" strike="noStrike" kern="1200" cap="none" spc="0" normalizeH="0" baseline="0" noProof="0" dirty="0" smtClean="0">
                <a:ln>
                  <a:noFill/>
                </a:ln>
                <a:solidFill>
                  <a:sysClr val="windowText" lastClr="000000"/>
                </a:solidFill>
                <a:effectLst/>
                <a:uLnTx/>
                <a:uFillTx/>
                <a:latin typeface="Book Antiqua"/>
                <a:ea typeface="+mn-ea"/>
                <a:cs typeface="+mn-cs"/>
              </a:rPr>
              <a:t>Merchant International Company Ltd v </a:t>
            </a:r>
            <a:r>
              <a:rPr kumimoji="0" lang="en-US" sz="1600" b="1" i="0" u="none" strike="noStrike" kern="1200" cap="none" spc="0" normalizeH="0" baseline="0" noProof="0" dirty="0" err="1" smtClean="0">
                <a:ln>
                  <a:noFill/>
                </a:ln>
                <a:solidFill>
                  <a:sysClr val="windowText" lastClr="000000"/>
                </a:solidFill>
                <a:effectLst/>
                <a:uLnTx/>
                <a:uFillTx/>
                <a:latin typeface="Book Antiqua"/>
                <a:ea typeface="+mn-ea"/>
                <a:cs typeface="+mn-cs"/>
              </a:rPr>
              <a:t>Natsionalna</a:t>
            </a:r>
            <a:r>
              <a:rPr kumimoji="0" lang="en-US" sz="1600" b="1" i="0"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en-US" sz="1600" b="1" i="0" u="none" strike="noStrike" kern="1200" cap="none" spc="0" normalizeH="0" baseline="0" noProof="0" dirty="0" err="1" smtClean="0">
                <a:ln>
                  <a:noFill/>
                </a:ln>
                <a:solidFill>
                  <a:sysClr val="windowText" lastClr="000000"/>
                </a:solidFill>
                <a:effectLst/>
                <a:uLnTx/>
                <a:uFillTx/>
                <a:latin typeface="Book Antiqua"/>
                <a:ea typeface="+mn-ea"/>
                <a:cs typeface="+mn-cs"/>
              </a:rPr>
              <a:t>Aktsionerna</a:t>
            </a:r>
            <a:r>
              <a:rPr kumimoji="0" lang="en-US" sz="1600" b="1" i="0"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en-US" sz="1600" b="1" i="0" u="none" strike="noStrike" kern="1200" cap="none" spc="0" normalizeH="0" baseline="0" noProof="0" dirty="0" err="1" smtClean="0">
                <a:ln>
                  <a:noFill/>
                </a:ln>
                <a:solidFill>
                  <a:sysClr val="windowText" lastClr="000000"/>
                </a:solidFill>
                <a:effectLst/>
                <a:uLnTx/>
                <a:uFillTx/>
                <a:latin typeface="Book Antiqua"/>
                <a:ea typeface="+mn-ea"/>
                <a:cs typeface="+mn-cs"/>
              </a:rPr>
              <a:t>Kompaniya</a:t>
            </a:r>
            <a:r>
              <a:rPr kumimoji="0" lang="en-US" sz="1600" b="1" i="0"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en-US" sz="1600" b="1" i="0" u="none" strike="noStrike" kern="1200" cap="none" spc="0" normalizeH="0" baseline="0" noProof="0" dirty="0" err="1" smtClean="0">
                <a:ln>
                  <a:noFill/>
                </a:ln>
                <a:solidFill>
                  <a:sysClr val="windowText" lastClr="000000"/>
                </a:solidFill>
                <a:effectLst/>
                <a:uLnTx/>
                <a:uFillTx/>
                <a:latin typeface="Book Antiqua"/>
                <a:ea typeface="+mn-ea"/>
                <a:cs typeface="+mn-cs"/>
              </a:rPr>
              <a:t>Naftogaz</a:t>
            </a: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 [2012] EWCA </a:t>
            </a:r>
            <a:r>
              <a:rPr kumimoji="0" lang="en-US" sz="1600" b="0" i="0" u="none" strike="noStrike" kern="1200" cap="none" spc="0" normalizeH="0" baseline="0" noProof="0" dirty="0" err="1" smtClean="0">
                <a:ln>
                  <a:noFill/>
                </a:ln>
                <a:solidFill>
                  <a:sysClr val="windowText" lastClr="000000"/>
                </a:solidFill>
                <a:effectLst/>
                <a:uLnTx/>
                <a:uFillTx/>
                <a:latin typeface="Book Antiqua"/>
                <a:ea typeface="+mn-ea"/>
                <a:cs typeface="+mn-cs"/>
              </a:rPr>
              <a:t>Civ</a:t>
            </a: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 196 – </a:t>
            </a:r>
          </a:p>
          <a:p>
            <a:pPr marL="285750" marR="0" lvl="0" indent="-28575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The English court is entitled to consider whether a foreign judgment obtained in a state bound by the European Convention on Human Rights contravenes the Convention where strong factual evidence that the foreign judgment offends against the principle of legal certainty. </a:t>
            </a:r>
          </a:p>
          <a:p>
            <a:pPr marL="285750" marR="0" lvl="0" indent="-28575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The principle is a fundamental part of the rule of law and is regarded by the ECHR as an integral part of Article 6 of the Convention. </a:t>
            </a:r>
            <a:endPar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rPr>
              <a:t>English decision of </a:t>
            </a:r>
            <a:r>
              <a:rPr kumimoji="0" lang="en-GB" sz="1600" b="1" i="1" u="none" strike="noStrike" kern="1200" cap="none" spc="0" normalizeH="0" baseline="0" noProof="0" dirty="0" smtClean="0">
                <a:ln>
                  <a:noFill/>
                </a:ln>
                <a:solidFill>
                  <a:sysClr val="windowText" lastClr="000000"/>
                </a:solidFill>
                <a:effectLst/>
                <a:uLnTx/>
                <a:uFillTx/>
                <a:latin typeface="Book Antiqua"/>
                <a:ea typeface="+mn-ea"/>
                <a:cs typeface="+mn-cs"/>
              </a:rPr>
              <a:t>Joint Stock Company (Aeroflot-Russian Airlines) v </a:t>
            </a:r>
            <a:r>
              <a:rPr kumimoji="0" lang="en-GB" sz="1600" b="1" i="1" u="none" strike="noStrike" kern="1200" cap="none" spc="0" normalizeH="0" baseline="0" noProof="0" dirty="0" err="1" smtClean="0">
                <a:ln>
                  <a:noFill/>
                </a:ln>
                <a:solidFill>
                  <a:sysClr val="windowText" lastClr="000000"/>
                </a:solidFill>
                <a:effectLst/>
                <a:uLnTx/>
                <a:uFillTx/>
                <a:latin typeface="Book Antiqua"/>
                <a:ea typeface="+mn-ea"/>
                <a:cs typeface="+mn-cs"/>
              </a:rPr>
              <a:t>Berezovsky</a:t>
            </a:r>
            <a:r>
              <a:rPr kumimoji="0" lang="en-GB" sz="1600" b="1" i="1" u="none" strike="noStrike" kern="1200" cap="none" spc="0" normalizeH="0" baseline="0" noProof="0" dirty="0" smtClean="0">
                <a:ln>
                  <a:noFill/>
                </a:ln>
                <a:solidFill>
                  <a:sysClr val="windowText" lastClr="000000"/>
                </a:solidFill>
                <a:effectLst/>
                <a:uLnTx/>
                <a:uFillTx/>
                <a:latin typeface="Book Antiqua"/>
                <a:ea typeface="+mn-ea"/>
                <a:cs typeface="+mn-cs"/>
              </a:rPr>
              <a:t> and another</a:t>
            </a:r>
            <a:r>
              <a:rPr kumimoji="0" lang="en-GB" sz="1600" b="0" i="1"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rPr>
              <a:t>[2014] EWCA </a:t>
            </a:r>
            <a:r>
              <a:rPr kumimoji="0" lang="en-GB" sz="1600" b="0" i="0" u="none" strike="noStrike" kern="1200" cap="none" spc="0" normalizeH="0" baseline="0" noProof="0" dirty="0" err="1" smtClean="0">
                <a:ln>
                  <a:noFill/>
                </a:ln>
                <a:solidFill>
                  <a:sysClr val="windowText" lastClr="000000"/>
                </a:solidFill>
                <a:effectLst/>
                <a:uLnTx/>
                <a:uFillTx/>
                <a:latin typeface="Book Antiqua"/>
                <a:ea typeface="+mn-ea"/>
                <a:cs typeface="+mn-cs"/>
              </a:rPr>
              <a:t>Civ</a:t>
            </a:r>
            <a:r>
              <a:rPr kumimoji="0" lang="en-GB" sz="1600" b="0" i="0" u="none" strike="noStrike" kern="1200" cap="none" spc="0" normalizeH="0" baseline="0" noProof="0" dirty="0" smtClean="0">
                <a:ln>
                  <a:noFill/>
                </a:ln>
                <a:solidFill>
                  <a:sysClr val="windowText" lastClr="000000"/>
                </a:solidFill>
                <a:effectLst/>
                <a:uLnTx/>
                <a:uFillTx/>
                <a:latin typeface="Book Antiqua"/>
                <a:ea typeface="+mn-ea"/>
                <a:cs typeface="+mn-cs"/>
              </a:rPr>
              <a:t> 20 -  on a claim for enforcement of a foreign judgment there is a presumption that the foreign judgment is in compliance with Article 6 unless the contrary is shown.</a:t>
            </a:r>
            <a:endPar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342900" marR="0" lvl="0" indent="-34290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AutoNum type="alphaLcParenBoth"/>
              <a:tabLst/>
              <a:defRPr/>
            </a:pPr>
            <a:endParaRPr kumimoji="0" lang="lv-LV" sz="1600" b="0" i="1" u="none" strike="noStrike" kern="1200" cap="none" spc="0" normalizeH="0" baseline="0" noProof="0" dirty="0">
              <a:ln>
                <a:noFill/>
              </a:ln>
              <a:solidFill>
                <a:sysClr val="windowText" lastClr="000000"/>
              </a:solidFill>
              <a:effectLst/>
              <a:uLnTx/>
              <a:uFillTx/>
              <a:latin typeface="Book Antiqua"/>
              <a:ea typeface="+mn-ea"/>
              <a:cs typeface="+mn-cs"/>
            </a:endParaRPr>
          </a:p>
        </p:txBody>
      </p:sp>
    </p:spTree>
    <p:extLst>
      <p:ext uri="{BB962C8B-B14F-4D97-AF65-F5344CB8AC3E}">
        <p14:creationId xmlns:p14="http://schemas.microsoft.com/office/powerpoint/2010/main" val="42936885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p:cNvSpPr>
          <p:nvPr/>
        </p:nvSpPr>
        <p:spPr>
          <a:xfrm>
            <a:off x="755576" y="188640"/>
            <a:ext cx="8184086" cy="923528"/>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600" b="1" i="0" u="none" strike="noStrike" kern="1200" cap="all" spc="0" normalizeH="0" baseline="0" noProof="0" dirty="0" smtClean="0">
                <a:ln w="6350">
                  <a:noFill/>
                </a:ln>
                <a:solidFill>
                  <a:prstClr val="black"/>
                </a:solidFill>
                <a:effectLst/>
                <a:uLnTx/>
                <a:uFillTx/>
                <a:latin typeface="Book Antiqua"/>
                <a:ea typeface="+mj-ea"/>
                <a:cs typeface="+mj-cs"/>
              </a:rPr>
              <a:t>THE JUDGMENTS REGULATION (</a:t>
            </a:r>
            <a:r>
              <a:rPr kumimoji="0" lang="lv-LV" sz="2600" b="1" i="0" u="none" strike="noStrike" kern="1200" cap="none" spc="0" normalizeH="0" baseline="0" noProof="0" dirty="0" err="1" smtClean="0">
                <a:ln w="6350">
                  <a:noFill/>
                </a:ln>
                <a:solidFill>
                  <a:prstClr val="black"/>
                </a:solidFill>
                <a:effectLst/>
                <a:uLnTx/>
                <a:uFillTx/>
                <a:latin typeface="Book Antiqua"/>
                <a:ea typeface="+mj-ea"/>
                <a:cs typeface="+mj-cs"/>
              </a:rPr>
              <a:t>recast</a:t>
            </a:r>
            <a:r>
              <a:rPr kumimoji="0" lang="lv-LV" sz="2600" b="1" i="0" u="none" strike="noStrike" kern="1200" cap="none" spc="0" normalizeH="0" baseline="0" noProof="0" dirty="0" smtClean="0">
                <a:ln w="6350">
                  <a:noFill/>
                </a:ln>
                <a:solidFill>
                  <a:prstClr val="black"/>
                </a:solidFill>
                <a:effectLst/>
                <a:uLnTx/>
                <a:uFillTx/>
                <a:latin typeface="Book Antiqua"/>
                <a:ea typeface="+mj-ea"/>
                <a:cs typeface="+mj-cs"/>
              </a:rPr>
              <a:t> </a:t>
            </a:r>
            <a:r>
              <a:rPr kumimoji="0" lang="en-US" sz="2600" b="1" i="0" u="none" strike="noStrike" kern="1200" cap="all" spc="0" normalizeH="0" baseline="0" noProof="0" dirty="0" smtClean="0">
                <a:ln w="6350">
                  <a:noFill/>
                </a:ln>
                <a:solidFill>
                  <a:prstClr val="black"/>
                </a:solidFill>
                <a:effectLst/>
                <a:uLnTx/>
                <a:uFillTx/>
                <a:latin typeface="Book Antiqua"/>
                <a:ea typeface="+mj-ea"/>
                <a:cs typeface="+mj-cs"/>
              </a:rPr>
              <a:t>) </a:t>
            </a:r>
            <a:r>
              <a:rPr kumimoji="0" lang="lv-LV" sz="2600" b="1" i="0" u="none" strike="noStrike" kern="1200" cap="all" spc="0" normalizeH="0" baseline="0" noProof="0" dirty="0" smtClean="0">
                <a:ln w="6350">
                  <a:noFill/>
                </a:ln>
                <a:solidFill>
                  <a:prstClr val="black"/>
                </a:solidFill>
                <a:effectLst/>
                <a:uLnTx/>
                <a:uFillTx/>
                <a:latin typeface="Book Antiqua"/>
                <a:ea typeface="+mj-ea"/>
                <a:cs typeface="+mj-cs"/>
              </a:rPr>
              <a:t>(</a:t>
            </a:r>
            <a:r>
              <a:rPr kumimoji="0" lang="en-US" sz="2600" b="0" i="0" u="none" strike="noStrike" kern="1200" cap="none" spc="0" normalizeH="0" noProof="0" dirty="0" smtClean="0">
                <a:ln w="6350">
                  <a:noFill/>
                </a:ln>
                <a:solidFill>
                  <a:prstClr val="black"/>
                </a:solidFill>
                <a:effectLst/>
                <a:uLnTx/>
                <a:uFillTx/>
                <a:latin typeface="Book Antiqua"/>
                <a:ea typeface="+mj-ea"/>
                <a:cs typeface="+mj-cs"/>
              </a:rPr>
              <a:t>No</a:t>
            </a:r>
            <a:r>
              <a:rPr kumimoji="0" lang="en-US" sz="2600" b="0" i="0" u="none" strike="noStrike" kern="1200" cap="all" spc="0" normalizeH="0" baseline="0" noProof="0" dirty="0" smtClean="0">
                <a:ln w="6350">
                  <a:noFill/>
                </a:ln>
                <a:solidFill>
                  <a:prstClr val="black"/>
                </a:solidFill>
                <a:effectLst/>
                <a:uLnTx/>
                <a:uFillTx/>
                <a:latin typeface="Book Antiqua"/>
                <a:ea typeface="+mj-ea"/>
                <a:cs typeface="+mj-cs"/>
              </a:rPr>
              <a:t>.1215/2012))</a:t>
            </a:r>
            <a:endParaRPr kumimoji="0" lang="lv-LV" sz="2600" b="0" i="0" u="none" strike="noStrike" kern="1200" cap="all" spc="0" normalizeH="0" baseline="0" noProof="0" dirty="0">
              <a:ln w="6350">
                <a:noFill/>
              </a:ln>
              <a:gradFill>
                <a:gsLst>
                  <a:gs pos="0">
                    <a:srgbClr val="629DD1">
                      <a:tint val="73000"/>
                      <a:satMod val="145000"/>
                    </a:srgbClr>
                  </a:gs>
                  <a:gs pos="73000">
                    <a:srgbClr val="629DD1">
                      <a:tint val="73000"/>
                      <a:satMod val="145000"/>
                    </a:srgbClr>
                  </a:gs>
                  <a:gs pos="100000">
                    <a:srgbClr val="629DD1">
                      <a:tint val="83000"/>
                      <a:satMod val="143000"/>
                    </a:srgbClr>
                  </a:gs>
                </a:gsLst>
                <a:lin ang="4800000" scaled="1"/>
              </a:gradFill>
              <a:effectLst>
                <a:outerShdw blurRad="127000" dist="200000" dir="2700000" algn="tl" rotWithShape="0">
                  <a:srgbClr val="000000">
                    <a:alpha val="30000"/>
                  </a:srgbClr>
                </a:outerShdw>
              </a:effectLst>
              <a:uLnTx/>
              <a:uFillTx/>
              <a:latin typeface="Lucida Sans"/>
              <a:ea typeface="+mj-ea"/>
              <a:cs typeface="+mj-cs"/>
            </a:endParaRPr>
          </a:p>
        </p:txBody>
      </p:sp>
      <p:sp>
        <p:nvSpPr>
          <p:cNvPr id="3" name="Apakšvirsraksts 2"/>
          <p:cNvSpPr txBox="1">
            <a:spLocks/>
          </p:cNvSpPr>
          <p:nvPr/>
        </p:nvSpPr>
        <p:spPr>
          <a:xfrm>
            <a:off x="1187624" y="1412776"/>
            <a:ext cx="7680030" cy="5256584"/>
          </a:xfrm>
          <a:prstGeom prst="rect">
            <a:avLst/>
          </a:prstGeom>
        </p:spPr>
        <p:txBody>
          <a:bodyPr vert="horz">
            <a:normAutofit fontScale="92500"/>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400"/>
              </a:spcAft>
              <a:buClr>
                <a:sysClr val="window" lastClr="FFFFFF">
                  <a:shade val="95000"/>
                </a:sysClr>
              </a:buClr>
              <a:buSzPct val="65000"/>
              <a:buFont typeface="Wingdings 2"/>
              <a:buNone/>
              <a:tabLst/>
              <a:defRPr/>
            </a:pPr>
            <a:r>
              <a:rPr kumimoji="0" lang="en-US" sz="2200" b="1" i="0" u="none" strike="noStrike" kern="1200" cap="none" spc="0" normalizeH="0" baseline="0" noProof="0" dirty="0" smtClean="0">
                <a:ln>
                  <a:noFill/>
                </a:ln>
                <a:solidFill>
                  <a:sysClr val="windowText" lastClr="000000"/>
                </a:solidFill>
                <a:effectLst/>
                <a:uLnTx/>
                <a:uFillTx/>
                <a:latin typeface="Book Antiqua"/>
                <a:ea typeface="+mn-ea"/>
                <a:cs typeface="+mn-cs"/>
              </a:rPr>
              <a:t>Changes to previous Judgments Regulation –</a:t>
            </a:r>
            <a:endParaRPr kumimoji="0" lang="en-US" sz="22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1600" b="1" i="0" u="none" strike="noStrike" kern="1200" cap="none" spc="0" normalizeH="0" baseline="0" noProof="0" dirty="0" smtClean="0">
                <a:ln>
                  <a:noFill/>
                </a:ln>
                <a:solidFill>
                  <a:sysClr val="windowText" lastClr="000000"/>
                </a:solidFill>
                <a:effectLst/>
                <a:uLnTx/>
                <a:uFillTx/>
                <a:latin typeface="Book Antiqua"/>
                <a:ea typeface="+mn-ea"/>
                <a:cs typeface="+mn-cs"/>
              </a:rPr>
              <a:t>Article 36 - Removal of the process of the conversion of a foreign judgment for enforcement  </a:t>
            </a:r>
          </a:p>
          <a:p>
            <a:pPr marL="285750" marR="0" lvl="0" indent="-285750" algn="l" defTabSz="914400" rtl="0" eaLnBrk="1" fontAlgn="auto" latinLnBrk="0" hangingPunct="1">
              <a:lnSpc>
                <a:spcPct val="100000"/>
              </a:lnSpc>
              <a:spcBef>
                <a:spcPct val="20000"/>
              </a:spcBef>
              <a:spcAft>
                <a:spcPts val="0"/>
              </a:spcAft>
              <a:buClrTx/>
              <a:buSzPct val="81000"/>
              <a:buFont typeface="Arial" panose="020B0604020202020204" pitchFamily="34"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Judgments may be enforced directly, provided that certain requirements as to service of certain documents on the judgment debtor are fulfilled. </a:t>
            </a:r>
          </a:p>
          <a:p>
            <a:pPr marL="285750" marR="0" lvl="0" indent="-285750" algn="l" defTabSz="914400" rtl="0" eaLnBrk="1" fontAlgn="auto" latinLnBrk="0" hangingPunct="1">
              <a:lnSpc>
                <a:spcPct val="100000"/>
              </a:lnSpc>
              <a:spcBef>
                <a:spcPct val="20000"/>
              </a:spcBef>
              <a:spcAft>
                <a:spcPts val="0"/>
              </a:spcAft>
              <a:buClrTx/>
              <a:buSzPct val="81000"/>
              <a:buFont typeface="Arial" panose="020B0604020202020204" pitchFamily="34"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Annex 1 to be completed (or Annex II in the case of court settlements or authentic instruments), and a copy of the judgment and a translation. </a:t>
            </a:r>
            <a:endPar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285750" marR="0" lvl="0" indent="-285750" algn="l" defTabSz="914400" rtl="0" eaLnBrk="1" fontAlgn="auto" latinLnBrk="0" hangingPunct="1">
              <a:lnSpc>
                <a:spcPct val="100000"/>
              </a:lnSpc>
              <a:spcBef>
                <a:spcPct val="20000"/>
              </a:spcBef>
              <a:spcAft>
                <a:spcPts val="0"/>
              </a:spcAft>
              <a:buClrTx/>
              <a:buSzPct val="81000"/>
              <a:buFont typeface="Arial" panose="020B0604020202020204" pitchFamily="34" charset="0"/>
              <a:buChar char="•"/>
              <a:tabLst/>
              <a:defRPr/>
            </a:pPr>
            <a:endPar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Tx/>
              <a:buSzPct val="81000"/>
              <a:buFont typeface="Wingdings 2"/>
              <a:buNone/>
              <a:tabLst/>
              <a:defRPr/>
            </a:pPr>
            <a:r>
              <a:rPr kumimoji="0" lang="en-US" sz="1600" b="1" i="0" u="none" strike="noStrike" kern="1200" cap="none" spc="0" normalizeH="0" baseline="0" noProof="0" dirty="0" smtClean="0">
                <a:ln>
                  <a:noFill/>
                </a:ln>
                <a:solidFill>
                  <a:sysClr val="windowText" lastClr="000000"/>
                </a:solidFill>
                <a:effectLst/>
                <a:uLnTx/>
                <a:uFillTx/>
                <a:latin typeface="Book Antiqua"/>
                <a:ea typeface="+mn-ea"/>
                <a:cs typeface="+mn-cs"/>
              </a:rPr>
              <a:t>Article 54 – Adaptation Orders</a:t>
            </a:r>
          </a:p>
          <a:p>
            <a:pPr marL="0" marR="0" lvl="0" indent="0" algn="l" defTabSz="914400" rtl="0" eaLnBrk="1" fontAlgn="auto" latinLnBrk="0" hangingPunct="1">
              <a:lnSpc>
                <a:spcPct val="100000"/>
              </a:lnSpc>
              <a:spcBef>
                <a:spcPct val="20000"/>
              </a:spcBef>
              <a:spcAft>
                <a:spcPts val="0"/>
              </a:spcAft>
              <a:buClrTx/>
              <a:buSzPct val="81000"/>
              <a:buFont typeface="Wingdings 2"/>
              <a:buNone/>
              <a:tabLst/>
              <a:defRPr/>
            </a:pP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If a judgment from another Member State contains a measure or order which does not directly equate to an order known in the law of the Member State in which the judgment is to be enforced, that measure or order must be “adapted” to a measure or order which is known in the law of the Member State where the judgment is to be enforced.  </a:t>
            </a:r>
          </a:p>
          <a:p>
            <a:pPr marL="0" marR="0" lvl="0" indent="0" algn="l" defTabSz="914400" rtl="0" eaLnBrk="1" fontAlgn="auto" latinLnBrk="0" hangingPunct="1">
              <a:lnSpc>
                <a:spcPct val="100000"/>
              </a:lnSpc>
              <a:spcBef>
                <a:spcPct val="20000"/>
              </a:spcBef>
              <a:spcAft>
                <a:spcPts val="0"/>
              </a:spcAft>
              <a:buClrTx/>
              <a:buSzPct val="81000"/>
              <a:buFont typeface="Wingdings 2"/>
              <a:buNone/>
              <a:tabLst/>
              <a:defRPr/>
            </a:pPr>
            <a:endPar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Tx/>
              <a:buSzPct val="81000"/>
              <a:buFont typeface="Wingdings 2"/>
              <a:buNone/>
              <a:tabLst/>
              <a:defRPr/>
            </a:pPr>
            <a:r>
              <a:rPr kumimoji="0" lang="en-US" sz="1600" b="1" i="0" u="none" strike="noStrike" kern="1200" cap="none" spc="0" normalizeH="0" baseline="0" noProof="0" dirty="0" smtClean="0">
                <a:ln>
                  <a:noFill/>
                </a:ln>
                <a:solidFill>
                  <a:sysClr val="windowText" lastClr="000000"/>
                </a:solidFill>
                <a:effectLst/>
                <a:uLnTx/>
                <a:uFillTx/>
                <a:latin typeface="Book Antiqua"/>
                <a:ea typeface="+mn-ea"/>
                <a:cs typeface="+mn-cs"/>
              </a:rPr>
              <a:t>Article 25 </a:t>
            </a: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(formerly Article 23 of the previous Regulation)</a:t>
            </a:r>
          </a:p>
          <a:p>
            <a:pPr marL="285750" marR="0" lvl="0" indent="-285750" algn="l" defTabSz="914400" rtl="0" eaLnBrk="1" fontAlgn="auto" latinLnBrk="0" hangingPunct="1">
              <a:lnSpc>
                <a:spcPct val="100000"/>
              </a:lnSpc>
              <a:spcBef>
                <a:spcPct val="20000"/>
              </a:spcBef>
              <a:spcAft>
                <a:spcPts val="0"/>
              </a:spcAft>
              <a:buClrTx/>
              <a:buSzPct val="81000"/>
              <a:buFont typeface="Arial" panose="020B0604020202020204" pitchFamily="34"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Where parties have agreed that a court or courts of a member state are to have jurisdiction - no requirement that one or more parties to be domiciled in a Member State;</a:t>
            </a:r>
          </a:p>
          <a:p>
            <a:pPr marL="285750" marR="0" lvl="0" indent="-285750" algn="l" defTabSz="914400" rtl="0" eaLnBrk="1" fontAlgn="auto" latinLnBrk="0" hangingPunct="1">
              <a:lnSpc>
                <a:spcPct val="100000"/>
              </a:lnSpc>
              <a:spcBef>
                <a:spcPct val="20000"/>
              </a:spcBef>
              <a:spcAft>
                <a:spcPts val="0"/>
              </a:spcAft>
              <a:buClrTx/>
              <a:buSzPct val="81000"/>
              <a:buFont typeface="Arial" panose="020B0604020202020204" pitchFamily="34"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Article 25 will apply, </a:t>
            </a:r>
            <a:r>
              <a:rPr kumimoji="0" lang="en-US" sz="1600" b="0" i="1" u="none" strike="noStrike" kern="1200" cap="none" spc="0" normalizeH="0" baseline="0" noProof="0" dirty="0" smtClean="0">
                <a:ln>
                  <a:noFill/>
                </a:ln>
                <a:solidFill>
                  <a:sysClr val="windowText" lastClr="000000"/>
                </a:solidFill>
                <a:effectLst/>
                <a:uLnTx/>
                <a:uFillTx/>
                <a:latin typeface="Book Antiqua"/>
                <a:ea typeface="+mn-ea"/>
                <a:cs typeface="+mn-cs"/>
              </a:rPr>
              <a:t>“unless the agreement is null and void as to its substantive validity under the law of that member state”. </a:t>
            </a:r>
            <a:endParaRPr kumimoji="0" lang="lv-LV" sz="1600" b="0" i="1" u="none" strike="noStrike" kern="1200" cap="none" spc="0" normalizeH="0" baseline="0" noProof="0" dirty="0">
              <a:ln>
                <a:noFill/>
              </a:ln>
              <a:solidFill>
                <a:sysClr val="windowText" lastClr="000000"/>
              </a:solidFill>
              <a:effectLst/>
              <a:uLnTx/>
              <a:uFillTx/>
              <a:latin typeface="Book Antiqua"/>
              <a:ea typeface="+mn-ea"/>
              <a:cs typeface="+mn-cs"/>
            </a:endParaRPr>
          </a:p>
        </p:txBody>
      </p:sp>
    </p:spTree>
    <p:extLst>
      <p:ext uri="{BB962C8B-B14F-4D97-AF65-F5344CB8AC3E}">
        <p14:creationId xmlns:p14="http://schemas.microsoft.com/office/powerpoint/2010/main" val="42936885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332656"/>
            <a:ext cx="8856984" cy="6389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72745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3"/>
          <p:cNvSpPr txBox="1">
            <a:spLocks/>
          </p:cNvSpPr>
          <p:nvPr/>
        </p:nvSpPr>
        <p:spPr>
          <a:xfrm>
            <a:off x="1115616" y="188640"/>
            <a:ext cx="7920879" cy="1080120"/>
          </a:xfrm>
          <a:prstGeom prst="rect">
            <a:avLst/>
          </a:prstGeom>
        </p:spPr>
        <p:txBody>
          <a:bodyPr vert="horz" lIns="45720" tIns="0" rIns="45720" bIns="0" anchor="b">
            <a:no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600" b="1" i="0" u="none" strike="noStrike" kern="1200" cap="all" spc="0" normalizeH="0" baseline="0" noProof="0" dirty="0" smtClean="0">
                <a:ln w="6350">
                  <a:noFill/>
                </a:ln>
                <a:solidFill>
                  <a:sysClr val="windowText" lastClr="000000"/>
                </a:solidFill>
                <a:effectLst/>
                <a:uLnTx/>
                <a:uFillTx/>
                <a:latin typeface="Book Antiqua"/>
                <a:ea typeface="+mj-ea"/>
                <a:cs typeface="+mj-cs"/>
              </a:rPr>
              <a:t>EUROPEAN ORDERS FOR PAYMENT - </a:t>
            </a:r>
            <a:r>
              <a:rPr kumimoji="0" lang="en-US" sz="2600" b="0" i="0" u="none" strike="noStrike" kern="1200" cap="none" spc="0" normalizeH="0" noProof="0" dirty="0" smtClean="0">
                <a:ln w="6350">
                  <a:noFill/>
                </a:ln>
                <a:solidFill>
                  <a:sysClr val="windowText" lastClr="000000"/>
                </a:solidFill>
                <a:effectLst/>
                <a:uLnTx/>
                <a:uFillTx/>
                <a:latin typeface="Book Antiqua"/>
                <a:ea typeface="+mj-ea"/>
                <a:cs typeface="+mj-cs"/>
              </a:rPr>
              <a:t>Regulation (EC) No 805/2004 of April 21, 2004</a:t>
            </a:r>
            <a:endParaRPr kumimoji="0" lang="lv-LV" sz="2600" b="0" i="0" u="none" strike="noStrike" kern="1200" cap="none" spc="0" normalizeH="0" noProof="0" dirty="0">
              <a:ln w="6350">
                <a:noFill/>
              </a:ln>
              <a:solidFill>
                <a:sysClr val="windowText" lastClr="000000"/>
              </a:solidFill>
              <a:effectLst/>
              <a:uLnTx/>
              <a:uFillTx/>
              <a:latin typeface="Book Antiqua"/>
              <a:ea typeface="+mj-ea"/>
              <a:cs typeface="+mj-cs"/>
            </a:endParaRPr>
          </a:p>
        </p:txBody>
      </p:sp>
      <p:sp>
        <p:nvSpPr>
          <p:cNvPr id="3" name="Apakšvirsraksts 4"/>
          <p:cNvSpPr txBox="1">
            <a:spLocks/>
          </p:cNvSpPr>
          <p:nvPr/>
        </p:nvSpPr>
        <p:spPr>
          <a:xfrm>
            <a:off x="1187623" y="1484784"/>
            <a:ext cx="7848872" cy="5256584"/>
          </a:xfrm>
          <a:prstGeom prst="rect">
            <a:avLst/>
          </a:prstGeom>
        </p:spPr>
        <p:txBody>
          <a:bodyPr vert="horz">
            <a:normAutofit fontScale="92500" lnSpcReduction="10000"/>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IE" sz="1400" b="1" i="0" u="none" strike="noStrike" kern="1200" cap="none" spc="0" normalizeH="0" baseline="0" noProof="0" dirty="0" smtClean="0">
                <a:ln>
                  <a:noFill/>
                </a:ln>
                <a:solidFill>
                  <a:sysClr val="windowText" lastClr="000000"/>
                </a:solidFill>
                <a:effectLst/>
                <a:uLnTx/>
                <a:uFillTx/>
                <a:latin typeface="Book Antiqua"/>
                <a:ea typeface="+mn-ea"/>
                <a:cs typeface="+mn-cs"/>
              </a:rPr>
              <a:t>Shearson Lehmann Hutton Inc. v TVB </a:t>
            </a:r>
            <a:r>
              <a:rPr kumimoji="0" lang="en-IE" sz="1400" b="1" i="0" u="none" strike="noStrike" kern="1200" cap="none" spc="0" normalizeH="0" baseline="0" noProof="0" dirty="0" err="1" smtClean="0">
                <a:ln>
                  <a:noFill/>
                </a:ln>
                <a:solidFill>
                  <a:sysClr val="windowText" lastClr="000000"/>
                </a:solidFill>
                <a:effectLst/>
                <a:uLnTx/>
                <a:uFillTx/>
                <a:latin typeface="Book Antiqua"/>
                <a:ea typeface="+mn-ea"/>
                <a:cs typeface="+mn-cs"/>
              </a:rPr>
              <a:t>Treuhandgesellschaft</a:t>
            </a:r>
            <a:r>
              <a:rPr kumimoji="0" lang="en-IE" sz="1400" b="1" i="0" u="none" strike="noStrike" kern="1200" cap="none" spc="0" normalizeH="0" baseline="0" noProof="0" dirty="0" smtClean="0">
                <a:ln>
                  <a:noFill/>
                </a:ln>
                <a:solidFill>
                  <a:sysClr val="windowText" lastClr="000000"/>
                </a:solidFill>
                <a:effectLst/>
                <a:uLnTx/>
                <a:uFillTx/>
                <a:latin typeface="Book Antiqua"/>
                <a:ea typeface="+mn-ea"/>
                <a:cs typeface="+mn-cs"/>
              </a:rPr>
              <a:t> fur </a:t>
            </a:r>
            <a:r>
              <a:rPr kumimoji="0" lang="en-IE" sz="1400" b="1" i="0" u="none" strike="noStrike" kern="1200" cap="none" spc="0" normalizeH="0" baseline="0" noProof="0" dirty="0" err="1" smtClean="0">
                <a:ln>
                  <a:noFill/>
                </a:ln>
                <a:solidFill>
                  <a:sysClr val="windowText" lastClr="000000"/>
                </a:solidFill>
                <a:effectLst/>
                <a:uLnTx/>
                <a:uFillTx/>
                <a:latin typeface="Book Antiqua"/>
                <a:ea typeface="+mn-ea"/>
                <a:cs typeface="+mn-cs"/>
              </a:rPr>
              <a:t>Vermogensverwaltung</a:t>
            </a:r>
            <a:r>
              <a:rPr kumimoji="0" lang="en-IE" sz="1400" b="1" i="0" u="none" strike="noStrike" kern="1200" cap="none" spc="0" normalizeH="0" baseline="0" noProof="0" dirty="0" smtClean="0">
                <a:ln>
                  <a:noFill/>
                </a:ln>
                <a:solidFill>
                  <a:sysClr val="windowText" lastClr="000000"/>
                </a:solidFill>
                <a:effectLst/>
                <a:uLnTx/>
                <a:uFillTx/>
                <a:latin typeface="Book Antiqua"/>
                <a:ea typeface="+mn-ea"/>
                <a:cs typeface="+mn-cs"/>
              </a:rPr>
              <a:t> und </a:t>
            </a:r>
            <a:r>
              <a:rPr kumimoji="0" lang="en-IE" sz="1400" b="1" i="0" u="none" strike="noStrike" kern="1200" cap="none" spc="0" normalizeH="0" baseline="0" noProof="0" dirty="0" err="1" smtClean="0">
                <a:ln>
                  <a:noFill/>
                </a:ln>
                <a:solidFill>
                  <a:sysClr val="windowText" lastClr="000000"/>
                </a:solidFill>
                <a:effectLst/>
                <a:uLnTx/>
                <a:uFillTx/>
                <a:latin typeface="Book Antiqua"/>
                <a:ea typeface="+mn-ea"/>
                <a:cs typeface="+mn-cs"/>
              </a:rPr>
              <a:t>Beteiligungen</a:t>
            </a:r>
            <a:r>
              <a:rPr kumimoji="0" lang="en-IE" sz="1400" b="1" i="0"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en-IE" sz="1400" b="1" i="0" u="none" strike="noStrike" kern="1200" cap="none" spc="0" normalizeH="0" baseline="0" noProof="0" dirty="0" err="1" smtClean="0">
                <a:ln>
                  <a:noFill/>
                </a:ln>
                <a:solidFill>
                  <a:sysClr val="windowText" lastClr="000000"/>
                </a:solidFill>
                <a:effectLst/>
                <a:uLnTx/>
                <a:uFillTx/>
                <a:latin typeface="Book Antiqua"/>
                <a:ea typeface="+mn-ea"/>
                <a:cs typeface="+mn-cs"/>
              </a:rPr>
              <a:t>mbH</a:t>
            </a:r>
            <a:r>
              <a:rPr kumimoji="0" lang="en-IE" sz="1400" b="1" i="0"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en-IE" sz="1400" b="0" i="0" u="none" strike="noStrike" kern="1200" cap="none" spc="0" normalizeH="0" baseline="0" noProof="0" dirty="0" smtClean="0">
                <a:ln>
                  <a:noFill/>
                </a:ln>
                <a:solidFill>
                  <a:sysClr val="windowText" lastClr="000000"/>
                </a:solidFill>
                <a:effectLst/>
                <a:uLnTx/>
                <a:uFillTx/>
                <a:latin typeface="Book Antiqua"/>
                <a:ea typeface="+mn-ea"/>
                <a:cs typeface="+mn-cs"/>
              </a:rPr>
              <a:t>(Case C-89/91) - that Austrian court entitled to refuse certification of a default judgment as an European Enforcement Order  </a:t>
            </a:r>
          </a:p>
          <a:p>
            <a:pPr marL="285750" marR="0" lvl="0" indent="-28575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r>
              <a:rPr kumimoji="0" lang="en-IE" sz="1400" b="0" i="0" u="none" strike="noStrike" kern="1200" cap="none" spc="0" normalizeH="0" baseline="0" noProof="0" dirty="0" smtClean="0">
                <a:ln>
                  <a:noFill/>
                </a:ln>
                <a:solidFill>
                  <a:sysClr val="windowText" lastClr="000000"/>
                </a:solidFill>
                <a:effectLst/>
                <a:uLnTx/>
                <a:uFillTx/>
                <a:latin typeface="Book Antiqua"/>
                <a:ea typeface="+mn-ea"/>
                <a:cs typeface="+mn-cs"/>
              </a:rPr>
              <a:t>Art.6 of the EEO Regulation does not apply to contracts concluded between persons who are not engaged in commercial or professional activities; </a:t>
            </a:r>
          </a:p>
          <a:p>
            <a:pPr marL="285750" marR="0" lvl="0" indent="-285750" algn="just" defTabSz="914400" rtl="0" eaLnBrk="1" fontAlgn="auto" latinLnBrk="0" hangingPunct="1">
              <a:lnSpc>
                <a:spcPct val="100000"/>
              </a:lnSpc>
              <a:spcBef>
                <a:spcPct val="20000"/>
              </a:spcBef>
              <a:spcAft>
                <a:spcPts val="700"/>
              </a:spcAft>
              <a:buClrTx/>
              <a:buSzPct val="80000"/>
              <a:buFont typeface="Arial" panose="020B0604020202020204" pitchFamily="34" charset="0"/>
              <a:buChar char="•"/>
              <a:tabLst/>
              <a:defRPr/>
            </a:pPr>
            <a:r>
              <a:rPr kumimoji="0" lang="en-IE" sz="1400" b="0" i="0" u="none" strike="noStrike" kern="1200" cap="none" spc="0" normalizeH="0" baseline="0" noProof="0" dirty="0" smtClean="0">
                <a:ln>
                  <a:noFill/>
                </a:ln>
                <a:solidFill>
                  <a:sysClr val="windowText" lastClr="000000"/>
                </a:solidFill>
                <a:effectLst/>
                <a:uLnTx/>
                <a:uFillTx/>
                <a:latin typeface="Book Antiqua"/>
                <a:ea typeface="+mn-ea"/>
                <a:cs typeface="+mn-cs"/>
              </a:rPr>
              <a:t>The aim of the EEO Regulation to compensate for the imbalance between consumer and a professional and application cannot be extended to persons where protection not justified. </a:t>
            </a: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IE" sz="1400" b="1" i="0" u="none" strike="noStrike" kern="1200" cap="none" spc="0" normalizeH="0" baseline="0" noProof="0" dirty="0" smtClean="0">
                <a:ln>
                  <a:noFill/>
                </a:ln>
                <a:solidFill>
                  <a:sysClr val="windowText" lastClr="000000"/>
                </a:solidFill>
                <a:effectLst/>
                <a:uLnTx/>
                <a:uFillTx/>
                <a:latin typeface="Book Antiqua"/>
                <a:ea typeface="+mn-ea"/>
                <a:cs typeface="+mn-cs"/>
              </a:rPr>
              <a:t>G v de </a:t>
            </a:r>
            <a:r>
              <a:rPr kumimoji="0" lang="en-IE" sz="1400" b="1" i="0" u="none" strike="noStrike" kern="1200" cap="none" spc="0" normalizeH="0" baseline="0" noProof="0" dirty="0" err="1" smtClean="0">
                <a:ln>
                  <a:noFill/>
                </a:ln>
                <a:solidFill>
                  <a:sysClr val="windowText" lastClr="000000"/>
                </a:solidFill>
                <a:effectLst/>
                <a:uLnTx/>
                <a:uFillTx/>
                <a:latin typeface="Book Antiqua"/>
                <a:ea typeface="+mn-ea"/>
                <a:cs typeface="+mn-cs"/>
              </a:rPr>
              <a:t>Visser</a:t>
            </a:r>
            <a:r>
              <a:rPr kumimoji="0" lang="en-IE" sz="1400" b="0" i="0" u="none" strike="noStrike" kern="1200" cap="none" spc="0" normalizeH="0" baseline="0" noProof="0" dirty="0" smtClean="0">
                <a:ln>
                  <a:noFill/>
                </a:ln>
                <a:solidFill>
                  <a:sysClr val="windowText" lastClr="000000"/>
                </a:solidFill>
                <a:effectLst/>
                <a:uLnTx/>
                <a:uFillTx/>
                <a:latin typeface="Book Antiqua"/>
                <a:ea typeface="+mn-ea"/>
                <a:cs typeface="+mn-cs"/>
              </a:rPr>
              <a:t> (Case C-292/10) (2012) EU law precluded certification as a European Enforcement Order of a judgment by default issued against a defendant whose address was unknown.</a:t>
            </a: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en-IE" sz="1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IE" sz="1600" b="0" i="0" u="none" strike="noStrike" kern="1200" cap="none" spc="0" normalizeH="0" baseline="0" noProof="0" dirty="0" smtClean="0">
                <a:ln>
                  <a:noFill/>
                </a:ln>
                <a:solidFill>
                  <a:sysClr val="windowText" lastClr="000000"/>
                </a:solidFill>
                <a:effectLst/>
                <a:uLnTx/>
                <a:uFillTx/>
                <a:latin typeface="Book Antiqua"/>
                <a:ea typeface="+mn-ea"/>
                <a:cs typeface="+mn-cs"/>
              </a:rPr>
              <a:t>English law decisions</a:t>
            </a:r>
            <a:r>
              <a:rPr kumimoji="0" lang="en-IE" sz="1400" b="0" i="0" u="none" strike="noStrike" kern="1200" cap="none" spc="0" normalizeH="0" baseline="0" noProof="0" dirty="0" smtClean="0">
                <a:ln>
                  <a:noFill/>
                </a:ln>
                <a:solidFill>
                  <a:sysClr val="windowText" lastClr="000000"/>
                </a:solidFill>
                <a:effectLst/>
                <a:uLnTx/>
                <a:uFillTx/>
                <a:latin typeface="Book Antiqua"/>
                <a:ea typeface="+mn-ea"/>
                <a:cs typeface="+mn-cs"/>
              </a:rPr>
              <a:t> –</a:t>
            </a:r>
          </a:p>
          <a:p>
            <a:pPr marL="0" marR="0" lvl="0" indent="0" algn="just" defTabSz="914400" rtl="0" eaLnBrk="1" fontAlgn="auto" latinLnBrk="0" hangingPunct="1">
              <a:lnSpc>
                <a:spcPct val="100000"/>
              </a:lnSpc>
              <a:spcBef>
                <a:spcPct val="20000"/>
              </a:spcBef>
              <a:spcAft>
                <a:spcPts val="600"/>
              </a:spcAft>
              <a:buClr>
                <a:sysClr val="window" lastClr="FFFFFF">
                  <a:shade val="95000"/>
                </a:sysClr>
              </a:buClr>
              <a:buSzPct val="65000"/>
              <a:buFont typeface="Wingdings 2"/>
              <a:buNone/>
              <a:tabLst/>
              <a:defRPr/>
            </a:pPr>
            <a:r>
              <a:rPr kumimoji="0" lang="en-IE" sz="1400" b="1" i="0" u="none" strike="noStrike" kern="1200" cap="none" spc="0" normalizeH="0" baseline="0" noProof="0" dirty="0" smtClean="0">
                <a:ln>
                  <a:noFill/>
                </a:ln>
                <a:solidFill>
                  <a:sysClr val="windowText" lastClr="000000"/>
                </a:solidFill>
                <a:effectLst/>
                <a:uLnTx/>
                <a:uFillTx/>
                <a:latin typeface="Book Antiqua"/>
                <a:ea typeface="+mn-ea"/>
                <a:cs typeface="+mn-cs"/>
              </a:rPr>
              <a:t>Vogel v </a:t>
            </a:r>
            <a:r>
              <a:rPr kumimoji="0" lang="en-IE" sz="1400" b="1" i="0" u="none" strike="noStrike" kern="1200" cap="none" spc="0" normalizeH="0" baseline="0" noProof="0" dirty="0" err="1" smtClean="0">
                <a:ln>
                  <a:noFill/>
                </a:ln>
                <a:solidFill>
                  <a:sysClr val="windowText" lastClr="000000"/>
                </a:solidFill>
                <a:effectLst/>
                <a:uLnTx/>
                <a:uFillTx/>
                <a:latin typeface="Book Antiqua"/>
                <a:ea typeface="+mn-ea"/>
                <a:cs typeface="+mn-cs"/>
              </a:rPr>
              <a:t>Lotschutz</a:t>
            </a:r>
            <a:r>
              <a:rPr kumimoji="0" lang="en-IE" sz="1400" b="1" i="0"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en-IE" sz="1400" b="0" i="0" u="none" strike="noStrike" kern="1200" cap="none" spc="0" normalizeH="0" baseline="0" noProof="0" dirty="0" smtClean="0">
                <a:ln>
                  <a:noFill/>
                </a:ln>
                <a:solidFill>
                  <a:sysClr val="windowText" lastClr="000000"/>
                </a:solidFill>
                <a:effectLst/>
                <a:uLnTx/>
                <a:uFillTx/>
                <a:latin typeface="Book Antiqua"/>
                <a:ea typeface="+mn-ea"/>
                <a:cs typeface="+mn-cs"/>
              </a:rPr>
              <a:t>(2012) QBD - defendant’s appeal against EEO dismissed  because any miscalculation in the EEO could be corrected. </a:t>
            </a: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IE" sz="1400" b="1" i="0" u="none" strike="noStrike" kern="1200" cap="none" spc="0" normalizeH="0" baseline="0" noProof="0" dirty="0" err="1" smtClean="0">
                <a:ln>
                  <a:noFill/>
                </a:ln>
                <a:solidFill>
                  <a:sysClr val="windowText" lastClr="000000"/>
                </a:solidFill>
                <a:effectLst/>
                <a:uLnTx/>
                <a:uFillTx/>
                <a:latin typeface="Book Antiqua"/>
                <a:ea typeface="+mn-ea"/>
                <a:cs typeface="+mn-cs"/>
              </a:rPr>
              <a:t>Lothschutz</a:t>
            </a:r>
            <a:r>
              <a:rPr kumimoji="0" lang="en-IE" sz="1400" b="1" i="0" u="none" strike="noStrike" kern="1200" cap="none" spc="0" normalizeH="0" baseline="0" noProof="0" dirty="0" smtClean="0">
                <a:ln>
                  <a:noFill/>
                </a:ln>
                <a:solidFill>
                  <a:sysClr val="windowText" lastClr="000000"/>
                </a:solidFill>
                <a:effectLst/>
                <a:uLnTx/>
                <a:uFillTx/>
                <a:latin typeface="Book Antiqua"/>
                <a:ea typeface="+mn-ea"/>
                <a:cs typeface="+mn-cs"/>
              </a:rPr>
              <a:t> v Vogel </a:t>
            </a:r>
            <a:r>
              <a:rPr kumimoji="0" lang="en-IE" sz="1400" b="0" i="0" u="none" strike="noStrike" kern="1200" cap="none" spc="0" normalizeH="0" baseline="0" noProof="0" dirty="0" smtClean="0">
                <a:ln>
                  <a:noFill/>
                </a:ln>
                <a:solidFill>
                  <a:sysClr val="windowText" lastClr="000000"/>
                </a:solidFill>
                <a:effectLst/>
                <a:uLnTx/>
                <a:uFillTx/>
                <a:latin typeface="Book Antiqua"/>
                <a:ea typeface="+mn-ea"/>
                <a:cs typeface="+mn-cs"/>
              </a:rPr>
              <a:t>[2014] EWHC):</a:t>
            </a:r>
          </a:p>
          <a:p>
            <a:pPr marL="285750" marR="0" lvl="0" indent="-28575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r>
              <a:rPr kumimoji="0" lang="en-IE" sz="1400" b="0" i="0" u="none" strike="noStrike" kern="1200" cap="none" spc="0" normalizeH="0" baseline="0" noProof="0" dirty="0" smtClean="0">
                <a:ln>
                  <a:noFill/>
                </a:ln>
                <a:solidFill>
                  <a:sysClr val="windowText" lastClr="000000"/>
                </a:solidFill>
                <a:effectLst/>
                <a:uLnTx/>
                <a:uFillTx/>
                <a:latin typeface="Book Antiqua"/>
                <a:ea typeface="+mn-ea"/>
                <a:cs typeface="+mn-cs"/>
              </a:rPr>
              <a:t>Law of the Member State of origin (as defined by Article 10.2 of the EEO Regulation) applied to the rectification or withdrawal of an EEO certificate. </a:t>
            </a:r>
          </a:p>
          <a:p>
            <a:pPr marL="285750" marR="0" lvl="0" indent="-28575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r>
              <a:rPr kumimoji="0" lang="en-IE" sz="1400" b="0" i="0" u="none" strike="noStrike" kern="1200" cap="none" spc="0" normalizeH="0" baseline="0" noProof="0" dirty="0" smtClean="0">
                <a:ln>
                  <a:noFill/>
                </a:ln>
                <a:solidFill>
                  <a:sysClr val="windowText" lastClr="000000"/>
                </a:solidFill>
                <a:effectLst/>
                <a:uLnTx/>
                <a:uFillTx/>
                <a:latin typeface="Book Antiqua"/>
                <a:ea typeface="+mn-ea"/>
                <a:cs typeface="+mn-cs"/>
              </a:rPr>
              <a:t>Enforcement procedures were governed by the law of the Member State of enforcement (Article 20.1).  </a:t>
            </a:r>
          </a:p>
          <a:p>
            <a:pPr marL="285750" marR="0" lvl="0" indent="-28575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r>
              <a:rPr kumimoji="0" lang="en-US" sz="1400" b="0" i="0" u="none" strike="noStrike" kern="1200" cap="none" spc="0" normalizeH="0" baseline="0" noProof="0" dirty="0" smtClean="0">
                <a:ln>
                  <a:noFill/>
                </a:ln>
                <a:solidFill>
                  <a:sysClr val="windowText" lastClr="000000"/>
                </a:solidFill>
                <a:effectLst/>
                <a:uLnTx/>
                <a:uFillTx/>
                <a:latin typeface="Book Antiqua"/>
                <a:ea typeface="+mn-ea"/>
                <a:cs typeface="+mn-cs"/>
              </a:rPr>
              <a:t>Once an EEO certificate had been delivered to the English court, the court had no option but to permit enforcement and could not review its substance.  </a:t>
            </a:r>
          </a:p>
          <a:p>
            <a:pPr marL="285750" marR="0" lvl="0" indent="-28575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r>
              <a:rPr kumimoji="0" lang="en-US" sz="1400" b="0" i="0" u="none" strike="noStrike" kern="1200" cap="none" spc="0" normalizeH="0" baseline="0" noProof="0" dirty="0" smtClean="0">
                <a:ln>
                  <a:noFill/>
                </a:ln>
                <a:solidFill>
                  <a:sysClr val="windowText" lastClr="000000"/>
                </a:solidFill>
                <a:effectLst/>
                <a:uLnTx/>
                <a:uFillTx/>
                <a:latin typeface="Book Antiqua"/>
                <a:ea typeface="+mn-ea"/>
                <a:cs typeface="+mn-cs"/>
              </a:rPr>
              <a:t>No mechanism for a challenge in the receiving court to the validity of the EEO certificate (see Article 21).  </a:t>
            </a:r>
          </a:p>
          <a:p>
            <a:pPr marL="285750" marR="0" lvl="0" indent="-28575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r>
              <a:rPr kumimoji="0" lang="en-US" sz="1400" b="0" i="0" u="none" strike="noStrike" kern="1200" cap="none" spc="0" normalizeH="0" baseline="0" noProof="0" dirty="0" smtClean="0">
                <a:ln>
                  <a:noFill/>
                </a:ln>
                <a:solidFill>
                  <a:sysClr val="windowText" lastClr="000000"/>
                </a:solidFill>
                <a:effectLst/>
                <a:uLnTx/>
                <a:uFillTx/>
                <a:latin typeface="Book Antiqua"/>
                <a:ea typeface="+mn-ea"/>
                <a:cs typeface="+mn-cs"/>
              </a:rPr>
              <a:t>If an EEO certificate is withdrawn the court’s powers are limited to exercising its powers under Article 23. </a:t>
            </a:r>
            <a:endParaRPr kumimoji="0" lang="lv-LV" sz="1400" b="0" i="0" u="none" strike="noStrike" kern="1200" cap="none" spc="0" normalizeH="0" baseline="0" noProof="0" dirty="0">
              <a:ln>
                <a:noFill/>
              </a:ln>
              <a:solidFill>
                <a:sysClr val="windowText" lastClr="000000"/>
              </a:solidFill>
              <a:effectLst/>
              <a:uLnTx/>
              <a:uFillTx/>
              <a:latin typeface="Book Antiqua"/>
              <a:ea typeface="+mn-ea"/>
              <a:cs typeface="+mn-cs"/>
            </a:endParaRPr>
          </a:p>
        </p:txBody>
      </p:sp>
    </p:spTree>
    <p:extLst>
      <p:ext uri="{BB962C8B-B14F-4D97-AF65-F5344CB8AC3E}">
        <p14:creationId xmlns:p14="http://schemas.microsoft.com/office/powerpoint/2010/main" val="42936885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p:cNvSpPr>
          <p:nvPr/>
        </p:nvSpPr>
        <p:spPr>
          <a:xfrm>
            <a:off x="719064" y="272505"/>
            <a:ext cx="8424936" cy="648072"/>
          </a:xfrm>
          <a:prstGeom prst="rect">
            <a:avLst/>
          </a:prstGeom>
        </p:spPr>
        <p:txBody>
          <a:bodyPr vert="horz" lIns="45720" tIns="0" rIns="45720" bIns="0" anchor="b">
            <a:no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600" b="1" i="0" u="none" strike="noStrike" kern="1200" cap="all" spc="0" normalizeH="0" baseline="0" noProof="0" dirty="0" smtClean="0">
                <a:ln w="6350">
                  <a:noFill/>
                </a:ln>
                <a:solidFill>
                  <a:sysClr val="windowText" lastClr="000000"/>
                </a:solidFill>
                <a:effectLst/>
                <a:uLnTx/>
                <a:uFillTx/>
                <a:latin typeface="Book Antiqua"/>
                <a:ea typeface="+mj-ea"/>
                <a:cs typeface="+mj-cs"/>
              </a:rPr>
              <a:t>THE PROTECTION MEASURES REGULATION - </a:t>
            </a:r>
            <a:r>
              <a:rPr kumimoji="0" lang="en-US" sz="2600" b="0" i="0" u="none" strike="noStrike" kern="1200" cap="none" spc="0" normalizeH="0" noProof="0" dirty="0" smtClean="0">
                <a:ln w="6350">
                  <a:noFill/>
                </a:ln>
                <a:solidFill>
                  <a:sysClr val="windowText" lastClr="000000"/>
                </a:solidFill>
                <a:effectLst/>
                <a:uLnTx/>
                <a:uFillTx/>
                <a:latin typeface="Book Antiqua"/>
                <a:ea typeface="+mj-ea"/>
                <a:cs typeface="+mj-cs"/>
              </a:rPr>
              <a:t>Regulation (EU) No. 606/2013 </a:t>
            </a:r>
            <a:endParaRPr kumimoji="0" lang="lv-LV" sz="2600" b="0" i="0" u="none" strike="noStrike" kern="1200" cap="none" spc="0" normalizeH="0" noProof="0" dirty="0">
              <a:ln w="6350">
                <a:noFill/>
              </a:ln>
              <a:solidFill>
                <a:sysClr val="windowText" lastClr="000000"/>
              </a:solidFill>
              <a:effectLst/>
              <a:uLnTx/>
              <a:uFillTx/>
              <a:latin typeface="Book Antiqua"/>
              <a:ea typeface="+mj-ea"/>
              <a:cs typeface="+mj-cs"/>
            </a:endParaRPr>
          </a:p>
        </p:txBody>
      </p:sp>
      <p:sp>
        <p:nvSpPr>
          <p:cNvPr id="3" name="Apakšvirsraksts 2"/>
          <p:cNvSpPr txBox="1">
            <a:spLocks/>
          </p:cNvSpPr>
          <p:nvPr/>
        </p:nvSpPr>
        <p:spPr>
          <a:xfrm>
            <a:off x="1115616" y="1052736"/>
            <a:ext cx="7776864" cy="5688632"/>
          </a:xfrm>
          <a:prstGeom prst="rect">
            <a:avLst/>
          </a:prstGeom>
        </p:spPr>
        <p:txBody>
          <a:bodyPr vert="horz">
            <a:normAutofit fontScale="92500" lnSpcReduction="20000"/>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0" marR="0" lvl="0" indent="0" algn="just" defTabSz="914400" rtl="0" eaLnBrk="1" fontAlgn="auto" latinLnBrk="0" hangingPunct="1">
              <a:lnSpc>
                <a:spcPct val="100000"/>
              </a:lnSpc>
              <a:spcBef>
                <a:spcPct val="20000"/>
              </a:spcBef>
              <a:spcAft>
                <a:spcPts val="600"/>
              </a:spcAft>
              <a:buClr>
                <a:sysClr val="window" lastClr="FFFFFF">
                  <a:shade val="95000"/>
                </a:sysClr>
              </a:buClr>
              <a:buSzPct val="65000"/>
              <a:buFont typeface="Wingdings 2"/>
              <a:buNone/>
              <a:tabLst/>
              <a:defRPr/>
            </a:pPr>
            <a:r>
              <a:rPr kumimoji="0" lang="en-IE" sz="1400" b="0" i="0" u="none" strike="noStrike" kern="1200" cap="none" spc="0" normalizeH="0" baseline="0" noProof="0" dirty="0" smtClean="0">
                <a:ln>
                  <a:noFill/>
                </a:ln>
                <a:solidFill>
                  <a:sysClr val="windowText" lastClr="000000"/>
                </a:solidFill>
                <a:effectLst/>
                <a:uLnTx/>
                <a:uFillTx/>
                <a:latin typeface="Book Antiqua"/>
                <a:ea typeface="+mn-ea"/>
                <a:cs typeface="+mn-cs"/>
              </a:rPr>
              <a:t>Came into force on 11 January 2015</a:t>
            </a:r>
          </a:p>
          <a:p>
            <a:pPr marL="0" marR="0" lvl="0" indent="0" algn="just" defTabSz="914400" rtl="0" eaLnBrk="1" fontAlgn="auto" latinLnBrk="0" hangingPunct="1">
              <a:lnSpc>
                <a:spcPct val="100000"/>
              </a:lnSpc>
              <a:spcBef>
                <a:spcPct val="20000"/>
              </a:spcBef>
              <a:spcAft>
                <a:spcPts val="600"/>
              </a:spcAft>
              <a:buClr>
                <a:sysClr val="window" lastClr="FFFFFF">
                  <a:shade val="95000"/>
                </a:sysClr>
              </a:buClr>
              <a:buSzPct val="65000"/>
              <a:buFont typeface="Wingdings 2"/>
              <a:buNone/>
              <a:tabLst/>
              <a:defRPr/>
            </a:pPr>
            <a:r>
              <a:rPr kumimoji="0" lang="en-IE" sz="1400" b="0" i="0" u="none" strike="noStrike" kern="1200" cap="none" spc="0" normalizeH="0" baseline="0" noProof="0" dirty="0" smtClean="0">
                <a:ln>
                  <a:noFill/>
                </a:ln>
                <a:solidFill>
                  <a:sysClr val="windowText" lastClr="000000"/>
                </a:solidFill>
                <a:effectLst/>
                <a:uLnTx/>
                <a:uFillTx/>
                <a:latin typeface="Book Antiqua"/>
                <a:ea typeface="+mn-ea"/>
                <a:cs typeface="+mn-cs"/>
              </a:rPr>
              <a:t>Allows protection measures made in one Member State to be automatically recognised and enforced in other Member States (except Denmark, which is not bound by the Regulation). </a:t>
            </a:r>
          </a:p>
          <a:p>
            <a:pPr marL="0" marR="0" lvl="0" indent="0" algn="just" defTabSz="914400" rtl="0" eaLnBrk="1" fontAlgn="auto" latinLnBrk="0" hangingPunct="1">
              <a:lnSpc>
                <a:spcPct val="100000"/>
              </a:lnSpc>
              <a:spcBef>
                <a:spcPct val="20000"/>
              </a:spcBef>
              <a:spcAft>
                <a:spcPts val="500"/>
              </a:spcAft>
              <a:buClr>
                <a:sysClr val="window" lastClr="FFFFFF">
                  <a:shade val="95000"/>
                </a:sysClr>
              </a:buClr>
              <a:buSzPct val="65000"/>
              <a:buFont typeface="Wingdings 2"/>
              <a:buNone/>
              <a:tabLst/>
              <a:defRPr/>
            </a:pPr>
            <a:r>
              <a:rPr kumimoji="0" lang="en-IE" sz="1400" b="1" i="0" u="none" strike="noStrike" kern="1200" cap="none" spc="0" normalizeH="0" baseline="0" noProof="0" dirty="0" smtClean="0">
                <a:ln>
                  <a:noFill/>
                </a:ln>
                <a:solidFill>
                  <a:sysClr val="windowText" lastClr="000000"/>
                </a:solidFill>
                <a:effectLst/>
                <a:uLnTx/>
                <a:uFillTx/>
                <a:latin typeface="Book Antiqua"/>
                <a:ea typeface="+mn-ea"/>
                <a:cs typeface="+mn-cs"/>
              </a:rPr>
              <a:t>Protection measures</a:t>
            </a:r>
            <a:r>
              <a:rPr kumimoji="0" lang="en-IE" sz="1400" b="0" i="0" u="none" strike="noStrike" kern="1200" cap="none" spc="0" normalizeH="0" baseline="0" noProof="0" dirty="0" smtClean="0">
                <a:ln>
                  <a:noFill/>
                </a:ln>
                <a:solidFill>
                  <a:sysClr val="windowText" lastClr="000000"/>
                </a:solidFill>
                <a:effectLst/>
                <a:uLnTx/>
                <a:uFillTx/>
                <a:latin typeface="Book Antiqua"/>
                <a:ea typeface="+mn-ea"/>
                <a:cs typeface="+mn-cs"/>
              </a:rPr>
              <a:t> - involve decisions imposing obligations on “the person causing the risk” with a view to “protecting another person, when the latter person’s physical or psychological integrity may be at risk”.  </a:t>
            </a: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IE" sz="1400" b="1" i="0" u="none" strike="noStrike" kern="1200" cap="none" spc="0" normalizeH="0" baseline="0" noProof="0" dirty="0" smtClean="0">
                <a:ln>
                  <a:noFill/>
                </a:ln>
                <a:solidFill>
                  <a:sysClr val="windowText" lastClr="000000"/>
                </a:solidFill>
                <a:effectLst/>
                <a:uLnTx/>
                <a:uFillTx/>
                <a:latin typeface="Book Antiqua"/>
                <a:ea typeface="+mn-ea"/>
                <a:cs typeface="+mn-cs"/>
              </a:rPr>
              <a:t>Obligations imposed</a:t>
            </a:r>
            <a:r>
              <a:rPr kumimoji="0" lang="en-IE" sz="1400" b="0" i="0" u="none" strike="noStrike" kern="1200" cap="none" spc="0" normalizeH="0" baseline="0" noProof="0" dirty="0" smtClean="0">
                <a:ln>
                  <a:noFill/>
                </a:ln>
                <a:solidFill>
                  <a:sysClr val="windowText" lastClr="000000"/>
                </a:solidFill>
                <a:effectLst/>
                <a:uLnTx/>
                <a:uFillTx/>
                <a:latin typeface="Book Antiqua"/>
                <a:ea typeface="+mn-ea"/>
                <a:cs typeface="+mn-cs"/>
              </a:rPr>
              <a:t> which are subject to the Regulation:</a:t>
            </a:r>
          </a:p>
          <a:p>
            <a:pPr marL="342900" marR="0" lvl="0" indent="-342900" algn="just" defTabSz="914400" rtl="0" eaLnBrk="1" fontAlgn="auto" latinLnBrk="0" hangingPunct="1">
              <a:lnSpc>
                <a:spcPct val="100000"/>
              </a:lnSpc>
              <a:spcBef>
                <a:spcPct val="20000"/>
              </a:spcBef>
              <a:spcAft>
                <a:spcPts val="0"/>
              </a:spcAft>
              <a:buClrTx/>
              <a:buSzPct val="90000"/>
              <a:buFont typeface="+mj-lt"/>
              <a:buAutoNum type="alphaLcParenR"/>
              <a:tabLst/>
              <a:defRPr/>
            </a:pPr>
            <a:r>
              <a:rPr kumimoji="0" lang="en-IE" sz="1400" b="0" i="0" u="none" strike="noStrike" kern="1200" cap="none" spc="0" normalizeH="0" baseline="0" noProof="0" dirty="0" smtClean="0">
                <a:ln>
                  <a:noFill/>
                </a:ln>
                <a:solidFill>
                  <a:sysClr val="windowText" lastClr="000000"/>
                </a:solidFill>
                <a:effectLst/>
                <a:uLnTx/>
                <a:uFillTx/>
                <a:latin typeface="Book Antiqua"/>
                <a:ea typeface="+mn-ea"/>
                <a:cs typeface="+mn-cs"/>
              </a:rPr>
              <a:t>a prohibition or regulation on entering the place where the protected person resides, works or regularly visits or stays;</a:t>
            </a:r>
          </a:p>
          <a:p>
            <a:pPr marL="342900" marR="0" lvl="0" indent="-342900" algn="just" defTabSz="914400" rtl="0" eaLnBrk="1" fontAlgn="auto" latinLnBrk="0" hangingPunct="1">
              <a:lnSpc>
                <a:spcPct val="100000"/>
              </a:lnSpc>
              <a:spcBef>
                <a:spcPct val="20000"/>
              </a:spcBef>
              <a:spcAft>
                <a:spcPts val="0"/>
              </a:spcAft>
              <a:buClrTx/>
              <a:buSzPct val="90000"/>
              <a:buFont typeface="+mj-lt"/>
              <a:buAutoNum type="alphaLcParenR"/>
              <a:tabLst/>
              <a:defRPr/>
            </a:pPr>
            <a:r>
              <a:rPr kumimoji="0" lang="en-IE" sz="1400" b="0" i="0" u="none" strike="noStrike" kern="1200" cap="none" spc="0" normalizeH="0" baseline="0" noProof="0" dirty="0" smtClean="0">
                <a:ln>
                  <a:noFill/>
                </a:ln>
                <a:solidFill>
                  <a:sysClr val="windowText" lastClr="000000"/>
                </a:solidFill>
                <a:effectLst/>
                <a:uLnTx/>
                <a:uFillTx/>
                <a:latin typeface="Book Antiqua"/>
                <a:ea typeface="+mn-ea"/>
                <a:cs typeface="+mn-cs"/>
              </a:rPr>
              <a:t>a prohibition or regulation of contact in any form with the protected person, including by telephone, electronic or ordinary mail, fax or other means;</a:t>
            </a:r>
          </a:p>
          <a:p>
            <a:pPr marL="342900" marR="0" lvl="0" indent="-342900" algn="just" defTabSz="914400" rtl="0" eaLnBrk="1" fontAlgn="auto" latinLnBrk="0" hangingPunct="1">
              <a:lnSpc>
                <a:spcPct val="100000"/>
              </a:lnSpc>
              <a:spcBef>
                <a:spcPct val="20000"/>
              </a:spcBef>
              <a:spcAft>
                <a:spcPts val="0"/>
              </a:spcAft>
              <a:buClrTx/>
              <a:buSzPct val="90000"/>
              <a:buFont typeface="+mj-lt"/>
              <a:buAutoNum type="alphaLcParenR"/>
              <a:tabLst/>
              <a:defRPr/>
            </a:pPr>
            <a:r>
              <a:rPr kumimoji="0" lang="en-IE" sz="1400" b="0" i="0" u="none" strike="noStrike" kern="1200" cap="none" spc="0" normalizeH="0" baseline="0" noProof="0" dirty="0" smtClean="0">
                <a:ln>
                  <a:noFill/>
                </a:ln>
                <a:solidFill>
                  <a:sysClr val="windowText" lastClr="000000"/>
                </a:solidFill>
                <a:effectLst/>
                <a:uLnTx/>
                <a:uFillTx/>
                <a:latin typeface="Book Antiqua"/>
                <a:ea typeface="+mn-ea"/>
                <a:cs typeface="+mn-cs"/>
              </a:rPr>
              <a:t>a prohibition or regulation on approaching the  protected person closer than a prescribed distance.</a:t>
            </a: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lv-LV" sz="1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IE" sz="1400" b="1" i="0" u="none" strike="noStrike" kern="1200" cap="none" spc="0" normalizeH="0" baseline="0" noProof="0" dirty="0" smtClean="0">
                <a:ln>
                  <a:noFill/>
                </a:ln>
                <a:solidFill>
                  <a:sysClr val="windowText" lastClr="000000"/>
                </a:solidFill>
                <a:effectLst/>
                <a:uLnTx/>
                <a:uFillTx/>
                <a:latin typeface="Book Antiqua"/>
                <a:ea typeface="+mn-ea"/>
                <a:cs typeface="+mn-cs"/>
              </a:rPr>
              <a:t>English law measures</a:t>
            </a:r>
            <a:r>
              <a:rPr kumimoji="0" lang="en-IE" sz="1400" b="0" i="0" u="none" strike="noStrike" kern="1200" cap="none" spc="0" normalizeH="0" baseline="0" noProof="0" dirty="0" smtClean="0">
                <a:ln>
                  <a:noFill/>
                </a:ln>
                <a:solidFill>
                  <a:sysClr val="windowText" lastClr="000000"/>
                </a:solidFill>
                <a:effectLst/>
                <a:uLnTx/>
                <a:uFillTx/>
                <a:latin typeface="Book Antiqua"/>
                <a:ea typeface="+mn-ea"/>
                <a:cs typeface="+mn-cs"/>
              </a:rPr>
              <a:t> include </a:t>
            </a:r>
          </a:p>
          <a:p>
            <a:pPr marL="285750" marR="0" lvl="0" indent="-28575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r>
              <a:rPr kumimoji="0" lang="en-IE" sz="1400" b="0" i="0" u="none" strike="noStrike" kern="1200" cap="none" spc="0" normalizeH="0" baseline="0" noProof="0" dirty="0" smtClean="0">
                <a:ln>
                  <a:noFill/>
                </a:ln>
                <a:solidFill>
                  <a:sysClr val="windowText" lastClr="000000"/>
                </a:solidFill>
                <a:effectLst/>
                <a:uLnTx/>
                <a:uFillTx/>
                <a:latin typeface="Book Antiqua"/>
                <a:ea typeface="+mn-ea"/>
                <a:cs typeface="+mn-cs"/>
              </a:rPr>
              <a:t>Injunctions under the Protection from Harassment Act 1997; </a:t>
            </a:r>
          </a:p>
          <a:p>
            <a:pPr marL="285750" marR="0" lvl="0" indent="-28575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r>
              <a:rPr kumimoji="0" lang="en-IE" sz="1400" b="0" i="0" u="none" strike="noStrike" kern="1200" cap="none" spc="0" normalizeH="0" baseline="0" noProof="0" dirty="0" smtClean="0">
                <a:ln>
                  <a:noFill/>
                </a:ln>
                <a:solidFill>
                  <a:sysClr val="windowText" lastClr="000000"/>
                </a:solidFill>
                <a:effectLst/>
                <a:uLnTx/>
                <a:uFillTx/>
                <a:latin typeface="Book Antiqua"/>
                <a:ea typeface="+mn-ea"/>
                <a:cs typeface="+mn-cs"/>
              </a:rPr>
              <a:t>Molestation orders;</a:t>
            </a:r>
          </a:p>
          <a:p>
            <a:pPr marL="285750" marR="0" lvl="0" indent="-28575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r>
              <a:rPr kumimoji="0" lang="en-IE" sz="1400" b="0" i="0" u="none" strike="noStrike" kern="1200" cap="none" spc="0" normalizeH="0" baseline="0" noProof="0" dirty="0" smtClean="0">
                <a:ln>
                  <a:noFill/>
                </a:ln>
                <a:solidFill>
                  <a:sysClr val="windowText" lastClr="000000"/>
                </a:solidFill>
                <a:effectLst/>
                <a:uLnTx/>
                <a:uFillTx/>
                <a:latin typeface="Book Antiqua"/>
                <a:ea typeface="+mn-ea"/>
                <a:cs typeface="+mn-cs"/>
              </a:rPr>
              <a:t>Occupation orders and </a:t>
            </a:r>
          </a:p>
          <a:p>
            <a:pPr marL="285750" marR="0" lvl="0" indent="-28575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r>
              <a:rPr kumimoji="0" lang="en-IE" sz="1400" b="0" i="0" u="none" strike="noStrike" kern="1200" cap="none" spc="0" normalizeH="0" baseline="0" noProof="0" dirty="0" smtClean="0">
                <a:ln>
                  <a:noFill/>
                </a:ln>
                <a:solidFill>
                  <a:sysClr val="windowText" lastClr="000000"/>
                </a:solidFill>
                <a:effectLst/>
                <a:uLnTx/>
                <a:uFillTx/>
                <a:latin typeface="Book Antiqua"/>
                <a:ea typeface="+mn-ea"/>
                <a:cs typeface="+mn-cs"/>
              </a:rPr>
              <a:t>Forced marriage protection orders.  </a:t>
            </a:r>
          </a:p>
          <a:p>
            <a:pPr marL="285750" marR="0" lvl="0" indent="-28575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endParaRPr kumimoji="0" lang="en-IE" sz="1400" b="1"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IE" sz="1400" b="1" i="0" u="none" strike="noStrike" kern="1200" cap="none" spc="0" normalizeH="0" baseline="0" noProof="0" dirty="0" smtClean="0">
                <a:ln>
                  <a:noFill/>
                </a:ln>
                <a:solidFill>
                  <a:sysClr val="windowText" lastClr="000000"/>
                </a:solidFill>
                <a:effectLst/>
                <a:uLnTx/>
                <a:uFillTx/>
                <a:latin typeface="Book Antiqua"/>
                <a:ea typeface="+mn-ea"/>
                <a:cs typeface="+mn-cs"/>
              </a:rPr>
              <a:t>Procedure</a:t>
            </a:r>
            <a:endParaRPr kumimoji="0" lang="en-IE" sz="1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285750" marR="0" lvl="0" indent="-28575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r>
              <a:rPr kumimoji="0" lang="en-IE" sz="1400" b="0" i="0" u="none" strike="noStrike" kern="1200" cap="none" spc="0" normalizeH="0" baseline="0" noProof="0" dirty="0" smtClean="0">
                <a:ln>
                  <a:noFill/>
                </a:ln>
                <a:solidFill>
                  <a:sysClr val="windowText" lastClr="000000"/>
                </a:solidFill>
                <a:effectLst/>
                <a:uLnTx/>
                <a:uFillTx/>
                <a:latin typeface="Book Antiqua"/>
                <a:ea typeface="+mn-ea"/>
                <a:cs typeface="+mn-cs"/>
              </a:rPr>
              <a:t>Protected person to apply for an ‘Article 5 certificate’ to the court which made the order for a protection measure;</a:t>
            </a:r>
          </a:p>
          <a:p>
            <a:pPr marL="285750" marR="0" lvl="0" indent="-28575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r>
              <a:rPr kumimoji="0" lang="en-IE" sz="1400" b="0" i="0" u="none" strike="noStrike" kern="1200" cap="none" spc="0" normalizeH="0" baseline="0" noProof="0" dirty="0" smtClean="0">
                <a:ln>
                  <a:noFill/>
                </a:ln>
                <a:solidFill>
                  <a:sysClr val="windowText" lastClr="000000"/>
                </a:solidFill>
                <a:effectLst/>
                <a:uLnTx/>
                <a:uFillTx/>
                <a:latin typeface="Book Antiqua"/>
                <a:ea typeface="+mn-ea"/>
                <a:cs typeface="+mn-cs"/>
              </a:rPr>
              <a:t>Article 5 Certificate issued if court is satisfied that the person to whom it is addressed has been served with the order.  </a:t>
            </a:r>
          </a:p>
          <a:p>
            <a:pPr marL="285750" marR="0" lvl="0" indent="-28575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r>
              <a:rPr kumimoji="0" lang="en-IE" sz="1400" b="0" i="0" u="none" strike="noStrike" kern="1200" cap="none" spc="0" normalizeH="0" baseline="0" noProof="0" dirty="0" smtClean="0">
                <a:ln>
                  <a:noFill/>
                </a:ln>
                <a:solidFill>
                  <a:sysClr val="windowText" lastClr="000000"/>
                </a:solidFill>
                <a:effectLst/>
                <a:uLnTx/>
                <a:uFillTx/>
                <a:latin typeface="Book Antiqua"/>
                <a:ea typeface="+mn-ea"/>
                <a:cs typeface="+mn-cs"/>
              </a:rPr>
              <a:t>Notice under Article 8 must also be given to person to whom it is addressed.  </a:t>
            </a:r>
          </a:p>
          <a:p>
            <a:pPr marL="285750" marR="0" lvl="0" indent="-28575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r>
              <a:rPr kumimoji="0" lang="en-IE" sz="1400" b="0" i="0" u="none" strike="noStrike" kern="1200" cap="none" spc="0" normalizeH="0" baseline="0" noProof="0" dirty="0" smtClean="0">
                <a:ln>
                  <a:noFill/>
                </a:ln>
                <a:solidFill>
                  <a:sysClr val="windowText" lastClr="000000"/>
                </a:solidFill>
                <a:effectLst/>
                <a:uLnTx/>
                <a:uFillTx/>
                <a:latin typeface="Book Antiqua"/>
                <a:ea typeface="+mn-ea"/>
                <a:cs typeface="+mn-cs"/>
              </a:rPr>
              <a:t>The protected person may enforce the protection measure in own jurisdiction in the same way as if such a measure had been ordered in that jurisdiction.</a:t>
            </a: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en-IE" sz="14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en-IE" sz="1400" b="0" i="0" u="none" strike="noStrike" kern="1200" cap="none" spc="0" normalizeH="0" baseline="0" noProof="0" dirty="0">
              <a:ln>
                <a:noFill/>
              </a:ln>
              <a:solidFill>
                <a:sysClr val="windowText" lastClr="000000"/>
              </a:solidFill>
              <a:effectLst/>
              <a:uLnTx/>
              <a:uFillTx/>
              <a:latin typeface="Book Antiqua"/>
              <a:ea typeface="+mn-ea"/>
              <a:cs typeface="+mn-cs"/>
            </a:endParaRPr>
          </a:p>
        </p:txBody>
      </p:sp>
    </p:spTree>
    <p:extLst>
      <p:ext uri="{BB962C8B-B14F-4D97-AF65-F5344CB8AC3E}">
        <p14:creationId xmlns:p14="http://schemas.microsoft.com/office/powerpoint/2010/main" val="6457475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p:cNvSpPr>
          <p:nvPr/>
        </p:nvSpPr>
        <p:spPr>
          <a:xfrm>
            <a:off x="1043608" y="260648"/>
            <a:ext cx="8100392" cy="792088"/>
          </a:xfrm>
          <a:prstGeom prst="rect">
            <a:avLst/>
          </a:prstGeom>
        </p:spPr>
        <p:txBody>
          <a:bodyPr vert="horz" lIns="45720" tIns="0" rIns="45720" bIns="0" anchor="b">
            <a:normAutofit lnSpcReduction="100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600" b="1" i="0" u="none" strike="noStrike" kern="1200" cap="all" spc="0" normalizeH="0" baseline="0" noProof="0" dirty="0" smtClean="0">
                <a:ln w="6350">
                  <a:noFill/>
                </a:ln>
                <a:solidFill>
                  <a:sysClr val="windowText" lastClr="000000"/>
                </a:solidFill>
                <a:effectLst/>
                <a:uLnTx/>
                <a:uFillTx/>
                <a:latin typeface="Book Antiqua"/>
                <a:ea typeface="+mj-ea"/>
                <a:cs typeface="+mj-cs"/>
              </a:rPr>
              <a:t>INJUNCTIONS AND OTHER INTERIM REMEDIES</a:t>
            </a:r>
            <a:endParaRPr kumimoji="0" lang="lv-LV" sz="2600" b="1" i="0" u="none" strike="noStrike" kern="1200" cap="all" spc="0" normalizeH="0" baseline="0" noProof="0" dirty="0">
              <a:ln w="6350">
                <a:noFill/>
              </a:ln>
              <a:solidFill>
                <a:sysClr val="windowText" lastClr="000000"/>
              </a:solidFill>
              <a:effectLst/>
              <a:uLnTx/>
              <a:uFillTx/>
              <a:latin typeface="Book Antiqua"/>
              <a:ea typeface="+mj-ea"/>
              <a:cs typeface="+mj-cs"/>
            </a:endParaRPr>
          </a:p>
        </p:txBody>
      </p:sp>
      <p:sp>
        <p:nvSpPr>
          <p:cNvPr id="3" name="Apakšvirsraksts 2"/>
          <p:cNvSpPr txBox="1">
            <a:spLocks/>
          </p:cNvSpPr>
          <p:nvPr/>
        </p:nvSpPr>
        <p:spPr>
          <a:xfrm>
            <a:off x="1259632" y="1268760"/>
            <a:ext cx="7200800" cy="5400600"/>
          </a:xfrm>
          <a:prstGeom prst="rect">
            <a:avLst/>
          </a:prstGeom>
        </p:spPr>
        <p:txBody>
          <a:bodyPr vert="horz">
            <a:norm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en-US" sz="19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1900" b="1" i="0" u="none" strike="noStrike" kern="1200" cap="none" spc="0" normalizeH="0" baseline="0" noProof="0" dirty="0" smtClean="0">
                <a:ln>
                  <a:noFill/>
                </a:ln>
                <a:solidFill>
                  <a:sysClr val="windowText" lastClr="000000"/>
                </a:solidFill>
                <a:effectLst/>
                <a:uLnTx/>
                <a:uFillTx/>
                <a:latin typeface="Book Antiqua"/>
                <a:ea typeface="+mn-ea"/>
                <a:cs typeface="+mn-cs"/>
              </a:rPr>
              <a:t>Mandatory or prohibitive orders </a:t>
            </a: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1900" b="0" i="0" u="none" strike="noStrike" kern="1200" cap="none" spc="0" normalizeH="0" baseline="0" noProof="0" dirty="0" smtClean="0">
                <a:ln>
                  <a:noFill/>
                </a:ln>
                <a:solidFill>
                  <a:sysClr val="windowText" lastClr="000000"/>
                </a:solidFill>
                <a:effectLst/>
                <a:uLnTx/>
                <a:uFillTx/>
                <a:latin typeface="Book Antiqua"/>
                <a:ea typeface="+mn-ea"/>
                <a:cs typeface="+mn-cs"/>
              </a:rPr>
              <a:t>Before trial; or </a:t>
            </a: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1900" b="0" i="0" u="none" strike="noStrike" kern="1200" cap="none" spc="0" normalizeH="0" baseline="0" noProof="0" dirty="0" smtClean="0">
                <a:ln>
                  <a:noFill/>
                </a:ln>
                <a:solidFill>
                  <a:sysClr val="windowText" lastClr="000000"/>
                </a:solidFill>
                <a:effectLst/>
                <a:uLnTx/>
                <a:uFillTx/>
                <a:latin typeface="Book Antiqua"/>
                <a:ea typeface="+mn-ea"/>
                <a:cs typeface="+mn-cs"/>
              </a:rPr>
              <a:t>During the course of proceedings or </a:t>
            </a: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1900" b="0" i="0" u="none" strike="noStrike" kern="1200" cap="none" spc="0" normalizeH="0" baseline="0" noProof="0" dirty="0" smtClean="0">
                <a:ln>
                  <a:noFill/>
                </a:ln>
                <a:solidFill>
                  <a:sysClr val="windowText" lastClr="000000"/>
                </a:solidFill>
                <a:effectLst/>
                <a:uLnTx/>
                <a:uFillTx/>
                <a:latin typeface="Book Antiqua"/>
                <a:ea typeface="+mn-ea"/>
                <a:cs typeface="+mn-cs"/>
              </a:rPr>
              <a:t>After judgment.</a:t>
            </a: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lv-LV" sz="19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1900" b="0" i="0" u="none" strike="noStrike" kern="1200" cap="none" spc="0" normalizeH="0" baseline="0" noProof="0" dirty="0" smtClean="0">
                <a:ln>
                  <a:noFill/>
                </a:ln>
                <a:solidFill>
                  <a:sysClr val="windowText" lastClr="000000"/>
                </a:solidFill>
                <a:effectLst/>
                <a:uLnTx/>
                <a:uFillTx/>
                <a:latin typeface="Book Antiqua"/>
                <a:ea typeface="+mn-ea"/>
                <a:cs typeface="+mn-cs"/>
              </a:rPr>
              <a:t>Orders for:</a:t>
            </a:r>
            <a:endParaRPr kumimoji="0" lang="lv-LV" sz="19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342900" marR="0" lvl="0" indent="-342900" algn="l"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r>
              <a:rPr kumimoji="0" lang="en-US" sz="1900" b="0" i="0" u="none" strike="noStrike" kern="1200" cap="none" spc="0" normalizeH="0" baseline="0" noProof="0" dirty="0" smtClean="0">
                <a:ln>
                  <a:noFill/>
                </a:ln>
                <a:solidFill>
                  <a:sysClr val="windowText" lastClr="000000"/>
                </a:solidFill>
                <a:effectLst/>
                <a:uLnTx/>
                <a:uFillTx/>
                <a:latin typeface="Book Antiqua"/>
                <a:ea typeface="+mn-ea"/>
                <a:cs typeface="+mn-cs"/>
              </a:rPr>
              <a:t>preservation of property; or </a:t>
            </a:r>
            <a:endParaRPr kumimoji="0" lang="lv-LV" sz="19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342900" marR="0" lvl="0" indent="-342900" algn="l"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r>
              <a:rPr kumimoji="0" lang="en-US" sz="1900" b="0" i="0" u="none" strike="noStrike" kern="1200" cap="none" spc="0" normalizeH="0" baseline="0" noProof="0" dirty="0" smtClean="0">
                <a:ln>
                  <a:noFill/>
                </a:ln>
                <a:solidFill>
                  <a:sysClr val="windowText" lastClr="000000"/>
                </a:solidFill>
                <a:effectLst/>
                <a:uLnTx/>
                <a:uFillTx/>
                <a:latin typeface="Book Antiqua"/>
                <a:ea typeface="+mn-ea"/>
                <a:cs typeface="+mn-cs"/>
              </a:rPr>
              <a:t>delivery of property, </a:t>
            </a:r>
            <a:r>
              <a:rPr kumimoji="0" lang="lv-LV" sz="1900" b="0" i="0" u="none" strike="noStrike" kern="1200" cap="none" spc="0" normalizeH="0" baseline="0" noProof="0" dirty="0" smtClean="0">
                <a:ln>
                  <a:noFill/>
                </a:ln>
                <a:solidFill>
                  <a:sysClr val="windowText" lastClr="000000"/>
                </a:solidFill>
                <a:effectLst/>
                <a:uLnTx/>
                <a:uFillTx/>
                <a:latin typeface="Book Antiqua"/>
                <a:ea typeface="+mn-ea"/>
                <a:cs typeface="+mn-cs"/>
              </a:rPr>
              <a:t>o</a:t>
            </a:r>
            <a:r>
              <a:rPr kumimoji="0" lang="en-US" sz="1900" b="0" i="0" u="none" strike="noStrike" kern="1200" cap="none" spc="0" normalizeH="0" baseline="0" noProof="0" dirty="0" smtClean="0">
                <a:ln>
                  <a:noFill/>
                </a:ln>
                <a:solidFill>
                  <a:sysClr val="windowText" lastClr="000000"/>
                </a:solidFill>
                <a:effectLst/>
                <a:uLnTx/>
                <a:uFillTx/>
                <a:latin typeface="Book Antiqua"/>
                <a:ea typeface="+mn-ea"/>
                <a:cs typeface="+mn-cs"/>
              </a:rPr>
              <a:t>r</a:t>
            </a:r>
            <a:r>
              <a:rPr kumimoji="0" lang="lv-LV" sz="1900" b="0" i="0" u="none" strike="noStrike" kern="1200" cap="none" spc="0" normalizeH="0" baseline="0" noProof="0" dirty="0" smtClean="0">
                <a:ln>
                  <a:noFill/>
                </a:ln>
                <a:solidFill>
                  <a:sysClr val="windowText" lastClr="000000"/>
                </a:solidFill>
                <a:effectLst/>
                <a:uLnTx/>
                <a:uFillTx/>
                <a:latin typeface="Book Antiqua"/>
                <a:ea typeface="+mn-ea"/>
                <a:cs typeface="+mn-cs"/>
              </a:rPr>
              <a:t> </a:t>
            </a:r>
          </a:p>
          <a:p>
            <a:pPr marL="342900" marR="0" lvl="0" indent="-342900" algn="l"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r>
              <a:rPr kumimoji="0" lang="en-US" sz="1900" b="0" i="0" u="none" strike="noStrike" kern="1200" cap="none" spc="0" normalizeH="0" baseline="0" noProof="0" dirty="0" smtClean="0">
                <a:ln>
                  <a:noFill/>
                </a:ln>
                <a:solidFill>
                  <a:sysClr val="windowText" lastClr="000000"/>
                </a:solidFill>
                <a:effectLst/>
                <a:uLnTx/>
                <a:uFillTx/>
                <a:latin typeface="Book Antiqua"/>
                <a:ea typeface="+mn-ea"/>
                <a:cs typeface="+mn-cs"/>
              </a:rPr>
              <a:t>disclosure of documents, </a:t>
            </a:r>
            <a:endParaRPr kumimoji="0" lang="lv-LV" sz="19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342900" marR="0" lvl="0" indent="-342900" algn="l"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r>
              <a:rPr kumimoji="0" lang="en-US" sz="1900" b="0" i="0" u="none" strike="noStrike" kern="1200" cap="none" spc="0" normalizeH="0" baseline="0" noProof="0" dirty="0" smtClean="0">
                <a:ln>
                  <a:noFill/>
                </a:ln>
                <a:solidFill>
                  <a:sysClr val="windowText" lastClr="000000"/>
                </a:solidFill>
                <a:effectLst/>
                <a:uLnTx/>
                <a:uFillTx/>
                <a:latin typeface="Book Antiqua"/>
                <a:ea typeface="+mn-ea"/>
                <a:cs typeface="+mn-cs"/>
              </a:rPr>
              <a:t>freezing orders and </a:t>
            </a:r>
          </a:p>
          <a:p>
            <a:pPr marL="342900" marR="0" lvl="0" indent="-342900" algn="l" defTabSz="914400" rtl="0" eaLnBrk="1" fontAlgn="auto" latinLnBrk="0" hangingPunct="1">
              <a:lnSpc>
                <a:spcPct val="100000"/>
              </a:lnSpc>
              <a:spcBef>
                <a:spcPct val="20000"/>
              </a:spcBef>
              <a:spcAft>
                <a:spcPts val="900"/>
              </a:spcAft>
              <a:buClrTx/>
              <a:buSzPct val="80000"/>
              <a:buFont typeface="Arial" panose="020B0604020202020204" pitchFamily="34" charset="0"/>
              <a:buChar char="•"/>
              <a:tabLst/>
              <a:defRPr/>
            </a:pPr>
            <a:r>
              <a:rPr kumimoji="0" lang="en-US" sz="1900" b="0" i="0" u="none" strike="noStrike" kern="1200" cap="none" spc="0" normalizeH="0" baseline="0" noProof="0" dirty="0" smtClean="0">
                <a:ln>
                  <a:noFill/>
                </a:ln>
                <a:solidFill>
                  <a:sysClr val="windowText" lastClr="000000"/>
                </a:solidFill>
                <a:effectLst/>
                <a:uLnTx/>
                <a:uFillTx/>
                <a:latin typeface="Book Antiqua"/>
                <a:ea typeface="+mn-ea"/>
                <a:cs typeface="+mn-cs"/>
              </a:rPr>
              <a:t>search orders, </a:t>
            </a:r>
            <a:endParaRPr kumimoji="0" lang="lv-LV" sz="19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1900" b="0" i="0" u="none" strike="noStrike" kern="1200" cap="none" spc="0" normalizeH="0" baseline="0" noProof="0" dirty="0" smtClean="0">
                <a:ln>
                  <a:noFill/>
                </a:ln>
                <a:solidFill>
                  <a:sysClr val="windowText" lastClr="000000"/>
                </a:solidFill>
                <a:effectLst/>
                <a:uLnTx/>
                <a:uFillTx/>
                <a:latin typeface="Book Antiqua"/>
                <a:ea typeface="+mn-ea"/>
                <a:cs typeface="+mn-cs"/>
              </a:rPr>
              <a:t>Intention - to prevent irreversible damage being done or to enable evidence to be preserved:</a:t>
            </a:r>
          </a:p>
          <a:p>
            <a:pPr marL="0" marR="0" lvl="0" indent="0" algn="ctr"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lv-LV" sz="2800" b="0" i="0" u="none" strike="noStrike" kern="1200" cap="none" spc="0" normalizeH="0" baseline="0" noProof="0" dirty="0">
              <a:ln>
                <a:noFill/>
              </a:ln>
              <a:solidFill>
                <a:sysClr val="window" lastClr="FFFFFF"/>
              </a:solidFill>
              <a:effectLst/>
              <a:uLnTx/>
              <a:uFillTx/>
              <a:latin typeface="Book Antiqua"/>
              <a:ea typeface="+mn-ea"/>
              <a:cs typeface="+mn-cs"/>
            </a:endParaRPr>
          </a:p>
        </p:txBody>
      </p:sp>
    </p:spTree>
    <p:extLst>
      <p:ext uri="{BB962C8B-B14F-4D97-AF65-F5344CB8AC3E}">
        <p14:creationId xmlns:p14="http://schemas.microsoft.com/office/powerpoint/2010/main" val="6457475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pakšvirsraksts 2"/>
          <p:cNvSpPr txBox="1">
            <a:spLocks/>
          </p:cNvSpPr>
          <p:nvPr/>
        </p:nvSpPr>
        <p:spPr>
          <a:xfrm>
            <a:off x="1164432" y="1052736"/>
            <a:ext cx="7416824" cy="4824536"/>
          </a:xfrm>
          <a:prstGeom prst="rect">
            <a:avLst/>
          </a:prstGeom>
        </p:spPr>
        <p:txBody>
          <a:bodyPr vert="horz">
            <a:norm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GB" sz="2000" b="1" i="0" u="none" strike="noStrike" kern="1200" cap="none" spc="0" normalizeH="0" baseline="0" noProof="0" dirty="0" smtClean="0">
                <a:ln>
                  <a:noFill/>
                </a:ln>
                <a:solidFill>
                  <a:sysClr val="windowText" lastClr="000000"/>
                </a:solidFill>
                <a:effectLst/>
                <a:uLnTx/>
                <a:uFillTx/>
                <a:latin typeface="Book Antiqua"/>
                <a:ea typeface="+mn-ea"/>
                <a:cs typeface="+mn-cs"/>
              </a:rPr>
              <a:t>Article 35</a:t>
            </a:r>
            <a:r>
              <a:rPr kumimoji="0" lang="en-GB" sz="2000" b="0" i="0" u="none" strike="noStrike" kern="1200" cap="none" spc="0" normalizeH="0" baseline="0" noProof="0" dirty="0" smtClean="0">
                <a:ln>
                  <a:noFill/>
                </a:ln>
                <a:solidFill>
                  <a:sysClr val="windowText" lastClr="000000"/>
                </a:solidFill>
                <a:effectLst/>
                <a:uLnTx/>
                <a:uFillTx/>
                <a:latin typeface="Book Antiqua"/>
                <a:ea typeface="+mn-ea"/>
                <a:cs typeface="+mn-cs"/>
              </a:rPr>
              <a:t> of the recast Judgments Regulation – </a:t>
            </a:r>
            <a:endParaRPr kumimoji="0" lang="lv-LV" sz="20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GB" sz="2000" b="0" i="1" u="none" strike="noStrike" kern="1200" cap="none" spc="0" normalizeH="0" baseline="0" noProof="0" dirty="0" smtClean="0">
                <a:ln>
                  <a:noFill/>
                </a:ln>
                <a:solidFill>
                  <a:sysClr val="windowText" lastClr="000000"/>
                </a:solidFill>
                <a:effectLst/>
                <a:uLnTx/>
                <a:uFillTx/>
                <a:latin typeface="Book Antiqua"/>
                <a:ea typeface="+mn-ea"/>
                <a:cs typeface="+mn-cs"/>
              </a:rPr>
              <a:t>Application may be made to the courts of a Member State for such provisional, including protective, measures as may be available under the laws of that Member State, even if the courts of another Member State have jurisdiction as to the substance of the matter.  </a:t>
            </a:r>
            <a:endParaRPr kumimoji="0" lang="lv-LV" sz="20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GB" sz="2000" b="0" i="1"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lv-LV" sz="20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GB" sz="2000" b="1" i="0" u="none" strike="noStrike" kern="1200" cap="none" spc="0" normalizeH="0" baseline="0" noProof="0" dirty="0" smtClean="0">
                <a:ln>
                  <a:noFill/>
                </a:ln>
                <a:solidFill>
                  <a:sysClr val="windowText" lastClr="000000"/>
                </a:solidFill>
                <a:effectLst/>
                <a:uLnTx/>
                <a:uFillTx/>
                <a:latin typeface="Book Antiqua"/>
                <a:ea typeface="+mn-ea"/>
                <a:cs typeface="+mn-cs"/>
              </a:rPr>
              <a:t>Article 40</a:t>
            </a:r>
            <a:r>
              <a:rPr kumimoji="0" lang="en-GB" sz="2000" b="0" i="0" u="none" strike="noStrike" kern="1200" cap="none" spc="0" normalizeH="0" baseline="0" noProof="0" dirty="0" smtClean="0">
                <a:ln>
                  <a:noFill/>
                </a:ln>
                <a:solidFill>
                  <a:sysClr val="windowText" lastClr="000000"/>
                </a:solidFill>
                <a:effectLst/>
                <a:uLnTx/>
                <a:uFillTx/>
                <a:latin typeface="Book Antiqua"/>
                <a:ea typeface="+mn-ea"/>
                <a:cs typeface="+mn-cs"/>
              </a:rPr>
              <a:t> of the recast Judgments Regulation – </a:t>
            </a:r>
            <a:endParaRPr kumimoji="0" lang="lv-LV" sz="20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GB" sz="2000" b="0" i="1" u="none" strike="noStrike" kern="1200" cap="none" spc="0" normalizeH="0" baseline="0" noProof="0" dirty="0" smtClean="0">
                <a:ln>
                  <a:noFill/>
                </a:ln>
                <a:solidFill>
                  <a:sysClr val="windowText" lastClr="000000"/>
                </a:solidFill>
                <a:effectLst/>
                <a:uLnTx/>
                <a:uFillTx/>
                <a:latin typeface="Book Antiqua"/>
                <a:ea typeface="+mn-ea"/>
                <a:cs typeface="+mn-cs"/>
              </a:rPr>
              <a:t>An enforceable judgment shall carry with it by operation of law the power to proceed to any protective measures which exist under the law of the Member State addressed.</a:t>
            </a:r>
            <a:endParaRPr kumimoji="0" lang="lv-LV" sz="20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GB" sz="2000" b="0" i="0"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lv-LV" sz="20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ctr"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lv-LV" sz="2800" b="0" i="0" u="none" strike="noStrike" kern="1200" cap="none" spc="0" normalizeH="0" baseline="0" noProof="0" dirty="0">
              <a:ln>
                <a:noFill/>
              </a:ln>
              <a:solidFill>
                <a:sysClr val="window" lastClr="FFFFFF"/>
              </a:solidFill>
              <a:effectLst/>
              <a:uLnTx/>
              <a:uFillTx/>
              <a:latin typeface="Book Antiqua"/>
              <a:ea typeface="+mn-ea"/>
              <a:cs typeface="+mn-cs"/>
            </a:endParaRPr>
          </a:p>
        </p:txBody>
      </p:sp>
    </p:spTree>
    <p:extLst>
      <p:ext uri="{BB962C8B-B14F-4D97-AF65-F5344CB8AC3E}">
        <p14:creationId xmlns:p14="http://schemas.microsoft.com/office/powerpoint/2010/main" val="6457475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p:cNvSpPr>
          <p:nvPr/>
        </p:nvSpPr>
        <p:spPr>
          <a:xfrm>
            <a:off x="971600" y="1844824"/>
            <a:ext cx="8013576" cy="2188840"/>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lv-LV" sz="3000" b="1" i="0" u="none" strike="noStrike" kern="1200" cap="all" spc="0" normalizeH="0" baseline="0" noProof="0" dirty="0" err="1" smtClean="0">
                <a:ln w="6350">
                  <a:noFill/>
                </a:ln>
                <a:solidFill>
                  <a:sysClr val="windowText" lastClr="000000"/>
                </a:solidFill>
                <a:effectLst/>
                <a:uLnTx/>
                <a:uFillTx/>
                <a:latin typeface="Book Antiqua" panose="02040602050305030304" pitchFamily="18" charset="0"/>
                <a:ea typeface="+mj-ea"/>
                <a:cs typeface="+mj-cs"/>
              </a:rPr>
              <a:t>Thank</a:t>
            </a:r>
            <a:r>
              <a:rPr kumimoji="0" lang="lv-LV" sz="3000" b="1" i="0" u="none" strike="noStrike" kern="1200" cap="all" spc="0" normalizeH="0" baseline="0" noProof="0" dirty="0" smtClean="0">
                <a:ln w="6350">
                  <a:noFill/>
                </a:ln>
                <a:solidFill>
                  <a:sysClr val="windowText" lastClr="000000"/>
                </a:solidFill>
                <a:effectLst/>
                <a:uLnTx/>
                <a:uFillTx/>
                <a:latin typeface="Book Antiqua" panose="02040602050305030304" pitchFamily="18" charset="0"/>
                <a:ea typeface="+mj-ea"/>
                <a:cs typeface="+mj-cs"/>
              </a:rPr>
              <a:t> </a:t>
            </a:r>
            <a:r>
              <a:rPr kumimoji="0" lang="lv-LV" sz="3000" b="1" i="0" u="none" strike="noStrike" kern="1200" cap="all" spc="0" normalizeH="0" baseline="0" noProof="0" dirty="0" err="1" smtClean="0">
                <a:ln w="6350">
                  <a:noFill/>
                </a:ln>
                <a:solidFill>
                  <a:sysClr val="windowText" lastClr="000000"/>
                </a:solidFill>
                <a:effectLst/>
                <a:uLnTx/>
                <a:uFillTx/>
                <a:latin typeface="Book Antiqua" panose="02040602050305030304" pitchFamily="18" charset="0"/>
                <a:ea typeface="+mj-ea"/>
                <a:cs typeface="+mj-cs"/>
              </a:rPr>
              <a:t>you</a:t>
            </a:r>
            <a:r>
              <a:rPr kumimoji="0" lang="lv-LV" sz="3000" b="1" i="0" u="none" strike="noStrike" kern="1200" cap="all" spc="0" normalizeH="0" baseline="0" noProof="0" dirty="0" smtClean="0">
                <a:ln w="6350">
                  <a:noFill/>
                </a:ln>
                <a:solidFill>
                  <a:sysClr val="windowText" lastClr="000000"/>
                </a:solidFill>
                <a:effectLst/>
                <a:uLnTx/>
                <a:uFillTx/>
                <a:latin typeface="Book Antiqua" panose="02040602050305030304" pitchFamily="18" charset="0"/>
                <a:ea typeface="+mj-ea"/>
                <a:cs typeface="+mj-cs"/>
              </a:rPr>
              <a:t> </a:t>
            </a:r>
            <a:r>
              <a:rPr kumimoji="0" lang="lv-LV" sz="3000" b="1" i="0" u="none" strike="noStrike" kern="1200" cap="all" spc="0" normalizeH="0" baseline="0" noProof="0" dirty="0" err="1" smtClean="0">
                <a:ln w="6350">
                  <a:noFill/>
                </a:ln>
                <a:solidFill>
                  <a:sysClr val="windowText" lastClr="000000"/>
                </a:solidFill>
                <a:effectLst/>
                <a:uLnTx/>
                <a:uFillTx/>
                <a:latin typeface="Book Antiqua" panose="02040602050305030304" pitchFamily="18" charset="0"/>
                <a:ea typeface="+mj-ea"/>
                <a:cs typeface="+mj-cs"/>
              </a:rPr>
              <a:t>for</a:t>
            </a:r>
            <a:r>
              <a:rPr kumimoji="0" lang="lv-LV" sz="3000" b="1" i="0" u="none" strike="noStrike" kern="1200" cap="all" spc="0" normalizeH="0" baseline="0" noProof="0" dirty="0" smtClean="0">
                <a:ln w="6350">
                  <a:noFill/>
                </a:ln>
                <a:solidFill>
                  <a:sysClr val="windowText" lastClr="000000"/>
                </a:solidFill>
                <a:effectLst/>
                <a:uLnTx/>
                <a:uFillTx/>
                <a:latin typeface="Book Antiqua" panose="02040602050305030304" pitchFamily="18" charset="0"/>
                <a:ea typeface="+mj-ea"/>
                <a:cs typeface="+mj-cs"/>
              </a:rPr>
              <a:t> </a:t>
            </a:r>
            <a:r>
              <a:rPr kumimoji="0" lang="lv-LV" sz="3000" b="1" i="0" u="none" strike="noStrike" kern="1200" cap="all" spc="0" normalizeH="0" baseline="0" noProof="0" dirty="0" err="1" smtClean="0">
                <a:ln w="6350">
                  <a:noFill/>
                </a:ln>
                <a:solidFill>
                  <a:sysClr val="windowText" lastClr="000000"/>
                </a:solidFill>
                <a:effectLst/>
                <a:uLnTx/>
                <a:uFillTx/>
                <a:latin typeface="Book Antiqua" panose="02040602050305030304" pitchFamily="18" charset="0"/>
                <a:ea typeface="+mj-ea"/>
                <a:cs typeface="+mj-cs"/>
              </a:rPr>
              <a:t>your</a:t>
            </a:r>
            <a:r>
              <a:rPr kumimoji="0" lang="lv-LV" sz="3000" b="1" i="0" u="none" strike="noStrike" kern="1200" cap="all" spc="0" normalizeH="0" baseline="0" noProof="0" dirty="0" smtClean="0">
                <a:ln w="6350">
                  <a:noFill/>
                </a:ln>
                <a:solidFill>
                  <a:sysClr val="windowText" lastClr="000000"/>
                </a:solidFill>
                <a:effectLst/>
                <a:uLnTx/>
                <a:uFillTx/>
                <a:latin typeface="Book Antiqua" panose="02040602050305030304" pitchFamily="18" charset="0"/>
                <a:ea typeface="+mj-ea"/>
                <a:cs typeface="+mj-cs"/>
              </a:rPr>
              <a:t> </a:t>
            </a:r>
            <a:r>
              <a:rPr kumimoji="0" lang="lv-LV" sz="3000" b="1" i="0" u="none" strike="noStrike" kern="1200" cap="all" spc="0" normalizeH="0" baseline="0" noProof="0" dirty="0" err="1" smtClean="0">
                <a:ln w="6350">
                  <a:noFill/>
                </a:ln>
                <a:solidFill>
                  <a:sysClr val="windowText" lastClr="000000"/>
                </a:solidFill>
                <a:effectLst/>
                <a:uLnTx/>
                <a:uFillTx/>
                <a:latin typeface="Book Antiqua" panose="02040602050305030304" pitchFamily="18" charset="0"/>
                <a:ea typeface="+mj-ea"/>
                <a:cs typeface="+mj-cs"/>
              </a:rPr>
              <a:t>attention</a:t>
            </a:r>
            <a:r>
              <a:rPr kumimoji="0" lang="lv-LV" sz="3000" b="1" i="0" u="none" strike="noStrike" kern="1200" cap="all" spc="0" normalizeH="0" baseline="0" noProof="0" dirty="0" smtClean="0">
                <a:ln w="6350">
                  <a:noFill/>
                </a:ln>
                <a:solidFill>
                  <a:sysClr val="windowText" lastClr="000000"/>
                </a:solidFill>
                <a:effectLst/>
                <a:uLnTx/>
                <a:uFillTx/>
                <a:latin typeface="Book Antiqua" panose="02040602050305030304" pitchFamily="18" charset="0"/>
                <a:ea typeface="+mj-ea"/>
                <a:cs typeface="+mj-cs"/>
              </a:rPr>
              <a:t>! </a:t>
            </a:r>
            <a:br>
              <a:rPr kumimoji="0" lang="lv-LV" sz="3000" b="1" i="0" u="none" strike="noStrike" kern="1200" cap="all" spc="0" normalizeH="0" baseline="0" noProof="0" dirty="0" smtClean="0">
                <a:ln w="6350">
                  <a:noFill/>
                </a:ln>
                <a:solidFill>
                  <a:sysClr val="windowText" lastClr="000000"/>
                </a:solidFill>
                <a:effectLst/>
                <a:uLnTx/>
                <a:uFillTx/>
                <a:latin typeface="Book Antiqua" panose="02040602050305030304" pitchFamily="18" charset="0"/>
                <a:ea typeface="+mj-ea"/>
                <a:cs typeface="+mj-cs"/>
              </a:rPr>
            </a:br>
            <a:endParaRPr kumimoji="0" lang="lv-LV" sz="3000" b="1" i="0" u="none" strike="noStrike" kern="1200" cap="all" spc="0" normalizeH="0" baseline="0" noProof="0" dirty="0">
              <a:ln w="6350">
                <a:noFill/>
              </a:ln>
              <a:solidFill>
                <a:sysClr val="windowText" lastClr="000000"/>
              </a:solidFill>
              <a:effectLst/>
              <a:uLnTx/>
              <a:uFillTx/>
              <a:latin typeface="Book Antiqua" panose="02040602050305030304" pitchFamily="18" charset="0"/>
              <a:ea typeface="+mj-ea"/>
              <a:cs typeface="+mj-cs"/>
            </a:endParaRPr>
          </a:p>
        </p:txBody>
      </p:sp>
    </p:spTree>
    <p:extLst>
      <p:ext uri="{BB962C8B-B14F-4D97-AF65-F5344CB8AC3E}">
        <p14:creationId xmlns:p14="http://schemas.microsoft.com/office/powerpoint/2010/main" val="6457475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188640"/>
            <a:ext cx="8424934" cy="6264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936885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476672"/>
            <a:ext cx="8424936" cy="6036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936885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332656"/>
            <a:ext cx="8488138" cy="6336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936885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5976" y="397890"/>
            <a:ext cx="8440520" cy="619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936885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p:cNvSpPr>
          <p:nvPr/>
        </p:nvSpPr>
        <p:spPr>
          <a:xfrm>
            <a:off x="467544" y="116632"/>
            <a:ext cx="8136904" cy="720080"/>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lv-LV" sz="2600" b="1" i="0" u="none" strike="noStrike" kern="1200" cap="all" spc="0" normalizeH="0" baseline="0" noProof="0" smtClean="0">
                <a:ln w="6350">
                  <a:noFill/>
                </a:ln>
                <a:solidFill>
                  <a:prstClr val="black"/>
                </a:solidFill>
                <a:effectLst/>
                <a:uLnTx/>
                <a:uFillTx/>
                <a:latin typeface="Book Antiqua"/>
                <a:ea typeface="+mj-ea"/>
                <a:cs typeface="+mj-cs"/>
              </a:rPr>
              <a:t>THE SERVICE REGULATION</a:t>
            </a:r>
            <a:endParaRPr kumimoji="0" lang="lv-LV" sz="2600" b="1" i="0" u="none" strike="noStrike" kern="1200" cap="all" spc="0" normalizeH="0" baseline="0" noProof="0" dirty="0">
              <a:ln w="6350">
                <a:noFill/>
              </a:ln>
              <a:solidFill>
                <a:sysClr val="windowText" lastClr="000000"/>
              </a:solidFill>
              <a:effectLst/>
              <a:uLnTx/>
              <a:uFillTx/>
              <a:latin typeface="Book Antiqua"/>
              <a:ea typeface="+mj-ea"/>
              <a:cs typeface="+mj-cs"/>
            </a:endParaRPr>
          </a:p>
        </p:txBody>
      </p:sp>
      <p:sp>
        <p:nvSpPr>
          <p:cNvPr id="3" name="Apakšvirsraksts 3"/>
          <p:cNvSpPr txBox="1">
            <a:spLocks/>
          </p:cNvSpPr>
          <p:nvPr/>
        </p:nvSpPr>
        <p:spPr>
          <a:xfrm>
            <a:off x="971600" y="836712"/>
            <a:ext cx="7920880" cy="5904656"/>
          </a:xfrm>
          <a:prstGeom prst="rect">
            <a:avLst/>
          </a:prstGeom>
        </p:spPr>
        <p:txBody>
          <a:bodyPr vert="horz">
            <a:norm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In respect of requests for service of documents in England &amp; Wales, the most common problems are:</a:t>
            </a: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a:t>
            </a:r>
            <a:r>
              <a:rPr kumimoji="0" lang="en-US" sz="1600" b="0" i="0" u="none" strike="noStrike" kern="1200" cap="none" spc="0" normalizeH="0" baseline="0" noProof="0" dirty="0" err="1" smtClean="0">
                <a:ln>
                  <a:noFill/>
                </a:ln>
                <a:solidFill>
                  <a:sysClr val="windowText" lastClr="000000"/>
                </a:solidFill>
                <a:effectLst/>
                <a:uLnTx/>
                <a:uFillTx/>
                <a:latin typeface="Book Antiqua"/>
                <a:ea typeface="+mn-ea"/>
                <a:cs typeface="+mn-cs"/>
              </a:rPr>
              <a:t>i</a:t>
            </a: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a:t>
            </a: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The requesting court does not provide the full address – we do what we can to find this.  If the defendant is a company we can do an online search at the Companies Registry. If it is an individual we may be able to search for a postcode if we have sufficient details.</a:t>
            </a: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(ii)</a:t>
            </a: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The person to be served is not at home.  If the bailiff attempting to serve can receive some confirmation, from another member of the household, or from a </a:t>
            </a:r>
            <a:r>
              <a:rPr kumimoji="0" lang="en-US" sz="1600" b="0" i="0" u="none" strike="noStrike" kern="1200" cap="none" spc="0" normalizeH="0" baseline="0" noProof="0" dirty="0" err="1" smtClean="0">
                <a:ln>
                  <a:noFill/>
                </a:ln>
                <a:solidFill>
                  <a:sysClr val="windowText" lastClr="000000"/>
                </a:solidFill>
                <a:effectLst/>
                <a:uLnTx/>
                <a:uFillTx/>
                <a:latin typeface="Book Antiqua"/>
                <a:ea typeface="+mn-ea"/>
                <a:cs typeface="+mn-cs"/>
              </a:rPr>
              <a:t>neighbour</a:t>
            </a: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 that the person lives there I can give permission for service by first class post.</a:t>
            </a: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(iii)</a:t>
            </a: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The person served has moved.  If no forwarding address is available we have to return the paper with a ‘non service’ report.</a:t>
            </a: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(iv)</a:t>
            </a:r>
            <a:r>
              <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rPr>
              <a:t> </a:t>
            </a: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We often find that the  residential addresses provided are those of rented accommodation, and as such by the time proceedings have commenced in the EU court, the defendant has moved on and relocated, causing much frustration for the new occupants.</a:t>
            </a:r>
            <a:endParaRPr kumimoji="0" lang="lv-LV"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rPr>
              <a:t>The most common reasons for non service of court documents from our court in other EU countries is that the persons named are not at address specified, the address does not exist or is incorrect.</a:t>
            </a:r>
          </a:p>
          <a:p>
            <a:pPr marL="0" marR="0" lvl="0" indent="0" algn="ctr"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en-US" sz="16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ctr"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lv-LV" sz="2800" b="0" i="0" u="none" strike="noStrike" kern="1200" cap="none" spc="0" normalizeH="0" baseline="0" noProof="0" dirty="0">
              <a:ln>
                <a:noFill/>
              </a:ln>
              <a:solidFill>
                <a:sysClr val="windowText" lastClr="000000"/>
              </a:solidFill>
              <a:effectLst/>
              <a:uLnTx/>
              <a:uFillTx/>
              <a:latin typeface="Book Antiqua"/>
              <a:ea typeface="+mn-ea"/>
              <a:cs typeface="+mn-cs"/>
            </a:endParaRPr>
          </a:p>
        </p:txBody>
      </p:sp>
    </p:spTree>
    <p:extLst>
      <p:ext uri="{BB962C8B-B14F-4D97-AF65-F5344CB8AC3E}">
        <p14:creationId xmlns:p14="http://schemas.microsoft.com/office/powerpoint/2010/main" val="42936885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3"/>
          <p:cNvSpPr txBox="1">
            <a:spLocks/>
          </p:cNvSpPr>
          <p:nvPr/>
        </p:nvSpPr>
        <p:spPr>
          <a:xfrm>
            <a:off x="395536" y="44624"/>
            <a:ext cx="8256094" cy="936104"/>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lv-LV" sz="2600" b="1" i="0" u="none" strike="noStrike" kern="1200" cap="all" spc="0" normalizeH="0" baseline="0" noProof="0" smtClean="0">
                <a:ln w="6350">
                  <a:noFill/>
                </a:ln>
                <a:solidFill>
                  <a:prstClr val="black"/>
                </a:solidFill>
                <a:effectLst/>
                <a:uLnTx/>
                <a:uFillTx/>
                <a:latin typeface="Book Antiqua"/>
                <a:ea typeface="+mj-ea"/>
                <a:cs typeface="+mj-cs"/>
              </a:rPr>
              <a:t>THE SERVICE REGULATION</a:t>
            </a:r>
            <a:endParaRPr kumimoji="0" lang="lv-LV" sz="2600" b="1" i="0" u="none" strike="noStrike" kern="1200" cap="all" spc="0" normalizeH="0" baseline="0" noProof="0" dirty="0">
              <a:ln w="6350">
                <a:noFill/>
              </a:ln>
              <a:gradFill>
                <a:gsLst>
                  <a:gs pos="0">
                    <a:srgbClr val="629DD1">
                      <a:tint val="73000"/>
                      <a:satMod val="145000"/>
                    </a:srgbClr>
                  </a:gs>
                  <a:gs pos="73000">
                    <a:srgbClr val="629DD1">
                      <a:tint val="73000"/>
                      <a:satMod val="145000"/>
                    </a:srgbClr>
                  </a:gs>
                  <a:gs pos="100000">
                    <a:srgbClr val="629DD1">
                      <a:tint val="83000"/>
                      <a:satMod val="143000"/>
                    </a:srgbClr>
                  </a:gs>
                </a:gsLst>
                <a:lin ang="4800000" scaled="1"/>
              </a:gradFill>
              <a:effectLst>
                <a:outerShdw blurRad="127000" dist="200000" dir="2700000" algn="tl" rotWithShape="0">
                  <a:srgbClr val="000000">
                    <a:alpha val="30000"/>
                  </a:srgbClr>
                </a:outerShdw>
              </a:effectLst>
              <a:uLnTx/>
              <a:uFillTx/>
              <a:latin typeface="Lucida Sans"/>
              <a:ea typeface="+mj-ea"/>
              <a:cs typeface="+mj-cs"/>
            </a:endParaRPr>
          </a:p>
        </p:txBody>
      </p:sp>
      <p:sp>
        <p:nvSpPr>
          <p:cNvPr id="3" name="Apakšvirsraksts 4"/>
          <p:cNvSpPr txBox="1">
            <a:spLocks/>
          </p:cNvSpPr>
          <p:nvPr/>
        </p:nvSpPr>
        <p:spPr>
          <a:xfrm>
            <a:off x="1043608" y="1212404"/>
            <a:ext cx="7848872" cy="5240932"/>
          </a:xfrm>
          <a:prstGeom prst="rect">
            <a:avLst/>
          </a:prstGeom>
        </p:spPr>
        <p:txBody>
          <a:bodyPr vert="horz">
            <a:norm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lv-LV" sz="28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2000" b="0" i="0" u="none" strike="noStrike" kern="1200" cap="none" spc="0" normalizeH="0" baseline="0" noProof="0" dirty="0" smtClean="0">
                <a:ln>
                  <a:noFill/>
                </a:ln>
                <a:solidFill>
                  <a:sysClr val="windowText" lastClr="000000"/>
                </a:solidFill>
                <a:effectLst/>
                <a:uLnTx/>
                <a:uFillTx/>
                <a:latin typeface="Book Antiqua"/>
                <a:ea typeface="+mn-ea"/>
                <a:cs typeface="+mn-cs"/>
              </a:rPr>
              <a:t>Article 14 Service by Postal Services</a:t>
            </a:r>
            <a:r>
              <a:rPr kumimoji="0" lang="lv-LV" sz="2000" b="0" i="0"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en-US" sz="20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US" sz="2000" b="0" i="1" u="none" strike="noStrike" kern="1200" cap="none" spc="0" normalizeH="0" baseline="0" noProof="0" dirty="0" smtClean="0">
                <a:ln>
                  <a:noFill/>
                </a:ln>
                <a:solidFill>
                  <a:sysClr val="windowText" lastClr="000000"/>
                </a:solidFill>
                <a:effectLst/>
                <a:uLnTx/>
                <a:uFillTx/>
                <a:latin typeface="Book Antiqua"/>
                <a:ea typeface="+mn-ea"/>
                <a:cs typeface="+mn-cs"/>
              </a:rPr>
              <a:t>Each Member State shall be free to effect service of judicial documents directly by postal services on persons residing in another Member State by registered letter with acknowledgement of receipt or otherwise</a:t>
            </a: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en-US" sz="20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457200" marR="0" lvl="0" indent="-45720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r>
              <a:rPr kumimoji="0" lang="en-US" sz="2000" b="0" i="0" u="none" strike="noStrike" kern="1200" cap="none" spc="0" normalizeH="0" baseline="0" noProof="0" dirty="0" smtClean="0">
                <a:ln>
                  <a:noFill/>
                </a:ln>
                <a:solidFill>
                  <a:sysClr val="windowText" lastClr="000000"/>
                </a:solidFill>
                <a:effectLst/>
                <a:uLnTx/>
                <a:uFillTx/>
                <a:latin typeface="Book Antiqua"/>
                <a:ea typeface="+mn-ea"/>
                <a:cs typeface="+mn-cs"/>
              </a:rPr>
              <a:t>What is required for acknowledgement of receipt or otherwise?</a:t>
            </a:r>
          </a:p>
          <a:p>
            <a:pPr marR="0" lvl="0" algn="just" defTabSz="914400" rtl="0" eaLnBrk="1" fontAlgn="auto" latinLnBrk="0" hangingPunct="1">
              <a:lnSpc>
                <a:spcPct val="100000"/>
              </a:lnSpc>
              <a:spcBef>
                <a:spcPct val="20000"/>
              </a:spcBef>
              <a:spcAft>
                <a:spcPts val="0"/>
              </a:spcAft>
              <a:buClrTx/>
              <a:buSzPct val="80000"/>
              <a:tabLst/>
              <a:defRPr/>
            </a:pPr>
            <a:endParaRPr kumimoji="0" lang="en-US" sz="20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457200" marR="0" lvl="0" indent="-45720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r>
              <a:rPr kumimoji="0" lang="en-US" sz="2000" b="0" i="0" u="none" strike="noStrike" kern="1200" cap="none" spc="0" normalizeH="0" baseline="0" noProof="0" dirty="0" smtClean="0">
                <a:ln>
                  <a:noFill/>
                </a:ln>
                <a:solidFill>
                  <a:sysClr val="windowText" lastClr="000000"/>
                </a:solidFill>
                <a:effectLst/>
                <a:uLnTx/>
                <a:uFillTx/>
                <a:latin typeface="Book Antiqua"/>
                <a:ea typeface="+mn-ea"/>
                <a:cs typeface="+mn-cs"/>
              </a:rPr>
              <a:t>How is service tracked by court of Member State serving by post?</a:t>
            </a:r>
          </a:p>
          <a:p>
            <a:pPr marL="457200" marR="0" lvl="0" indent="-45720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endParaRPr kumimoji="0" lang="en-US" sz="20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457200" marR="0" lvl="0" indent="-457200" algn="just" defTabSz="914400" rtl="0" eaLnBrk="1" fontAlgn="auto" latinLnBrk="0" hangingPunct="1">
              <a:lnSpc>
                <a:spcPct val="100000"/>
              </a:lnSpc>
              <a:spcBef>
                <a:spcPct val="20000"/>
              </a:spcBef>
              <a:spcAft>
                <a:spcPts val="0"/>
              </a:spcAft>
              <a:buClrTx/>
              <a:buSzPct val="80000"/>
              <a:buFont typeface="Arial" panose="020B0604020202020204" pitchFamily="34" charset="0"/>
              <a:buChar char="•"/>
              <a:tabLst/>
              <a:defRPr/>
            </a:pPr>
            <a:r>
              <a:rPr kumimoji="0" lang="en-US" sz="2000" b="0" i="0" u="none" strike="noStrike" kern="1200" cap="none" spc="0" normalizeH="0" baseline="0" noProof="0" dirty="0" smtClean="0">
                <a:ln>
                  <a:noFill/>
                </a:ln>
                <a:solidFill>
                  <a:sysClr val="windowText" lastClr="000000"/>
                </a:solidFill>
                <a:effectLst/>
                <a:uLnTx/>
                <a:uFillTx/>
                <a:latin typeface="Book Antiqua"/>
                <a:ea typeface="+mn-ea"/>
                <a:cs typeface="+mn-cs"/>
              </a:rPr>
              <a:t>Can this obligation be delegated to the party requesting service?</a:t>
            </a:r>
          </a:p>
          <a:p>
            <a:pPr marL="0" marR="0" lvl="0" indent="0" algn="ctr" defTabSz="914400" rtl="0" eaLnBrk="1" fontAlgn="auto" latinLnBrk="0" hangingPunct="1">
              <a:lnSpc>
                <a:spcPct val="100000"/>
              </a:lnSpc>
              <a:spcBef>
                <a:spcPct val="20000"/>
              </a:spcBef>
              <a:spcAft>
                <a:spcPts val="0"/>
              </a:spcAft>
              <a:buClr>
                <a:sysClr val="window" lastClr="FFFFFF">
                  <a:shade val="95000"/>
                </a:sysClr>
              </a:buClr>
              <a:buSzPct val="80000"/>
              <a:buFont typeface="Wingdings 2"/>
              <a:buNone/>
              <a:tabLst/>
              <a:defRPr/>
            </a:pPr>
            <a:endParaRPr kumimoji="0" lang="lv-LV" sz="2800" b="0" i="0" u="none" strike="noStrike" kern="1200" cap="none" spc="0" normalizeH="0" baseline="0" noProof="0" dirty="0">
              <a:ln>
                <a:noFill/>
              </a:ln>
              <a:solidFill>
                <a:sysClr val="windowText" lastClr="000000"/>
              </a:solidFill>
              <a:effectLst/>
              <a:uLnTx/>
              <a:uFillTx/>
              <a:latin typeface="Book Antiqua"/>
              <a:ea typeface="+mn-ea"/>
              <a:cs typeface="+mn-cs"/>
            </a:endParaRPr>
          </a:p>
        </p:txBody>
      </p:sp>
    </p:spTree>
    <p:extLst>
      <p:ext uri="{BB962C8B-B14F-4D97-AF65-F5344CB8AC3E}">
        <p14:creationId xmlns:p14="http://schemas.microsoft.com/office/powerpoint/2010/main" val="42936885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p:cNvSpPr>
          <p:nvPr/>
        </p:nvSpPr>
        <p:spPr>
          <a:xfrm>
            <a:off x="395536" y="116632"/>
            <a:ext cx="8328102" cy="720080"/>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lv-LV" sz="2600" b="1" i="0" u="none" strike="noStrike" kern="1200" cap="all" spc="0" normalizeH="0" baseline="0" noProof="0" smtClean="0">
                <a:ln w="6350">
                  <a:noFill/>
                </a:ln>
                <a:solidFill>
                  <a:prstClr val="black"/>
                </a:solidFill>
                <a:effectLst/>
                <a:uLnTx/>
                <a:uFillTx/>
                <a:latin typeface="Book Antiqua"/>
                <a:ea typeface="+mj-ea"/>
                <a:cs typeface="+mj-cs"/>
              </a:rPr>
              <a:t>THE SERVICE REGULATION</a:t>
            </a:r>
            <a:endParaRPr kumimoji="0" lang="lv-LV" sz="2600" b="1" i="0" u="none" strike="noStrike" kern="1200" cap="all" spc="0" normalizeH="0" baseline="0" noProof="0" dirty="0">
              <a:ln w="6350">
                <a:noFill/>
              </a:ln>
              <a:gradFill>
                <a:gsLst>
                  <a:gs pos="0">
                    <a:srgbClr val="629DD1">
                      <a:tint val="73000"/>
                      <a:satMod val="145000"/>
                    </a:srgbClr>
                  </a:gs>
                  <a:gs pos="73000">
                    <a:srgbClr val="629DD1">
                      <a:tint val="73000"/>
                      <a:satMod val="145000"/>
                    </a:srgbClr>
                  </a:gs>
                  <a:gs pos="100000">
                    <a:srgbClr val="629DD1">
                      <a:tint val="83000"/>
                      <a:satMod val="143000"/>
                    </a:srgbClr>
                  </a:gs>
                </a:gsLst>
                <a:lin ang="4800000" scaled="1"/>
              </a:gradFill>
              <a:effectLst>
                <a:outerShdw blurRad="127000" dist="200000" dir="2700000" algn="tl" rotWithShape="0">
                  <a:srgbClr val="000000">
                    <a:alpha val="30000"/>
                  </a:srgbClr>
                </a:outerShdw>
              </a:effectLst>
              <a:uLnTx/>
              <a:uFillTx/>
              <a:latin typeface="Lucida Sans"/>
              <a:ea typeface="+mj-ea"/>
              <a:cs typeface="+mj-cs"/>
            </a:endParaRPr>
          </a:p>
        </p:txBody>
      </p:sp>
      <p:sp>
        <p:nvSpPr>
          <p:cNvPr id="3" name="Apakšvirsraksts 3"/>
          <p:cNvSpPr txBox="1">
            <a:spLocks/>
          </p:cNvSpPr>
          <p:nvPr/>
        </p:nvSpPr>
        <p:spPr>
          <a:xfrm>
            <a:off x="1115616" y="1268760"/>
            <a:ext cx="7920880" cy="5184576"/>
          </a:xfrm>
          <a:prstGeom prst="rect">
            <a:avLst/>
          </a:prstGeom>
        </p:spPr>
        <p:txBody>
          <a:bodyPr vert="horz">
            <a:norm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pPr marL="0" marR="0" lvl="0" indent="0" algn="just" defTabSz="914400" rtl="0" eaLnBrk="1" fontAlgn="auto" latinLnBrk="0" hangingPunct="1">
              <a:lnSpc>
                <a:spcPct val="100000"/>
              </a:lnSpc>
              <a:spcBef>
                <a:spcPct val="20000"/>
              </a:spcBef>
              <a:spcAft>
                <a:spcPts val="0"/>
              </a:spcAft>
              <a:buClrTx/>
              <a:buSzPct val="65000"/>
              <a:buFont typeface="Wingdings 2"/>
              <a:buNone/>
              <a:tabLst/>
              <a:defRPr/>
            </a:pPr>
            <a:r>
              <a:rPr kumimoji="0" lang="en-GB" sz="2200" b="0" i="0" u="none" strike="noStrike" kern="1200" cap="none" spc="0" normalizeH="0" baseline="0" noProof="0" dirty="0" smtClean="0">
                <a:ln>
                  <a:noFill/>
                </a:ln>
                <a:solidFill>
                  <a:sysClr val="windowText" lastClr="000000"/>
                </a:solidFill>
                <a:effectLst/>
                <a:uLnTx/>
                <a:uFillTx/>
                <a:latin typeface="Book Antiqua"/>
                <a:ea typeface="+mn-ea"/>
                <a:cs typeface="+mn-cs"/>
              </a:rPr>
              <a:t>Does a bi-lateral treaty prevail over Article 14?</a:t>
            </a:r>
            <a:endParaRPr kumimoji="0" lang="lv-LV" sz="22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GB" sz="2200" b="0" i="0"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lv-LV" sz="22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GB" sz="2200" b="0" i="0" u="none" strike="noStrike" kern="1200" cap="none" spc="0" normalizeH="0" baseline="0" noProof="0" dirty="0" smtClean="0">
                <a:ln>
                  <a:noFill/>
                </a:ln>
                <a:solidFill>
                  <a:sysClr val="windowText" lastClr="000000"/>
                </a:solidFill>
                <a:effectLst/>
                <a:uLnTx/>
                <a:uFillTx/>
                <a:latin typeface="Book Antiqua"/>
                <a:ea typeface="+mn-ea"/>
                <a:cs typeface="+mn-cs"/>
              </a:rPr>
              <a:t>Article 20 of the Service Regulation provides: </a:t>
            </a:r>
            <a:endParaRPr kumimoji="0" lang="lv-LV" sz="22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GB" sz="2200" b="0" i="0" u="none" strike="noStrike" kern="1200" cap="none" spc="0" normalizeH="0" baseline="0" noProof="0" dirty="0" smtClean="0">
                <a:ln>
                  <a:noFill/>
                </a:ln>
                <a:solidFill>
                  <a:sysClr val="windowText" lastClr="000000"/>
                </a:solidFill>
                <a:effectLst/>
                <a:uLnTx/>
                <a:uFillTx/>
                <a:latin typeface="Book Antiqua"/>
                <a:ea typeface="+mn-ea"/>
                <a:cs typeface="+mn-cs"/>
              </a:rPr>
              <a:t>1.</a:t>
            </a:r>
            <a:r>
              <a:rPr kumimoji="0" lang="en-GB" sz="2200" b="0" i="1" u="none" strike="noStrike" kern="1200" cap="none" spc="0" normalizeH="0" baseline="0" noProof="0" dirty="0" smtClean="0">
                <a:ln>
                  <a:noFill/>
                </a:ln>
                <a:solidFill>
                  <a:sysClr val="windowText" lastClr="000000"/>
                </a:solidFill>
                <a:effectLst/>
                <a:uLnTx/>
                <a:uFillTx/>
                <a:latin typeface="Book Antiqua"/>
                <a:ea typeface="+mn-ea"/>
                <a:cs typeface="+mn-cs"/>
              </a:rPr>
              <a:t> The Regulation shall in relation to matters to which it applies, prevail over other provisions contained in bilateral or multilateral agreements or arrangements concluded by the member States and in particular Article IV of the Protocol to the Brussels Convention 1968 and the Hague Convention of 15</a:t>
            </a:r>
            <a:r>
              <a:rPr kumimoji="0" lang="en-GB" sz="2200" b="0" i="1" u="none" strike="noStrike" kern="1200" cap="none" spc="0" normalizeH="0" baseline="30000" noProof="0" dirty="0" smtClean="0">
                <a:ln>
                  <a:noFill/>
                </a:ln>
                <a:solidFill>
                  <a:sysClr val="windowText" lastClr="000000"/>
                </a:solidFill>
                <a:effectLst/>
                <a:uLnTx/>
                <a:uFillTx/>
                <a:latin typeface="Book Antiqua"/>
                <a:ea typeface="+mn-ea"/>
                <a:cs typeface="+mn-cs"/>
              </a:rPr>
              <a:t>th</a:t>
            </a:r>
            <a:r>
              <a:rPr kumimoji="0" lang="en-GB" sz="2200" b="0" i="1" u="none" strike="noStrike" kern="1200" cap="none" spc="0" normalizeH="0" baseline="0" noProof="0" dirty="0" smtClean="0">
                <a:ln>
                  <a:noFill/>
                </a:ln>
                <a:solidFill>
                  <a:sysClr val="windowText" lastClr="000000"/>
                </a:solidFill>
                <a:effectLst/>
                <a:uLnTx/>
                <a:uFillTx/>
                <a:latin typeface="Book Antiqua"/>
                <a:ea typeface="+mn-ea"/>
                <a:cs typeface="+mn-cs"/>
              </a:rPr>
              <a:t> November 1965</a:t>
            </a:r>
            <a:endParaRPr kumimoji="0" lang="lv-LV" sz="22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GB" sz="2200" b="0" i="0" u="none" strike="noStrike" kern="1200" cap="none" spc="0" normalizeH="0" baseline="0" noProof="0" dirty="0" smtClean="0">
                <a:ln>
                  <a:noFill/>
                </a:ln>
                <a:solidFill>
                  <a:sysClr val="windowText" lastClr="000000"/>
                </a:solidFill>
                <a:effectLst/>
                <a:uLnTx/>
                <a:uFillTx/>
                <a:latin typeface="Book Antiqua"/>
                <a:ea typeface="+mn-ea"/>
                <a:cs typeface="+mn-cs"/>
              </a:rPr>
              <a:t> </a:t>
            </a:r>
            <a:endParaRPr kumimoji="0" lang="lv-LV" sz="22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just"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r>
              <a:rPr kumimoji="0" lang="en-GB" sz="2200" b="0" i="0" u="none" strike="noStrike" kern="1200" cap="none" spc="0" normalizeH="0" baseline="0" noProof="0" dirty="0" smtClean="0">
                <a:ln>
                  <a:noFill/>
                </a:ln>
                <a:solidFill>
                  <a:sysClr val="windowText" lastClr="000000"/>
                </a:solidFill>
                <a:effectLst/>
                <a:uLnTx/>
                <a:uFillTx/>
                <a:latin typeface="Book Antiqua"/>
                <a:ea typeface="+mn-ea"/>
                <a:cs typeface="+mn-cs"/>
              </a:rPr>
              <a:t>2.</a:t>
            </a:r>
            <a:r>
              <a:rPr kumimoji="0" lang="en-GB" sz="2200" b="0" i="1" u="none" strike="noStrike" kern="1200" cap="none" spc="0" normalizeH="0" baseline="0" noProof="0" dirty="0" smtClean="0">
                <a:ln>
                  <a:noFill/>
                </a:ln>
                <a:solidFill>
                  <a:sysClr val="windowText" lastClr="000000"/>
                </a:solidFill>
                <a:effectLst/>
                <a:uLnTx/>
                <a:uFillTx/>
                <a:latin typeface="Book Antiqua"/>
                <a:ea typeface="+mn-ea"/>
                <a:cs typeface="+mn-cs"/>
              </a:rPr>
              <a:t> This Regulation shall not preclude individual Member States from maintaining or concluding agreements or arrangements to expedite further or simplify the transmission of documents provided that they are compatible with this Regulation.</a:t>
            </a:r>
            <a:endParaRPr kumimoji="0" lang="lv-LV" sz="2200" b="0" i="0" u="none" strike="noStrike" kern="1200" cap="none" spc="0" normalizeH="0" baseline="0" noProof="0" dirty="0" smtClean="0">
              <a:ln>
                <a:noFill/>
              </a:ln>
              <a:solidFill>
                <a:sysClr val="windowText" lastClr="000000"/>
              </a:solidFill>
              <a:effectLst/>
              <a:uLnTx/>
              <a:uFillTx/>
              <a:latin typeface="Book Antiqua"/>
              <a:ea typeface="+mn-ea"/>
              <a:cs typeface="+mn-cs"/>
            </a:endParaRPr>
          </a:p>
          <a:p>
            <a:pPr marL="0" marR="0" lvl="0" indent="0" algn="l" defTabSz="914400" rtl="0" eaLnBrk="1" fontAlgn="auto" latinLnBrk="0" hangingPunct="1">
              <a:lnSpc>
                <a:spcPct val="100000"/>
              </a:lnSpc>
              <a:spcBef>
                <a:spcPct val="20000"/>
              </a:spcBef>
              <a:spcAft>
                <a:spcPts val="0"/>
              </a:spcAft>
              <a:buClr>
                <a:sysClr val="window" lastClr="FFFFFF">
                  <a:shade val="95000"/>
                </a:sysClr>
              </a:buClr>
              <a:buSzPct val="65000"/>
              <a:buFont typeface="Wingdings 2"/>
              <a:buNone/>
              <a:tabLst/>
              <a:defRPr/>
            </a:pPr>
            <a:endParaRPr kumimoji="0" lang="lv-LV" sz="2200" b="0" i="0" u="none" strike="noStrike" kern="1200" cap="none" spc="0" normalizeH="0" baseline="0" noProof="0" dirty="0">
              <a:ln>
                <a:noFill/>
              </a:ln>
              <a:solidFill>
                <a:sysClr val="windowText" lastClr="000000"/>
              </a:solidFill>
              <a:effectLst/>
              <a:uLnTx/>
              <a:uFillTx/>
              <a:latin typeface="Book Antiqua"/>
              <a:ea typeface="+mn-ea"/>
              <a:cs typeface="+mn-cs"/>
            </a:endParaRPr>
          </a:p>
        </p:txBody>
      </p:sp>
    </p:spTree>
    <p:extLst>
      <p:ext uri="{BB962C8B-B14F-4D97-AF65-F5344CB8AC3E}">
        <p14:creationId xmlns:p14="http://schemas.microsoft.com/office/powerpoint/2010/main" val="42936885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ulgrieži">
  <a:themeElements>
    <a:clrScheme name="Administratīvs">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Saulgrieži">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aulgrieži">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104</TotalTime>
  <Words>3027</Words>
  <Application>Microsoft Office PowerPoint</Application>
  <PresentationFormat>Slaidrāde ekrānā (4:3)</PresentationFormat>
  <Paragraphs>210</Paragraphs>
  <Slides>24</Slides>
  <Notes>24</Notes>
  <HiddenSlides>0</HiddenSlides>
  <MMClips>0</MMClips>
  <ScaleCrop>false</ScaleCrop>
  <HeadingPairs>
    <vt:vector size="4" baseType="variant">
      <vt:variant>
        <vt:lpstr>Dizains</vt:lpstr>
      </vt:variant>
      <vt:variant>
        <vt:i4>1</vt:i4>
      </vt:variant>
      <vt:variant>
        <vt:lpstr>Slaidu virsraksti</vt:lpstr>
      </vt:variant>
      <vt:variant>
        <vt:i4>24</vt:i4>
      </vt:variant>
    </vt:vector>
  </HeadingPairs>
  <TitlesOfParts>
    <vt:vector size="25" baseType="lpstr">
      <vt:lpstr>Saulgrieži</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vector>
  </TitlesOfParts>
  <Company>Tieslietu Sektors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prezentācija</dc:title>
  <dc:creator>Valdis Pusvacietis</dc:creator>
  <cp:lastModifiedBy>Arta Zvirgzda</cp:lastModifiedBy>
  <cp:revision>69</cp:revision>
  <cp:lastPrinted>2015-06-05T14:34:18Z</cp:lastPrinted>
  <dcterms:created xsi:type="dcterms:W3CDTF">2015-06-03T17:03:07Z</dcterms:created>
  <dcterms:modified xsi:type="dcterms:W3CDTF">2015-06-08T09:28:09Z</dcterms:modified>
</cp:coreProperties>
</file>