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15542" autoAdjust="0"/>
    <p:restoredTop sz="94660"/>
  </p:normalViewPr>
  <p:slideViewPr>
    <p:cSldViewPr>
      <p:cViewPr>
        <p:scale>
          <a:sx n="80" d="100"/>
          <a:sy n="80" d="100"/>
        </p:scale>
        <p:origin x="-230" y="-1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endParaRPr lang="lv-LV"/>
          </a:p>
        </p:txBody>
      </p:sp>
      <p:sp>
        <p:nvSpPr>
          <p:cNvPr id="4" name="Kājenes vietturis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D0F2F0D-22F9-4B85-BB7B-D450FAD898CB}" type="slidenum">
              <a:rPr lang="lv-LV" smtClean="0"/>
              <a:t>‹#›</a:t>
            </a:fld>
            <a:endParaRPr lang="lv-LV"/>
          </a:p>
        </p:txBody>
      </p:sp>
    </p:spTree>
    <p:extLst>
      <p:ext uri="{BB962C8B-B14F-4D97-AF65-F5344CB8AC3E}">
        <p14:creationId xmlns:p14="http://schemas.microsoft.com/office/powerpoint/2010/main" val="15242785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endParaRPr lang="lv-LV"/>
          </a:p>
        </p:txBody>
      </p:sp>
      <p:sp>
        <p:nvSpPr>
          <p:cNvPr id="4" name="Slaida attēla vietturi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4080924-19DE-4510-8207-7E4FF74625E2}" type="slidenum">
              <a:rPr lang="lv-LV" smtClean="0"/>
              <a:t>‹#›</a:t>
            </a:fld>
            <a:endParaRPr lang="lv-LV"/>
          </a:p>
        </p:txBody>
      </p:sp>
    </p:spTree>
    <p:extLst>
      <p:ext uri="{BB962C8B-B14F-4D97-AF65-F5344CB8AC3E}">
        <p14:creationId xmlns:p14="http://schemas.microsoft.com/office/powerpoint/2010/main" val="91394807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B4080924-19DE-4510-8207-7E4FF74625E2}" type="slidenum">
              <a:rPr lang="lv-LV" smtClean="0"/>
              <a:t>21</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3893828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14" name="Virsraksts 13"/>
          <p:cNvSpPr>
            <a:spLocks noGrp="1"/>
          </p:cNvSpPr>
          <p:nvPr>
            <p:ph type="ctrTitle"/>
          </p:nvPr>
        </p:nvSpPr>
        <p:spPr>
          <a:xfrm>
            <a:off x="1432560" y="359898"/>
            <a:ext cx="7406640" cy="1472184"/>
          </a:xfrm>
        </p:spPr>
        <p:txBody>
          <a:bodyPr anchor="b"/>
          <a:lstStyle>
            <a:lvl1pPr algn="l">
              <a:defRPr/>
            </a:lvl1pPr>
            <a:extLst/>
          </a:lstStyle>
          <a:p>
            <a:r>
              <a:rPr kumimoji="0" lang="lv-LV" smtClean="0"/>
              <a:t>Rediģēt šablona virsraksta stilu</a:t>
            </a:r>
            <a:endParaRPr kumimoji="0" lang="en-US"/>
          </a:p>
        </p:txBody>
      </p:sp>
      <p:sp>
        <p:nvSpPr>
          <p:cNvPr id="22" name="Apakšvirsrakst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lv-LV" smtClean="0"/>
              <a:t>Rediģēt šablona apakšvirsraksta stilu</a:t>
            </a:r>
            <a:endParaRPr kumimoji="0" lang="en-US"/>
          </a:p>
        </p:txBody>
      </p:sp>
      <p:sp>
        <p:nvSpPr>
          <p:cNvPr id="7" name="Datuma vietturis 6"/>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20" name="Kājenes vietturis 19"/>
          <p:cNvSpPr>
            <a:spLocks noGrp="1"/>
          </p:cNvSpPr>
          <p:nvPr>
            <p:ph type="ftr" sz="quarter" idx="11"/>
          </p:nvPr>
        </p:nvSpPr>
        <p:spPr/>
        <p:txBody>
          <a:bodyPr/>
          <a:lstStyle>
            <a:extLst/>
          </a:lstStyle>
          <a:p>
            <a:endParaRPr lang="lv-LV"/>
          </a:p>
        </p:txBody>
      </p:sp>
      <p:sp>
        <p:nvSpPr>
          <p:cNvPr id="10" name="Slaida numura vietturis 9"/>
          <p:cNvSpPr>
            <a:spLocks noGrp="1"/>
          </p:cNvSpPr>
          <p:nvPr>
            <p:ph type="sldNum" sz="quarter" idx="12"/>
          </p:nvPr>
        </p:nvSpPr>
        <p:spPr/>
        <p:txBody>
          <a:bodyPr/>
          <a:lstStyle>
            <a:extLst/>
          </a:lstStyle>
          <a:p>
            <a:fld id="{ACBCC0C6-D4AB-48F4-AF03-C9B29D121582}" type="slidenum">
              <a:rPr lang="lv-LV" smtClean="0"/>
              <a:t>‹#›</a:t>
            </a:fld>
            <a:endParaRPr lang="lv-LV"/>
          </a:p>
        </p:txBody>
      </p:sp>
      <p:sp>
        <p:nvSpPr>
          <p:cNvPr id="8" name="Ovāls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āls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p:txBody>
          <a:bodyPr vert="eaVert"/>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ACBCC0C6-D4AB-48F4-AF03-C9B29D121582}"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858000" y="274639"/>
            <a:ext cx="1828800" cy="5851525"/>
          </a:xfrm>
        </p:spPr>
        <p:txBody>
          <a:bodyPr vert="eaVert"/>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1143000" y="274640"/>
            <a:ext cx="5562600" cy="5851525"/>
          </a:xfrm>
        </p:spPr>
        <p:txBody>
          <a:bodyPr vert="eaVert"/>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ACBCC0C6-D4AB-48F4-AF03-C9B29D121582}"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extLst/>
          </a:lstStyle>
          <a:p>
            <a:r>
              <a:rPr kumimoji="0" lang="lv-LV" smtClean="0"/>
              <a:t>Rediģēt šablona virsraksta stilu</a:t>
            </a:r>
            <a:endParaRPr kumimoji="0" lang="en-US"/>
          </a:p>
        </p:txBody>
      </p:sp>
      <p:sp>
        <p:nvSpPr>
          <p:cNvPr id="3" name="Satura vietturis 2"/>
          <p:cNvSpPr>
            <a:spLocks noGrp="1"/>
          </p:cNvSpPr>
          <p:nvPr>
            <p:ph idx="1"/>
          </p:nvPr>
        </p:nvSpPr>
        <p:spPr/>
        <p:txBody>
          <a:bodyPr/>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ACBCC0C6-D4AB-48F4-AF03-C9B29D121582}"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spTree>
      <p:nvGrpSpPr>
        <p:cNvPr id="1" name=""/>
        <p:cNvGrpSpPr/>
        <p:nvPr/>
      </p:nvGrpSpPr>
      <p:grpSpPr>
        <a:xfrm>
          <a:off x="0" y="0"/>
          <a:ext cx="0" cy="0"/>
          <a:chOff x="0" y="0"/>
          <a:chExt cx="0" cy="0"/>
        </a:xfrm>
      </p:grpSpPr>
      <p:sp>
        <p:nvSpPr>
          <p:cNvPr id="7" name="Taisnstūris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irsrakst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lv-LV" smtClean="0"/>
              <a:t>Rediģēt šablona teksta stilus</a:t>
            </a:r>
          </a:p>
        </p:txBody>
      </p:sp>
      <p:sp>
        <p:nvSpPr>
          <p:cNvPr id="4" name="Datuma vietturis 3"/>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ACBCC0C6-D4AB-48F4-AF03-C9B29D121582}" type="slidenum">
              <a:rPr lang="lv-LV" smtClean="0"/>
              <a:t>‹#›</a:t>
            </a:fld>
            <a:endParaRPr lang="lv-LV"/>
          </a:p>
        </p:txBody>
      </p:sp>
      <p:sp>
        <p:nvSpPr>
          <p:cNvPr id="10" name="Taisnstūris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āls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āls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a:xfrm>
            <a:off x="1435608" y="274320"/>
            <a:ext cx="7498080" cy="1143000"/>
          </a:xfrm>
        </p:spPr>
        <p:txBody>
          <a:bodyPr/>
          <a:lstStyle>
            <a:extLst/>
          </a:lstStyle>
          <a:p>
            <a:r>
              <a:rPr kumimoji="0" lang="lv-LV" smtClean="0"/>
              <a:t>Rediģēt šablona virsraksta stilu</a:t>
            </a:r>
            <a:endParaRPr kumimoji="0" lang="en-US"/>
          </a:p>
        </p:txBody>
      </p:sp>
      <p:sp>
        <p:nvSpPr>
          <p:cNvPr id="3" name="Satura vietturis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Satura vietturis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ACBCC0C6-D4AB-48F4-AF03-C9B29D121582}"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Rediģēt šablona teksta stilus</a:t>
            </a:r>
          </a:p>
        </p:txBody>
      </p:sp>
      <p:sp>
        <p:nvSpPr>
          <p:cNvPr id="4" name="Teksta vietturis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Rediģēt šablona teksta stilus</a:t>
            </a:r>
          </a:p>
        </p:txBody>
      </p:sp>
      <p:sp>
        <p:nvSpPr>
          <p:cNvPr id="5" name="Satura vietturis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6" name="Satura vietturis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7" name="Datuma vietturis 6"/>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8" name="Kājenes vietturis 7"/>
          <p:cNvSpPr>
            <a:spLocks noGrp="1"/>
          </p:cNvSpPr>
          <p:nvPr>
            <p:ph type="ftr" sz="quarter" idx="11"/>
          </p:nvPr>
        </p:nvSpPr>
        <p:spPr/>
        <p:txBody>
          <a:bodyPr/>
          <a:lstStyle>
            <a:extLst/>
          </a:lstStyle>
          <a:p>
            <a:endParaRPr lang="lv-LV"/>
          </a:p>
        </p:txBody>
      </p:sp>
      <p:sp>
        <p:nvSpPr>
          <p:cNvPr id="9" name="Slaida numura vietturis 8"/>
          <p:cNvSpPr>
            <a:spLocks noGrp="1"/>
          </p:cNvSpPr>
          <p:nvPr>
            <p:ph type="sldNum" sz="quarter" idx="12"/>
          </p:nvPr>
        </p:nvSpPr>
        <p:spPr/>
        <p:txBody>
          <a:bodyPr/>
          <a:lstStyle>
            <a:extLst/>
          </a:lstStyle>
          <a:p>
            <a:fld id="{ACBCC0C6-D4AB-48F4-AF03-C9B29D121582}"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a:xfrm>
            <a:off x="1435608" y="274320"/>
            <a:ext cx="7498080" cy="1143000"/>
          </a:xfrm>
        </p:spPr>
        <p:txBody>
          <a:bodyPr anchor="ctr"/>
          <a:lstStyle>
            <a:extLst/>
          </a:lstStyle>
          <a:p>
            <a:r>
              <a:rPr kumimoji="0" lang="lv-LV" smtClean="0"/>
              <a:t>Rediģēt šablona virsraksta stilu</a:t>
            </a:r>
            <a:endParaRPr kumimoji="0" lang="en-US"/>
          </a:p>
        </p:txBody>
      </p:sp>
      <p:sp>
        <p:nvSpPr>
          <p:cNvPr id="3" name="Datuma vietturis 2"/>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4" name="Kājenes vietturis 3"/>
          <p:cNvSpPr>
            <a:spLocks noGrp="1"/>
          </p:cNvSpPr>
          <p:nvPr>
            <p:ph type="ftr" sz="quarter" idx="11"/>
          </p:nvPr>
        </p:nvSpPr>
        <p:spPr/>
        <p:txBody>
          <a:bodyPr/>
          <a:lstStyle>
            <a:extLst/>
          </a:lstStyle>
          <a:p>
            <a:endParaRPr lang="lv-LV"/>
          </a:p>
        </p:txBody>
      </p:sp>
      <p:sp>
        <p:nvSpPr>
          <p:cNvPr id="5" name="Slaida numura vietturis 4"/>
          <p:cNvSpPr>
            <a:spLocks noGrp="1"/>
          </p:cNvSpPr>
          <p:nvPr>
            <p:ph type="sldNum" sz="quarter" idx="12"/>
          </p:nvPr>
        </p:nvSpPr>
        <p:spPr/>
        <p:txBody>
          <a:bodyPr/>
          <a:lstStyle>
            <a:extLst/>
          </a:lstStyle>
          <a:p>
            <a:fld id="{ACBCC0C6-D4AB-48F4-AF03-C9B29D121582}"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kšs">
    <p:spTree>
      <p:nvGrpSpPr>
        <p:cNvPr id="1" name=""/>
        <p:cNvGrpSpPr/>
        <p:nvPr/>
      </p:nvGrpSpPr>
      <p:grpSpPr>
        <a:xfrm>
          <a:off x="0" y="0"/>
          <a:ext cx="0" cy="0"/>
          <a:chOff x="0" y="0"/>
          <a:chExt cx="0" cy="0"/>
        </a:xfrm>
      </p:grpSpPr>
      <p:sp>
        <p:nvSpPr>
          <p:cNvPr id="5" name="Taisnstūris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uma vietturis 1"/>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3" name="Kājenes vietturis 2"/>
          <p:cNvSpPr>
            <a:spLocks noGrp="1"/>
          </p:cNvSpPr>
          <p:nvPr>
            <p:ph type="ftr" sz="quarter" idx="11"/>
          </p:nvPr>
        </p:nvSpPr>
        <p:spPr/>
        <p:txBody>
          <a:bodyPr/>
          <a:lstStyle>
            <a:extLst/>
          </a:lstStyle>
          <a:p>
            <a:endParaRPr lang="lv-LV"/>
          </a:p>
        </p:txBody>
      </p:sp>
      <p:sp>
        <p:nvSpPr>
          <p:cNvPr id="4" name="Slaida numura vietturis 3"/>
          <p:cNvSpPr>
            <a:spLocks noGrp="1"/>
          </p:cNvSpPr>
          <p:nvPr>
            <p:ph type="sldNum" sz="quarter" idx="12"/>
          </p:nvPr>
        </p:nvSpPr>
        <p:spPr/>
        <p:txBody>
          <a:bodyPr/>
          <a:lstStyle>
            <a:extLst/>
          </a:lstStyle>
          <a:p>
            <a:fld id="{ACBCC0C6-D4AB-48F4-AF03-C9B29D121582}" type="slidenum">
              <a:rPr lang="lv-LV" smtClean="0"/>
              <a:t>‹#›</a:t>
            </a:fld>
            <a:endParaRPr lang="lv-LV"/>
          </a:p>
        </p:txBody>
      </p:sp>
      <p:sp>
        <p:nvSpPr>
          <p:cNvPr id="6" name="Taisnstūris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lv-LV" smtClean="0"/>
              <a:t>Rediģēt šablona virsraksta stilu</a:t>
            </a:r>
            <a:endParaRPr kumimoji="0" lang="en-US"/>
          </a:p>
        </p:txBody>
      </p:sp>
      <p:sp>
        <p:nvSpPr>
          <p:cNvPr id="3" name="Teksta vietturis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lv-LV" smtClean="0"/>
              <a:t>Rediģēt šablona teksta stilus</a:t>
            </a:r>
          </a:p>
        </p:txBody>
      </p:sp>
      <p:sp>
        <p:nvSpPr>
          <p:cNvPr id="4" name="Satura vietturis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ACBCC0C6-D4AB-48F4-AF03-C9B29D121582}" type="slidenum">
              <a:rPr lang="lv-LV" smtClean="0"/>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lv-LV" smtClean="0"/>
              <a:t>Rediģēt šablona virsraksta stilu</a:t>
            </a:r>
            <a:endParaRPr kumimoji="0" lang="en-US"/>
          </a:p>
        </p:txBody>
      </p:sp>
      <p:sp>
        <p:nvSpPr>
          <p:cNvPr id="5" name="Datuma vietturis 4"/>
          <p:cNvSpPr>
            <a:spLocks noGrp="1"/>
          </p:cNvSpPr>
          <p:nvPr>
            <p:ph type="dt" sz="half" idx="10"/>
          </p:nvPr>
        </p:nvSpPr>
        <p:spPr/>
        <p:txBody>
          <a:bodyPr/>
          <a:lstStyle>
            <a:extLst/>
          </a:lstStyle>
          <a:p>
            <a:fld id="{245806B7-EC39-46F9-9FC1-065A36342D5F}" type="datetimeFigureOut">
              <a:rPr lang="lv-LV" smtClean="0"/>
              <a:t>2015.06.08.</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ACBCC0C6-D4AB-48F4-AF03-C9B29D121582}" type="slidenum">
              <a:rPr lang="lv-LV" smtClean="0"/>
              <a:t>‹#›</a:t>
            </a:fld>
            <a:endParaRPr lang="lv-LV"/>
          </a:p>
        </p:txBody>
      </p:sp>
      <p:sp>
        <p:nvSpPr>
          <p:cNvPr id="8" name="Taisnstūris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Attēla vietturis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lv-LV" smtClean="0"/>
              <a:t>Noklikšķiniet uz attēla ikonas</a:t>
            </a:r>
            <a:endParaRPr kumimoji="0" lang="en-US" dirty="0"/>
          </a:p>
        </p:txBody>
      </p:sp>
      <p:sp>
        <p:nvSpPr>
          <p:cNvPr id="9" name="Blokshēma: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Blokshēma: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ksta vietturis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lv-LV" smtClean="0"/>
              <a:t>Rediģēt šablona teksta stilus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kto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āls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Gredzens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Taisnstūris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Virsraksta vietturis 4"/>
          <p:cNvSpPr>
            <a:spLocks noGrp="1"/>
          </p:cNvSpPr>
          <p:nvPr>
            <p:ph type="title"/>
          </p:nvPr>
        </p:nvSpPr>
        <p:spPr>
          <a:xfrm>
            <a:off x="1435608" y="274638"/>
            <a:ext cx="7498080" cy="1143000"/>
          </a:xfrm>
          <a:prstGeom prst="rect">
            <a:avLst/>
          </a:prstGeom>
        </p:spPr>
        <p:txBody>
          <a:bodyPr anchor="ctr">
            <a:normAutofit/>
          </a:bodyPr>
          <a:lstStyle>
            <a:extLst/>
          </a:lstStyle>
          <a:p>
            <a:r>
              <a:rPr kumimoji="0" lang="lv-LV" smtClean="0"/>
              <a:t>Rediģēt šablona virsraksta stilu</a:t>
            </a:r>
            <a:endParaRPr kumimoji="0" lang="en-US"/>
          </a:p>
        </p:txBody>
      </p:sp>
      <p:sp>
        <p:nvSpPr>
          <p:cNvPr id="9" name="Teksta vietturis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lv-LV" smtClean="0"/>
              <a:t>Rediģēt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24" name="Datuma vietturis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45806B7-EC39-46F9-9FC1-065A36342D5F}" type="datetimeFigureOut">
              <a:rPr lang="lv-LV" smtClean="0"/>
              <a:t>2015.06.08.</a:t>
            </a:fld>
            <a:endParaRPr lang="lv-LV"/>
          </a:p>
        </p:txBody>
      </p:sp>
      <p:sp>
        <p:nvSpPr>
          <p:cNvPr id="10" name="Kājenes vietturis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lv-LV"/>
          </a:p>
        </p:txBody>
      </p:sp>
      <p:sp>
        <p:nvSpPr>
          <p:cNvPr id="22" name="Slaida numura vietturis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CBCC0C6-D4AB-48F4-AF03-C9B29D121582}" type="slidenum">
              <a:rPr lang="lv-LV" smtClean="0"/>
              <a:t>‹#›</a:t>
            </a:fld>
            <a:endParaRPr lang="lv-LV"/>
          </a:p>
        </p:txBody>
      </p:sp>
      <p:sp>
        <p:nvSpPr>
          <p:cNvPr id="15" name="Taisnstūris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1"/>
          <p:cNvSpPr txBox="1">
            <a:spLocks/>
          </p:cNvSpPr>
          <p:nvPr/>
        </p:nvSpPr>
        <p:spPr>
          <a:xfrm>
            <a:off x="1000325" y="-315416"/>
            <a:ext cx="7992888" cy="320040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lvl="0">
              <a:defRPr/>
            </a:pPr>
            <a:r>
              <a:rPr kumimoji="0" lang="lv-LV" sz="1400" b="0" i="0" u="none" strike="noStrike" kern="1200" cap="all" spc="0" normalizeH="0" baseline="0" noProof="0" dirty="0" smtClean="0">
                <a:ln w="6350">
                  <a:noFill/>
                </a:ln>
                <a:solidFill>
                  <a:sysClr val="windowText" lastClr="000000"/>
                </a:solidFill>
                <a:effectLst/>
                <a:uLnTx/>
                <a:uFillTx/>
                <a:latin typeface="Book Antiqua"/>
                <a:cs typeface="Times New Roman" panose="02020603050405020304" pitchFamily="18" charset="0"/>
              </a:rPr>
              <a:t>NOSLĒGUMA KONFERENCE</a:t>
            </a:r>
            <a:r>
              <a:rPr kumimoji="0" lang="en-US" sz="1400" b="0" i="0" u="none" strike="noStrike" kern="1200" cap="all" spc="0" normalizeH="0" baseline="0" noProof="0" dirty="0" smtClean="0">
                <a:ln w="6350">
                  <a:noFill/>
                </a:ln>
                <a:solidFill>
                  <a:sysClr val="windowText" lastClr="000000"/>
                </a:solidFill>
                <a:effectLst/>
                <a:uLnTx/>
                <a:uFillTx/>
                <a:latin typeface="Book Antiqua"/>
                <a:cs typeface="Times New Roman" panose="02020603050405020304" pitchFamily="18" charset="0"/>
              </a:rPr>
              <a:t/>
            </a:r>
            <a:br>
              <a:rPr kumimoji="0" lang="en-US" sz="1400" b="0" i="0" u="none" strike="noStrike" kern="1200" cap="all" spc="0" normalizeH="0" baseline="0" noProof="0" dirty="0" smtClean="0">
                <a:ln w="6350">
                  <a:noFill/>
                </a:ln>
                <a:solidFill>
                  <a:sysClr val="windowText" lastClr="000000"/>
                </a:solidFill>
                <a:effectLst/>
                <a:uLnTx/>
                <a:uFillTx/>
                <a:latin typeface="Book Antiqua"/>
                <a:cs typeface="Times New Roman" panose="02020603050405020304" pitchFamily="18" charset="0"/>
              </a:rPr>
            </a:br>
            <a:r>
              <a:rPr kumimoji="0" lang="en-US" sz="1400" b="0" i="0" u="none" strike="noStrike" kern="1200" cap="all" spc="0" normalizeH="0" baseline="0" noProof="0" dirty="0" smtClean="0">
                <a:ln w="6350">
                  <a:noFill/>
                </a:ln>
                <a:solidFill>
                  <a:sysClr val="windowText" lastClr="000000"/>
                </a:solidFill>
                <a:effectLst/>
                <a:uLnTx/>
                <a:uFillTx/>
                <a:latin typeface="Book Antiqua"/>
                <a:cs typeface="Times New Roman" panose="02020603050405020304" pitchFamily="18" charset="0"/>
              </a:rPr>
              <a:t> „</a:t>
            </a:r>
            <a:r>
              <a:rPr lang="lv-LV" sz="1400" b="0" dirty="0">
                <a:solidFill>
                  <a:sysClr val="windowText" lastClr="000000"/>
                </a:solidFill>
                <a:effectLst/>
                <a:latin typeface="Book Antiqua"/>
                <a:cs typeface="Times New Roman" panose="02020603050405020304" pitchFamily="18" charset="0"/>
              </a:rPr>
              <a:t>Eiropas Savienības Tiesa un tās judikatūra pārrobežu tiesiskās sadarbības jomā civillietās</a:t>
            </a:r>
            <a:r>
              <a:rPr kumimoji="0" lang="en-US" sz="1400" b="0" i="0" u="none" strike="noStrike" kern="1200" cap="all" spc="0" normalizeH="0" baseline="0" noProof="0" dirty="0" smtClean="0">
                <a:ln w="6350">
                  <a:noFill/>
                </a:ln>
                <a:solidFill>
                  <a:sysClr val="windowText" lastClr="000000"/>
                </a:solidFill>
                <a:effectLst/>
                <a:uLnTx/>
                <a:uFillTx/>
                <a:latin typeface="Book Antiqua"/>
                <a:cs typeface="Times New Roman" panose="02020603050405020304" pitchFamily="18" charset="0"/>
              </a:rPr>
              <a:t>” </a:t>
            </a:r>
            <a:r>
              <a:rPr kumimoji="0" lang="lv-LV" sz="1400" b="0" i="0" u="none" strike="noStrike" kern="1200" cap="all" spc="0" normalizeH="0" baseline="0" noProof="0" dirty="0" smtClean="0">
                <a:ln w="6350">
                  <a:noFill/>
                </a:ln>
                <a:solidFill>
                  <a:sysClr val="windowText" lastClr="000000"/>
                </a:solidFill>
                <a:effectLst/>
                <a:uLnTx/>
                <a:uFillTx/>
                <a:latin typeface="Book Antiqua"/>
                <a:cs typeface="Times New Roman" panose="02020603050405020304" pitchFamily="18" charset="0"/>
              </a:rPr>
              <a:t/>
            </a:r>
            <a:br>
              <a:rPr kumimoji="0" lang="lv-LV" sz="1400" b="0" i="0" u="none" strike="noStrike" kern="1200" cap="all" spc="0" normalizeH="0" baseline="0" noProof="0" dirty="0" smtClean="0">
                <a:ln w="6350">
                  <a:noFill/>
                </a:ln>
                <a:solidFill>
                  <a:sysClr val="windowText" lastClr="000000"/>
                </a:solidFill>
                <a:effectLst/>
                <a:uLnTx/>
                <a:uFillTx/>
                <a:latin typeface="Book Antiqua"/>
                <a:cs typeface="Times New Roman" panose="02020603050405020304" pitchFamily="18" charset="0"/>
              </a:rPr>
            </a:br>
            <a:r>
              <a:rPr kumimoji="0" lang="lv-LV" sz="18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a:r>
            <a:br>
              <a:rPr kumimoji="0" lang="lv-LV" sz="18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br>
            <a:r>
              <a:rPr kumimoji="0" lang="lv-LV" sz="20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a:r>
            <a:br>
              <a:rPr kumimoji="0" lang="lv-LV" sz="20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br>
            <a:r>
              <a:rPr kumimoji="0" lang="lv-LV" sz="19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būtiskā Ak pieredze pārrobežu tiesiskās sadarbības jomā civillietās </a:t>
            </a:r>
            <a:r>
              <a:rPr kumimoji="0" lang="en-US" sz="19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a:t>
            </a:r>
            <a:r>
              <a:rPr kumimoji="0" lang="lv-LV" sz="19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es tiesību aktu un </a:t>
            </a:r>
            <a:r>
              <a:rPr kumimoji="0" lang="lv-LV" sz="1900" b="1" i="0" u="none" strike="noStrike" kern="1200" cap="all" spc="0" normalizeH="0" baseline="0" noProof="0" dirty="0" err="1" smtClean="0">
                <a:ln w="6350">
                  <a:noFill/>
                </a:ln>
                <a:solidFill>
                  <a:sysClr val="windowText" lastClr="000000"/>
                </a:solidFill>
                <a:effectLst/>
                <a:uLnTx/>
                <a:uFillTx/>
                <a:latin typeface="Book Antiqua"/>
                <a:ea typeface="+mj-ea"/>
                <a:cs typeface="Times New Roman" panose="02020603050405020304" pitchFamily="18" charset="0"/>
              </a:rPr>
              <a:t>est</a:t>
            </a:r>
            <a:r>
              <a:rPr kumimoji="0" lang="lv-LV" sz="19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spriedumu pārņemšana, ieviešana un piemērošana nacionālajās tiesās un iestādēs</a:t>
            </a:r>
            <a:endParaRPr kumimoji="0" lang="lv-LV" sz="1900" b="1" i="0" u="none" strike="noStrike" kern="1200" cap="all" spc="0" normalizeH="0" baseline="0" noProof="0" dirty="0">
              <a:ln w="6350">
                <a:noFill/>
              </a:ln>
              <a:solidFill>
                <a:sysClr val="windowText" lastClr="000000"/>
              </a:solidFill>
              <a:effectLst/>
              <a:uLnTx/>
              <a:uFillTx/>
              <a:latin typeface="Book Antiqua"/>
              <a:ea typeface="+mj-ea"/>
              <a:cs typeface="Times New Roman" panose="02020603050405020304" pitchFamily="18" charset="0"/>
            </a:endParaRPr>
          </a:p>
        </p:txBody>
      </p:sp>
      <p:sp>
        <p:nvSpPr>
          <p:cNvPr id="5" name="Apakšvirsraksts 2"/>
          <p:cNvSpPr txBox="1">
            <a:spLocks/>
          </p:cNvSpPr>
          <p:nvPr/>
        </p:nvSpPr>
        <p:spPr>
          <a:xfrm>
            <a:off x="1619672" y="3501008"/>
            <a:ext cx="6400800" cy="2068670"/>
          </a:xfrm>
          <a:prstGeom prst="rect">
            <a:avLst/>
          </a:prstGeom>
        </p:spPr>
        <p:txBody>
          <a:bodyPr vert="horz">
            <a:normAutofit fontScale="92500"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800" b="1"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Barbara Fontaine</a:t>
            </a:r>
            <a:r>
              <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p>
          <a:p>
            <a:pPr lvl="0">
              <a:buClr>
                <a:sysClr val="window" lastClr="FFFFFF">
                  <a:shade val="95000"/>
                </a:sysClr>
              </a:buClr>
              <a:defRPr/>
            </a:pPr>
            <a:r>
              <a:rPr lang="lv-LV" sz="1800" dirty="0" smtClean="0">
                <a:solidFill>
                  <a:sysClr val="windowText" lastClr="000000"/>
                </a:solidFill>
                <a:latin typeface="Book Antiqua"/>
                <a:cs typeface="Times New Roman" panose="02020603050405020304" pitchFamily="18" charset="0"/>
              </a:rPr>
              <a:t>Lielbritānijas </a:t>
            </a:r>
            <a:r>
              <a:rPr lang="lv-LV" sz="1800" dirty="0">
                <a:solidFill>
                  <a:sysClr val="windowText" lastClr="000000"/>
                </a:solidFill>
                <a:latin typeface="Book Antiqua"/>
                <a:cs typeface="Times New Roman" panose="02020603050405020304" pitchFamily="18" charset="0"/>
              </a:rPr>
              <a:t>un Ziemeļīrijas Apvienotā Karaliste, Anglijas un Velsas Augstās tiesas Karalienes tiesas nodaļas jaunāko tiesnešu priekšsēdētāja (</a:t>
            </a:r>
            <a:r>
              <a:rPr lang="lv-LV" sz="1800" dirty="0" err="1">
                <a:solidFill>
                  <a:sysClr val="windowText" lastClr="000000"/>
                </a:solidFill>
                <a:latin typeface="Book Antiqua"/>
                <a:cs typeface="Times New Roman" panose="02020603050405020304" pitchFamily="18" charset="0"/>
              </a:rPr>
              <a:t>the</a:t>
            </a:r>
            <a:r>
              <a:rPr lang="lv-LV" sz="1800" dirty="0">
                <a:solidFill>
                  <a:sysClr val="windowText" lastClr="000000"/>
                </a:solidFill>
                <a:latin typeface="Book Antiqua"/>
                <a:cs typeface="Times New Roman" panose="02020603050405020304" pitchFamily="18" charset="0"/>
              </a:rPr>
              <a:t> Senior Master </a:t>
            </a:r>
            <a:r>
              <a:rPr lang="lv-LV" sz="1800" dirty="0" err="1">
                <a:solidFill>
                  <a:sysClr val="windowText" lastClr="000000"/>
                </a:solidFill>
                <a:latin typeface="Book Antiqua"/>
                <a:cs typeface="Times New Roman" panose="02020603050405020304" pitchFamily="18" charset="0"/>
              </a:rPr>
              <a:t>of</a:t>
            </a:r>
            <a:r>
              <a:rPr lang="lv-LV" sz="1800" dirty="0">
                <a:solidFill>
                  <a:sysClr val="windowText" lastClr="000000"/>
                </a:solidFill>
                <a:latin typeface="Book Antiqua"/>
                <a:cs typeface="Times New Roman" panose="02020603050405020304" pitchFamily="18" charset="0"/>
              </a:rPr>
              <a:t> </a:t>
            </a:r>
            <a:r>
              <a:rPr lang="lv-LV" sz="1800" dirty="0" err="1">
                <a:solidFill>
                  <a:sysClr val="windowText" lastClr="000000"/>
                </a:solidFill>
                <a:latin typeface="Book Antiqua"/>
                <a:cs typeface="Times New Roman" panose="02020603050405020304" pitchFamily="18" charset="0"/>
              </a:rPr>
              <a:t>the</a:t>
            </a:r>
            <a:r>
              <a:rPr lang="lv-LV" sz="1800" dirty="0">
                <a:solidFill>
                  <a:sysClr val="windowText" lastClr="000000"/>
                </a:solidFill>
                <a:latin typeface="Book Antiqua"/>
                <a:cs typeface="Times New Roman" panose="02020603050405020304" pitchFamily="18" charset="0"/>
              </a:rPr>
              <a:t> Senior </a:t>
            </a:r>
            <a:r>
              <a:rPr lang="lv-LV" sz="1800" dirty="0" err="1">
                <a:solidFill>
                  <a:sysClr val="windowText" lastClr="000000"/>
                </a:solidFill>
                <a:latin typeface="Book Antiqua"/>
                <a:cs typeface="Times New Roman" panose="02020603050405020304" pitchFamily="18" charset="0"/>
              </a:rPr>
              <a:t>Courts</a:t>
            </a:r>
            <a:r>
              <a:rPr lang="lv-LV" sz="1800" dirty="0">
                <a:solidFill>
                  <a:sysClr val="windowText" lastClr="000000"/>
                </a:solidFill>
                <a:latin typeface="Book Antiqua"/>
                <a:cs typeface="Times New Roman" panose="02020603050405020304" pitchFamily="18" charset="0"/>
              </a:rPr>
              <a:t> </a:t>
            </a:r>
            <a:r>
              <a:rPr lang="lv-LV" sz="1800" dirty="0" err="1">
                <a:solidFill>
                  <a:sysClr val="windowText" lastClr="000000"/>
                </a:solidFill>
                <a:latin typeface="Book Antiqua"/>
                <a:cs typeface="Times New Roman" panose="02020603050405020304" pitchFamily="18" charset="0"/>
              </a:rPr>
              <a:t>of</a:t>
            </a:r>
            <a:r>
              <a:rPr lang="lv-LV" sz="1800" dirty="0">
                <a:solidFill>
                  <a:sysClr val="windowText" lastClr="000000"/>
                </a:solidFill>
                <a:latin typeface="Book Antiqua"/>
                <a:cs typeface="Times New Roman" panose="02020603050405020304" pitchFamily="18" charset="0"/>
              </a:rPr>
              <a:t> </a:t>
            </a:r>
            <a:r>
              <a:rPr lang="lv-LV" sz="1800" dirty="0" err="1">
                <a:solidFill>
                  <a:sysClr val="windowText" lastClr="000000"/>
                </a:solidFill>
                <a:latin typeface="Book Antiqua"/>
                <a:cs typeface="Times New Roman" panose="02020603050405020304" pitchFamily="18" charset="0"/>
              </a:rPr>
              <a:t>England</a:t>
            </a:r>
            <a:r>
              <a:rPr lang="lv-LV" sz="1800" dirty="0">
                <a:solidFill>
                  <a:sysClr val="windowText" lastClr="000000"/>
                </a:solidFill>
                <a:latin typeface="Book Antiqua"/>
                <a:cs typeface="Times New Roman" panose="02020603050405020304" pitchFamily="18" charset="0"/>
              </a:rPr>
              <a:t> &amp; </a:t>
            </a:r>
            <a:r>
              <a:rPr lang="lv-LV" sz="1800" dirty="0" err="1">
                <a:solidFill>
                  <a:sysClr val="windowText" lastClr="000000"/>
                </a:solidFill>
                <a:latin typeface="Book Antiqua"/>
                <a:cs typeface="Times New Roman" panose="02020603050405020304" pitchFamily="18" charset="0"/>
              </a:rPr>
              <a:t>Wales</a:t>
            </a:r>
            <a:r>
              <a:rPr lang="lv-LV" sz="1800" dirty="0">
                <a:solidFill>
                  <a:sysClr val="windowText" lastClr="000000"/>
                </a:solidFill>
                <a:latin typeface="Book Antiqua"/>
                <a:cs typeface="Times New Roman" panose="02020603050405020304" pitchFamily="18" charset="0"/>
              </a:rPr>
              <a:t> </a:t>
            </a:r>
            <a:r>
              <a:rPr lang="lv-LV" sz="1800" dirty="0" err="1">
                <a:solidFill>
                  <a:sysClr val="windowText" lastClr="000000"/>
                </a:solidFill>
                <a:latin typeface="Book Antiqua"/>
                <a:cs typeface="Times New Roman" panose="02020603050405020304" pitchFamily="18" charset="0"/>
              </a:rPr>
              <a:t>Queen’s</a:t>
            </a:r>
            <a:r>
              <a:rPr lang="lv-LV" sz="1800" dirty="0">
                <a:solidFill>
                  <a:sysClr val="windowText" lastClr="000000"/>
                </a:solidFill>
                <a:latin typeface="Book Antiqua"/>
                <a:cs typeface="Times New Roman" panose="02020603050405020304" pitchFamily="18" charset="0"/>
              </a:rPr>
              <a:t> </a:t>
            </a:r>
            <a:r>
              <a:rPr lang="lv-LV" sz="1800" dirty="0" err="1">
                <a:solidFill>
                  <a:sysClr val="windowText" lastClr="000000"/>
                </a:solidFill>
                <a:latin typeface="Book Antiqua"/>
                <a:cs typeface="Times New Roman" panose="02020603050405020304" pitchFamily="18" charset="0"/>
              </a:rPr>
              <a:t>Bench</a:t>
            </a:r>
            <a:r>
              <a:rPr lang="lv-LV" sz="1800" dirty="0">
                <a:solidFill>
                  <a:sysClr val="windowText" lastClr="000000"/>
                </a:solidFill>
                <a:latin typeface="Book Antiqua"/>
                <a:cs typeface="Times New Roman" panose="02020603050405020304" pitchFamily="18" charset="0"/>
              </a:rPr>
              <a:t> </a:t>
            </a:r>
            <a:r>
              <a:rPr lang="lv-LV" sz="1800" dirty="0" err="1">
                <a:solidFill>
                  <a:sysClr val="windowText" lastClr="000000"/>
                </a:solidFill>
                <a:latin typeface="Book Antiqua"/>
                <a:cs typeface="Times New Roman" panose="02020603050405020304" pitchFamily="18" charset="0"/>
              </a:rPr>
              <a:t>Division</a:t>
            </a:r>
            <a:r>
              <a:rPr lang="lv-LV" sz="1800" dirty="0" smtClean="0">
                <a:solidFill>
                  <a:sysClr val="windowText" lastClr="000000"/>
                </a:solidFill>
                <a:latin typeface="Book Antiqua"/>
                <a:cs typeface="Times New Roman" panose="02020603050405020304" pitchFamily="18" charset="0"/>
              </a:rPr>
              <a:t>)</a:t>
            </a:r>
            <a:endParaRPr lang="lv-LV" sz="1800" dirty="0">
              <a:solidFill>
                <a:sysClr val="windowText" lastClr="000000"/>
              </a:solidFill>
              <a:latin typeface="Book Antiqua"/>
              <a:cs typeface="Times New Roman" panose="02020603050405020304" pitchFamily="18" charset="0"/>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Jūrmala, „</a:t>
            </a: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Baltic</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Beach</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Hotel</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p>
          <a:p>
            <a:pPr marL="0" marR="0" lvl="0" indent="0" algn="ctr" defTabSz="914400" rtl="0" eaLnBrk="1" fontAlgn="auto" latinLnBrk="0" hangingPunct="1">
              <a:lnSpc>
                <a:spcPct val="100000"/>
              </a:lnSpc>
              <a:spcBef>
                <a:spcPct val="20000"/>
              </a:spcBef>
              <a:spcAft>
                <a:spcPts val="30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2015. gada 10. jūnijs</a:t>
            </a:r>
            <a:endParaRPr kumimoji="0" lang="lv-LV" sz="1400" b="0" i="0" u="none" strike="noStrike" kern="1200" cap="none" spc="0" normalizeH="0" baseline="0" noProof="0" dirty="0">
              <a:ln>
                <a:noFill/>
              </a:ln>
              <a:solidFill>
                <a:sysClr val="windowText" lastClr="000000"/>
              </a:solidFill>
              <a:effectLst/>
              <a:uLnTx/>
              <a:uFillTx/>
              <a:latin typeface="Book Antiqua"/>
              <a:ea typeface="+mn-ea"/>
              <a:cs typeface="Times New Roman" panose="02020603050405020304" pitchFamily="18" charset="0"/>
            </a:endParaRPr>
          </a:p>
        </p:txBody>
      </p:sp>
      <p:pic>
        <p:nvPicPr>
          <p:cNvPr id="6" name="Attēls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4462" y="5783849"/>
            <a:ext cx="1050420" cy="542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aisnstūris 1"/>
          <p:cNvSpPr/>
          <p:nvPr/>
        </p:nvSpPr>
        <p:spPr>
          <a:xfrm>
            <a:off x="2215962" y="5680174"/>
            <a:ext cx="6837342" cy="646331"/>
          </a:xfrm>
          <a:prstGeom prst="rect">
            <a:avLst/>
          </a:prstGeom>
        </p:spPr>
        <p:txBody>
          <a:bodyPr wrap="square">
            <a:spAutoFit/>
          </a:bodyPr>
          <a:lstStyle/>
          <a:p>
            <a:pPr lvl="0" algn="just">
              <a:defRPr/>
            </a:pPr>
            <a:r>
              <a:rPr lang="lv-LV" altLang="lv-LV" sz="1200" kern="0" dirty="0" err="1">
                <a:solidFill>
                  <a:prstClr val="black"/>
                </a:solidFill>
                <a:latin typeface="Book Antiqua" panose="02040602050305030304" pitchFamily="18" charset="0"/>
              </a:rPr>
              <a:t>This</a:t>
            </a:r>
            <a:r>
              <a:rPr lang="lv-LV" altLang="lv-LV" sz="1200" kern="0" dirty="0">
                <a:solidFill>
                  <a:prstClr val="black"/>
                </a:solidFill>
                <a:latin typeface="Book Antiqua" panose="02040602050305030304" pitchFamily="18" charset="0"/>
              </a:rPr>
              <a:t> </a:t>
            </a:r>
            <a:r>
              <a:rPr lang="lv-LV" altLang="lv-LV" sz="1200" kern="0" dirty="0" err="1">
                <a:solidFill>
                  <a:prstClr val="black"/>
                </a:solidFill>
                <a:latin typeface="Book Antiqua" panose="02040602050305030304" pitchFamily="18" charset="0"/>
              </a:rPr>
              <a:t>presentation</a:t>
            </a:r>
            <a:r>
              <a:rPr lang="lv-LV" altLang="lv-LV" sz="1200" kern="0" dirty="0">
                <a:solidFill>
                  <a:prstClr val="black"/>
                </a:solidFill>
                <a:latin typeface="Book Antiqua" panose="02040602050305030304" pitchFamily="18" charset="0"/>
              </a:rPr>
              <a:t> </a:t>
            </a:r>
            <a:r>
              <a:rPr lang="lv-LV" altLang="lv-LV" sz="1200" kern="0" dirty="0" err="1">
                <a:solidFill>
                  <a:prstClr val="black"/>
                </a:solidFill>
                <a:latin typeface="Book Antiqua" panose="02040602050305030304" pitchFamily="18" charset="0"/>
              </a:rPr>
              <a:t>is</a:t>
            </a:r>
            <a:r>
              <a:rPr lang="en-US" altLang="lv-LV" sz="1200" kern="0" dirty="0">
                <a:solidFill>
                  <a:prstClr val="black"/>
                </a:solidFill>
                <a:latin typeface="Book Antiqua" panose="02040602050305030304" pitchFamily="18" charset="0"/>
              </a:rPr>
              <a:t> Co-funded by the Civil Justice </a:t>
            </a:r>
            <a:r>
              <a:rPr lang="en-US" altLang="lv-LV" sz="1200" kern="0" dirty="0" err="1">
                <a:solidFill>
                  <a:prstClr val="black"/>
                </a:solidFill>
                <a:latin typeface="Book Antiqua" panose="02040602050305030304" pitchFamily="18" charset="0"/>
              </a:rPr>
              <a:t>Programme</a:t>
            </a:r>
            <a:r>
              <a:rPr lang="en-US" altLang="lv-LV" sz="1200" kern="0" dirty="0">
                <a:solidFill>
                  <a:prstClr val="black"/>
                </a:solidFill>
                <a:latin typeface="Book Antiqua" panose="02040602050305030304" pitchFamily="18" charset="0"/>
              </a:rPr>
              <a:t> of the European Union</a:t>
            </a:r>
            <a:r>
              <a:rPr lang="lv-LV" altLang="lv-LV" sz="1200" kern="0" dirty="0">
                <a:solidFill>
                  <a:prstClr val="black"/>
                </a:solidFill>
                <a:latin typeface="Book Antiqua" panose="02040602050305030304" pitchFamily="18" charset="0"/>
              </a:rPr>
              <a:t> </a:t>
            </a:r>
            <a:r>
              <a:rPr lang="lv-LV" altLang="lv-LV" sz="1200" kern="0" dirty="0" err="1">
                <a:solidFill>
                  <a:prstClr val="black"/>
                </a:solidFill>
                <a:latin typeface="Book Antiqua" panose="02040602050305030304" pitchFamily="18" charset="0"/>
              </a:rPr>
              <a:t>Project</a:t>
            </a:r>
            <a:r>
              <a:rPr lang="lv-LV" altLang="lv-LV" sz="1200" kern="0" dirty="0">
                <a:solidFill>
                  <a:prstClr val="black"/>
                </a:solidFill>
                <a:latin typeface="Book Antiqua" panose="02040602050305030304" pitchFamily="18" charset="0"/>
              </a:rPr>
              <a:t> </a:t>
            </a:r>
            <a:r>
              <a:rPr lang="en-US" altLang="lv-LV" sz="1200" kern="0" dirty="0">
                <a:solidFill>
                  <a:prstClr val="black"/>
                </a:solidFill>
                <a:latin typeface="Book Antiqua" panose="02040602050305030304" pitchFamily="18" charset="0"/>
              </a:rPr>
              <a:t>JUST/2013/JCIV/AG/4691 </a:t>
            </a:r>
            <a:r>
              <a:rPr lang="en-US" altLang="lv-LV" sz="1200" i="1" kern="0" dirty="0">
                <a:solidFill>
                  <a:prstClr val="black"/>
                </a:solidFill>
                <a:latin typeface="Book Antiqua" panose="02040602050305030304" pitchFamily="18" charset="0"/>
              </a:rPr>
              <a:t>„The Court of Justice of the European Union and its case law in the area of civil justice”</a:t>
            </a:r>
            <a:r>
              <a:rPr lang="en-US" altLang="lv-LV" sz="1200" kern="0" dirty="0">
                <a:solidFill>
                  <a:prstClr val="black"/>
                </a:solidFill>
                <a:latin typeface="Book Antiqua" panose="02040602050305030304" pitchFamily="18" charset="0"/>
              </a:rPr>
              <a:t>.</a:t>
            </a:r>
          </a:p>
        </p:txBody>
      </p:sp>
      <p:sp>
        <p:nvSpPr>
          <p:cNvPr id="3" name="Taisnstūris 2"/>
          <p:cNvSpPr/>
          <p:nvPr/>
        </p:nvSpPr>
        <p:spPr>
          <a:xfrm>
            <a:off x="2207558" y="6211247"/>
            <a:ext cx="6837342" cy="646331"/>
          </a:xfrm>
          <a:prstGeom prst="rect">
            <a:avLst/>
          </a:prstGeom>
        </p:spPr>
        <p:txBody>
          <a:bodyPr wrap="square">
            <a:spAutoFit/>
          </a:bodyPr>
          <a:lstStyle/>
          <a:p>
            <a:pPr lvl="0" algn="just" eaLnBrk="0" hangingPunct="0">
              <a:spcBef>
                <a:spcPct val="0"/>
              </a:spcBef>
              <a:defRPr/>
            </a:pPr>
            <a:r>
              <a:rPr lang="lv-LV" altLang="lv-LV" sz="1200" kern="0" dirty="0">
                <a:solidFill>
                  <a:prstClr val="black"/>
                </a:solidFill>
                <a:latin typeface="Book Antiqua" panose="02040602050305030304" pitchFamily="18" charset="0"/>
                <a:ea typeface="MS PGothic" pitchFamily="34" charset="-128"/>
              </a:rPr>
              <a:t>Šī prezentācija izstrādāta ar Eiropas Savienības programmas „Civiltiesības” finansiālu atbalstu projekta</a:t>
            </a:r>
            <a:r>
              <a:rPr lang="lv-LV" altLang="lv-LV" sz="1200" i="1" kern="0" dirty="0">
                <a:solidFill>
                  <a:prstClr val="black"/>
                </a:solidFill>
                <a:latin typeface="Book Antiqua" panose="02040602050305030304" pitchFamily="18" charset="0"/>
                <a:ea typeface="MS PGothic" pitchFamily="34" charset="-128"/>
              </a:rPr>
              <a:t> </a:t>
            </a:r>
            <a:r>
              <a:rPr lang="lv-LV" altLang="lv-LV" sz="1200" kern="0" dirty="0">
                <a:solidFill>
                  <a:prstClr val="black"/>
                </a:solidFill>
                <a:latin typeface="Book Antiqua" panose="02040602050305030304" pitchFamily="18" charset="0"/>
                <a:ea typeface="MS PGothic" pitchFamily="34" charset="-128"/>
              </a:rPr>
              <a:t>Nr. JUST/2013/JCIV/AG/4691</a:t>
            </a:r>
            <a:r>
              <a:rPr lang="lv-LV" altLang="lv-LV" sz="1200" i="1" kern="0" dirty="0">
                <a:solidFill>
                  <a:prstClr val="black"/>
                </a:solidFill>
                <a:latin typeface="Book Antiqua" panose="02040602050305030304" pitchFamily="18" charset="0"/>
                <a:ea typeface="MS PGothic" pitchFamily="34" charset="-128"/>
              </a:rPr>
              <a:t> „Eiropas Savienības Tiesa un tās judikatūra pārrobežu tiesiskās sadarbības jomā civillietās”</a:t>
            </a:r>
            <a:r>
              <a:rPr lang="lv-LV" altLang="lv-LV" sz="1200" kern="0" dirty="0">
                <a:solidFill>
                  <a:prstClr val="black"/>
                </a:solidFill>
                <a:latin typeface="Book Antiqua" panose="02040602050305030304" pitchFamily="18" charset="0"/>
                <a:ea typeface="MS PGothic" pitchFamily="34" charset="-128"/>
              </a:rPr>
              <a:t> ietvaros</a:t>
            </a:r>
            <a:endParaRPr lang="en-US" altLang="lv-LV" sz="1200" kern="0" dirty="0">
              <a:solidFill>
                <a:prstClr val="black"/>
              </a:solidFill>
              <a:latin typeface="Book Antiqua" panose="02040602050305030304" pitchFamily="18" charset="0"/>
              <a:ea typeface="MS PGothic" pitchFamily="34" charset="-128"/>
            </a:endParaRPr>
          </a:p>
        </p:txBody>
      </p:sp>
    </p:spTree>
    <p:extLst>
      <p:ext uri="{BB962C8B-B14F-4D97-AF65-F5344CB8AC3E}">
        <p14:creationId xmlns:p14="http://schemas.microsoft.com/office/powerpoint/2010/main" val="441645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539552" y="116632"/>
            <a:ext cx="7968062" cy="85152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DOKUMENTU IZSNIEGŠANAS REGULA</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15616" y="1124744"/>
            <a:ext cx="7632848" cy="5733256"/>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Kura tiesa nosaka, ka dokumenti ir izsniegti atbilstoši Regulai?</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7. pants</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1" i="1" u="none" strike="noStrike" kern="1200" cap="none" spc="0" normalizeH="0" baseline="0" noProof="0" dirty="0" smtClean="0">
                <a:ln>
                  <a:noFill/>
                </a:ln>
                <a:solidFill>
                  <a:sysClr val="windowText" lastClr="000000"/>
                </a:solidFill>
                <a:effectLst/>
                <a:uLnTx/>
                <a:uFillTx/>
                <a:latin typeface="Book Antiqua"/>
                <a:ea typeface="+mn-ea"/>
                <a:cs typeface="+mn-cs"/>
              </a:rPr>
              <a:t>Dokumentu izsniegšana</a:t>
            </a:r>
            <a:endParaRPr kumimoji="0" lang="en-GB" sz="1500" b="1"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1.</a:t>
            </a:r>
            <a:r>
              <a:rPr lang="lv-LV" sz="1500" dirty="0">
                <a:solidFill>
                  <a:sysClr val="windowText" lastClr="000000"/>
                </a:solidFill>
                <a:latin typeface="Book Antiqua"/>
              </a:rPr>
              <a:t> </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Saņēmēja struktūra pati izsniedz dokumentu vai nodrošina, ka tas tiek izsniegts saskaņā ar saņēmējas dalībvalsts tiesību aktiem vai īpašā veidā, ko lūgusi pārsūtītāja struktūra, ja vien šī metode nav pretrunā saņēmējas dalībvalsts tiesību aktiem.</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2.</a:t>
            </a:r>
            <a:r>
              <a:rPr lang="lv-LV" sz="1500" dirty="0">
                <a:solidFill>
                  <a:sysClr val="windowText" lastClr="000000"/>
                </a:solidFill>
                <a:latin typeface="Book Antiqua"/>
              </a:rPr>
              <a:t> </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Saņēmēja struktūra veic visus vajadzīgos pasākumus, lai dokumentu izsniegtu pēc iespējas ātrāk un jebkurā gadījumā - mēneša laikā pēc saņemšanas. Ja mēneša laikā nav bijis iespējams izsniegt dokumentu, saņēmēja struktūra:</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(a)</a:t>
            </a:r>
            <a:r>
              <a:rPr lang="lv-LV" sz="1500" dirty="0">
                <a:solidFill>
                  <a:sysClr val="windowText" lastClr="000000"/>
                </a:solidFill>
                <a:latin typeface="Book Antiqua"/>
              </a:rPr>
              <a:t> </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tūlīt informē pārsūtītāju struktūru, izmantojot I pielikuma veidlapā paredzēto apliecinājumu, kuru sastāda saskaņā ar</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10. panta 2. punkta nosacījumiem; un</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(b) turpina veikt visus vajadzīgo pasākumus, lai izsniegtu dokumentu, ja pārsūtītāja struktūra nav norādījusi citādi un šķiet, ka izsniegšana ir iespējama saprātīgā laikposmā.</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Minalmet</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GmbH</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Brandeis</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Limited</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 (Lieta nr. C-123/91) </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[1993] 4 I. L. </a:t>
            </a:r>
            <a:r>
              <a:rPr kumimoji="0" lang="lv-LV" sz="1500" b="0" i="0" u="none" strike="noStrike" kern="1200" cap="none" spc="0" normalizeH="0" baseline="0" noProof="0" dirty="0" err="1" smtClean="0">
                <a:ln>
                  <a:noFill/>
                </a:ln>
                <a:solidFill>
                  <a:sysClr val="windowText" lastClr="000000"/>
                </a:solidFill>
                <a:effectLst/>
                <a:uLnTx/>
                <a:uFillTx/>
                <a:latin typeface="Book Antiqua"/>
                <a:ea typeface="+mn-ea"/>
                <a:cs typeface="+mn-cs"/>
              </a:rPr>
              <a:t>Pr</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132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aizmuguriski pieņemts spriedums vienā līgumslēdzēja valstī nav jāatzīst citā līgumslēdzēja valstī, ja dokuments, ar kuru uzsāk tiesvedību, nav pienācīgi izsniegts atbildētājam</a:t>
            </a:r>
          </a:p>
          <a:p>
            <a:pPr marL="285750" marR="0" lvl="0" indent="-285750" algn="just"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izsniegšana ir jāveic atbilstoši izsniegšanas vietas likumam</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lv-LV" sz="15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467544" y="116632"/>
            <a:ext cx="8112078" cy="761256"/>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PIERĀDĪJUMU REGULA</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87624" y="1196752"/>
            <a:ext cx="7128792" cy="5400600"/>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10.-12. pants — Īpašās procedūras</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10. pants — Tehnoloģiju izmantošana: videokonference un telekonference</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17. pants — Tieša pierādījumu iegūšana</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Skatīt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Prorail</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BV v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Xpedys</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NV</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(C332/11) (2013) </a:t>
            </a:r>
            <a:r>
              <a:rPr kumimoji="0" lang="lv-LV"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I.L.Pr</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18 — EST nolēma, ka vienas dalībvalsts tiesas iecelts eksperts spētu veikt izmeklēšanu un iegūt pierādījumus citā dalībvalstī zināmos apstākļos neatkarīgi no tā, ka 17. pantā tas nav skaidri noteikts.</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18. pants — Izmaksas</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Werynski</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Mediatel</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4B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spoklka</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(C-283/09) (2012) — EST uzskatīja, ka pieprasījumu saņēmušās tiesas tiesības atgūt no pieprasījumu iesniegušās tiesas izmaksas, kas uzskaitītas 18.2. pantā neattiecas uz tiesībām atgūt lieciniekam atbilstoši nacionālajiem tiesību aktiem samaksāto atlīdzību.</a:t>
            </a:r>
            <a:endParaRPr kumimoji="0" lang="lv-LV" sz="16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539552" y="260648"/>
            <a:ext cx="8040070" cy="61724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dirty="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PIERĀDĪJUMU REGULA</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259632" y="1268760"/>
            <a:ext cx="7488832" cy="5328592"/>
          </a:xfrm>
          <a:prstGeom prst="rect">
            <a:avLst/>
          </a:prstGeom>
        </p:spPr>
        <p:txBody>
          <a:bodyPr vert="horz">
            <a:normAutofit fontScale="85000"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lang="lv-LV" dirty="0">
                <a:solidFill>
                  <a:sysClr val="windowText" lastClr="000000"/>
                </a:solidFill>
                <a:latin typeface="Book Antiqua"/>
              </a:rPr>
              <a:t>Problēmas:</a:t>
            </a:r>
            <a:endParaRPr lang="en-GB" dirty="0">
              <a:solidFill>
                <a:sysClr val="windowText" lastClr="000000"/>
              </a:solidFill>
              <a:latin typeface="Book Antiqua"/>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itchFamily="34" charset="0"/>
              <a:buChar char="•"/>
              <a:tabLst/>
              <a:defRPr/>
            </a:pPr>
            <a:r>
              <a:rPr lang="lv-LV" dirty="0">
                <a:solidFill>
                  <a:sysClr val="windowText" lastClr="000000"/>
                </a:solidFill>
                <a:latin typeface="Book Antiqua"/>
              </a:rPr>
              <a:t> Vai iegūt pierādījumus no bērniem?</a:t>
            </a:r>
            <a:endParaRPr lang="en-GB" dirty="0">
              <a:solidFill>
                <a:sysClr val="windowText" lastClr="000000"/>
              </a:solidFill>
              <a:latin typeface="Book Antiqua"/>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lvl="1" algn="l">
              <a:lnSpc>
                <a:spcPct val="170000"/>
              </a:lnSpc>
              <a:spcBef>
                <a:spcPts val="300"/>
              </a:spcBef>
              <a:spcAft>
                <a:spcPts val="500"/>
              </a:spcAft>
              <a:buClr>
                <a:sysClr val="window" lastClr="FFFFFF"/>
              </a:buClr>
              <a:defRPr/>
            </a:pPr>
            <a:r>
              <a:rPr lang="lv-LV" sz="1900" dirty="0">
                <a:solidFill>
                  <a:sysClr val="windowText" lastClr="000000"/>
                </a:solidFill>
                <a:latin typeface="Book Antiqua"/>
              </a:rPr>
              <a:t>Izmantot ģimenes tiesu procedūru</a:t>
            </a:r>
            <a:endParaRPr lang="en-GB" sz="1900" dirty="0">
              <a:solidFill>
                <a:sysClr val="windowText" lastClr="000000"/>
              </a:solidFill>
              <a:latin typeface="Book Antiqua"/>
            </a:endParaRPr>
          </a:p>
          <a:p>
            <a:pPr lvl="1" algn="l">
              <a:lnSpc>
                <a:spcPct val="170000"/>
              </a:lnSpc>
              <a:spcBef>
                <a:spcPts val="300"/>
              </a:spcBef>
              <a:spcAft>
                <a:spcPts val="500"/>
              </a:spcAft>
              <a:buClr>
                <a:sysClr val="window" lastClr="FFFFFF"/>
              </a:buClr>
              <a:defRPr/>
            </a:pPr>
            <a:r>
              <a:rPr lang="lv-LV" sz="1900" dirty="0">
                <a:solidFill>
                  <a:sysClr val="windowText" lastClr="000000"/>
                </a:solidFill>
                <a:latin typeface="Book Antiqua"/>
              </a:rPr>
              <a:t> </a:t>
            </a:r>
            <a:r>
              <a:rPr lang="lv-LV" sz="1900" dirty="0" smtClean="0">
                <a:solidFill>
                  <a:sysClr val="windowText" lastClr="000000"/>
                </a:solidFill>
                <a:latin typeface="Book Antiqua"/>
              </a:rPr>
              <a:t>Tāpat </a:t>
            </a:r>
            <a:r>
              <a:rPr lang="lv-LV" sz="1900" dirty="0">
                <a:solidFill>
                  <a:sysClr val="windowText" lastClr="000000"/>
                </a:solidFill>
                <a:latin typeface="Book Antiqua"/>
              </a:rPr>
              <a:t>var izsniegt rīkojumu, lai valsts sociālie darbinieki, kurus izmanto ģimenes tiesās, izstrādātu ziņojumu par bērna dzīves apstākļiem</a:t>
            </a:r>
            <a:endParaRPr lang="en-GB" sz="1900" dirty="0">
              <a:solidFill>
                <a:sysClr val="windowText" lastClr="000000"/>
              </a:solidFill>
              <a:latin typeface="Book Antiqua"/>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l"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r>
              <a:rPr lang="lv-LV" sz="2600" dirty="0">
                <a:solidFill>
                  <a:sysClr val="windowText" lastClr="000000"/>
                </a:solidFill>
                <a:latin typeface="Book Antiqua"/>
              </a:rPr>
              <a:t>DNS pierādījumu iegūšana</a:t>
            </a:r>
            <a:endParaRPr lang="en-GB" sz="2600" dirty="0">
              <a:solidFill>
                <a:sysClr val="windowText" lastClr="000000"/>
              </a:solidFill>
              <a:latin typeface="Book Antiqua"/>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lang="lv-LV" sz="1800" dirty="0" smtClean="0">
                <a:solidFill>
                  <a:sysClr val="windowText" lastClr="000000"/>
                </a:solidFill>
                <a:latin typeface="Book Antiqua"/>
              </a:rPr>
              <a:t>1969</a:t>
            </a:r>
            <a:r>
              <a:rPr lang="lv-LV" sz="1800" dirty="0">
                <a:solidFill>
                  <a:sysClr val="windowText" lastClr="000000"/>
                </a:solidFill>
                <a:latin typeface="Book Antiqua"/>
              </a:rPr>
              <a:t>. gada Ģimenes tiesību reformu likums — tiesa var norīkot ķermeņa paraugu ņemšanu to izmantošanai zinātniskos testos, lai noteiktu radniecību, bet ir jāsaņem liecinieka piekrišana. </a:t>
            </a:r>
            <a:endParaRPr lang="en-GB" sz="1800" dirty="0">
              <a:solidFill>
                <a:sysClr val="windowText" lastClr="000000"/>
              </a:solidFill>
              <a:latin typeface="Book Antiqua"/>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lang="lv-LV" sz="1800" dirty="0">
                <a:solidFill>
                  <a:sysClr val="windowText" lastClr="000000"/>
                </a:solidFill>
                <a:latin typeface="Book Antiqua"/>
              </a:rPr>
              <a:t> </a:t>
            </a:r>
            <a:endParaRPr lang="en-GB" sz="1800" dirty="0">
              <a:solidFill>
                <a:sysClr val="windowText" lastClr="000000"/>
              </a:solidFill>
              <a:latin typeface="Book Antiqua"/>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lang="lv-LV" sz="1800" dirty="0">
                <a:solidFill>
                  <a:sysClr val="windowText" lastClr="000000"/>
                </a:solidFill>
                <a:latin typeface="Book Antiqua"/>
              </a:rPr>
              <a:t>Anglijas tiesa nenorīkos asins vai DNS testa veikšanu bez liecinieka piekrišanas, un šāds nosacījums tiks ietverts rīkojumā. </a:t>
            </a:r>
          </a:p>
        </p:txBody>
      </p:sp>
    </p:spTree>
    <p:extLst>
      <p:ext uri="{BB962C8B-B14F-4D97-AF65-F5344CB8AC3E}">
        <p14:creationId xmlns:p14="http://schemas.microsoft.com/office/powerpoint/2010/main" val="1743453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827584" y="188640"/>
            <a:ext cx="8184086" cy="792088"/>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400" b="1" i="0" u="none" strike="noStrike" kern="1200" cap="all" spc="0" normalizeH="0" baseline="0" noProof="0" dirty="0" smtClean="0">
                <a:ln w="6350">
                  <a:noFill/>
                </a:ln>
                <a:solidFill>
                  <a:sysClr val="windowText" lastClr="000000"/>
                </a:solidFill>
                <a:effectLst>
                  <a:outerShdw blurRad="127000" dist="200000" dir="2700000" algn="tl" rotWithShape="0">
                    <a:srgbClr val="000000">
                      <a:alpha val="30000"/>
                    </a:srgbClr>
                  </a:outerShdw>
                </a:effectLst>
                <a:uLnTx/>
                <a:uFillTx/>
                <a:latin typeface="Book Antiqua"/>
                <a:ea typeface="+mj-ea"/>
                <a:cs typeface="+mj-cs"/>
              </a:rPr>
              <a:t>SPRIEDUMU REGULA (pārstrādātā versija) (Padomes regula (EK) nr. 1215/2012)</a:t>
            </a:r>
            <a:endParaRPr kumimoji="0" lang="en-GB" sz="24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Book Antiqua"/>
              <a:ea typeface="+mj-ea"/>
              <a:cs typeface="+mj-cs"/>
            </a:endParaRPr>
          </a:p>
        </p:txBody>
      </p:sp>
      <p:sp>
        <p:nvSpPr>
          <p:cNvPr id="3" name="Apakšvirsraksts 4"/>
          <p:cNvSpPr txBox="1">
            <a:spLocks/>
          </p:cNvSpPr>
          <p:nvPr/>
        </p:nvSpPr>
        <p:spPr>
          <a:xfrm>
            <a:off x="1115616" y="1268759"/>
            <a:ext cx="7776864" cy="5556393"/>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Regulas pārstrādātās versijas 26. pants (iepriekš 24. pants un vēl pirms tam — 18. pants) — Iesniegšana jurisdikcijā:</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„Papildus jurisdikcijai, kas atvasināta no citiem šīs regulas noteikumiem, jurisdikcija ir tās dalībvalsts tiesai, kurā atbildētājs vēršas. Šo noteikumu nepiemēro, ja atbildētājs vērsies tiesā, lai apstrīdētu jurisdikciju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Elefanten</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Schuh</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GMBH v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Pierre</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Jacqmain</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1981 ECR 171: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„18. pants... ir jāinterpretē tādējādi, ka noteikumi par jurisdikciju, ko nosaka attiecīgā tiesību norma, netiek piemēroti, ja atbildētājs ne vien apstrīd tiesas jurisdikciju, bet arī iesniedz pieteikumu par lietas būtību, ar nosacījumu, ka jurisdikcijas apstrīdēšana nav notikusi pēc tāda pieteikuma par lietas būtību, ko saskaņā ar nacionālajiem procesuālajiem tiesību aktiem uzskata par pirmo atbildes rakstu, ja vien jurisdikcijas apstrīdēšana nenotiek pirms atbildes raksta par lietas būtību.”</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ETS.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Rohr</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SA v Dina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Ossberger</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(Lietas nr. 27/81) 1981 ECR 2431 (8. punkts):</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„Līdz ar to atbildei uz iesniegto jautājumu ir jābūt šādai: 1968. gada 27. septembra Konvencijas 18. pants ir jāinterpretē tādējādi, ka tas ļauj atbildētājam ne vien apstrīdēt jurisdikciju, bet arī tajā pašā laikā iesniegt alternatīvu aizstāvību par lietas būtību, tomēr nezaudējot tiesības iebilst pret jurisdikcijas neesamību.”</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r>
            <a:b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b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1022920" y="188640"/>
            <a:ext cx="8013576" cy="761256"/>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400" b="1" i="0" u="none" strike="noStrike" kern="1200" cap="all" spc="0" normalizeH="0" baseline="0" noProof="0" dirty="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SPRIEDUMU REGULA (pārstrādātā versija) (Padomes regula (EK) nr. 1215/2012)</a:t>
            </a:r>
            <a:endParaRPr kumimoji="0" lang="lv-LV" sz="2400" b="0" i="0" u="none" strike="noStrike" kern="1200" cap="all" spc="0" normalizeH="0" baseline="0" noProof="0"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87624" y="1340768"/>
            <a:ext cx="7848872" cy="5256584"/>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7.5. pants:</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Personu, kuras domicils ir kādā dalībvalstī, var iesūdzēt citā </a:t>
            </a:r>
            <a:b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b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dalībvalstī:</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attiecībā uz strīdu, kas izriet no filiāles, aģentūras vai citas </a:t>
            </a:r>
            <a:b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b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struktūras darbības – filiāles, aģentūras vai cita struktūras </a:t>
            </a:r>
            <a:b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b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atrašanās vietas tiesās.</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1" i="1" u="none" strike="noStrike" kern="1200" cap="none" spc="0" normalizeH="0" baseline="0" noProof="0" dirty="0" err="1" smtClean="0">
                <a:ln>
                  <a:noFill/>
                </a:ln>
                <a:solidFill>
                  <a:sysClr val="windowText" lastClr="000000"/>
                </a:solidFill>
                <a:effectLst/>
                <a:uLnTx/>
                <a:uFillTx/>
                <a:latin typeface="Book Antiqua"/>
                <a:ea typeface="+mn-ea"/>
                <a:cs typeface="+mn-cs"/>
              </a:rPr>
              <a:t>Etablissements</a:t>
            </a:r>
            <a:r>
              <a:rPr kumimoji="0" lang="lv-LV" sz="24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2400" b="1" i="1" u="none" strike="noStrike" kern="1200" cap="none" spc="0" normalizeH="0" baseline="0" noProof="0" dirty="0" err="1" smtClean="0">
                <a:ln>
                  <a:noFill/>
                </a:ln>
                <a:solidFill>
                  <a:sysClr val="windowText" lastClr="000000"/>
                </a:solidFill>
                <a:effectLst/>
                <a:uLnTx/>
                <a:uFillTx/>
                <a:latin typeface="Book Antiqua"/>
                <a:ea typeface="+mn-ea"/>
                <a:cs typeface="+mn-cs"/>
              </a:rPr>
              <a:t>Somafer</a:t>
            </a:r>
            <a:r>
              <a:rPr kumimoji="0" lang="lv-LV" sz="2400" b="1" i="1" u="none" strike="noStrike" kern="1200" cap="none" spc="0" normalizeH="0" baseline="0" noProof="0" dirty="0" smtClean="0">
                <a:ln>
                  <a:noFill/>
                </a:ln>
                <a:solidFill>
                  <a:sysClr val="windowText" lastClr="000000"/>
                </a:solidFill>
                <a:effectLst/>
                <a:uLnTx/>
                <a:uFillTx/>
                <a:latin typeface="Book Antiqua"/>
                <a:ea typeface="+mn-ea"/>
                <a:cs typeface="+mn-cs"/>
              </a:rPr>
              <a:t> v Saar-</a:t>
            </a:r>
            <a:r>
              <a:rPr kumimoji="0" lang="lv-LV" sz="2400" b="1" i="1" u="none" strike="noStrike" kern="1200" cap="none" spc="0" normalizeH="0" baseline="0" noProof="0" dirty="0" err="1" smtClean="0">
                <a:ln>
                  <a:noFill/>
                </a:ln>
                <a:solidFill>
                  <a:sysClr val="windowText" lastClr="000000"/>
                </a:solidFill>
                <a:effectLst/>
                <a:uLnTx/>
                <a:uFillTx/>
                <a:latin typeface="Book Antiqua"/>
                <a:ea typeface="+mn-ea"/>
                <a:cs typeface="+mn-cs"/>
              </a:rPr>
              <a:t>Ferngas</a:t>
            </a: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Lietas nr. 33/78 [1978] ECR 2183 12. punkts </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1" i="1" u="none" strike="noStrike" kern="1200" cap="none" spc="0" normalizeH="0" baseline="0" noProof="0" dirty="0" smtClean="0">
                <a:ln>
                  <a:noFill/>
                </a:ln>
                <a:solidFill>
                  <a:sysClr val="windowText" lastClr="000000"/>
                </a:solidFill>
                <a:effectLst/>
                <a:uLnTx/>
                <a:uFillTx/>
                <a:latin typeface="Book Antiqua"/>
                <a:ea typeface="+mn-ea"/>
                <a:cs typeface="+mn-cs"/>
              </a:rPr>
              <a:t>SAR </a:t>
            </a:r>
            <a:r>
              <a:rPr kumimoji="0" lang="lv-LV" sz="2400" b="1" i="1" u="none" strike="noStrike" kern="1200" cap="none" spc="0" normalizeH="0" baseline="0" noProof="0" dirty="0" err="1" smtClean="0">
                <a:ln>
                  <a:noFill/>
                </a:ln>
                <a:solidFill>
                  <a:sysClr val="windowText" lastClr="000000"/>
                </a:solidFill>
                <a:effectLst/>
                <a:uLnTx/>
                <a:uFillTx/>
                <a:latin typeface="Book Antiqua"/>
                <a:ea typeface="+mn-ea"/>
                <a:cs typeface="+mn-cs"/>
              </a:rPr>
              <a:t>Schotte</a:t>
            </a:r>
            <a:r>
              <a:rPr kumimoji="0" lang="lv-LV" sz="24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2400" b="1" i="1" u="none" strike="noStrike" kern="1200" cap="none" spc="0" normalizeH="0" baseline="0" noProof="0" dirty="0" err="1" smtClean="0">
                <a:ln>
                  <a:noFill/>
                </a:ln>
                <a:solidFill>
                  <a:sysClr val="windowText" lastClr="000000"/>
                </a:solidFill>
                <a:effectLst/>
                <a:uLnTx/>
                <a:uFillTx/>
                <a:latin typeface="Book Antiqua"/>
                <a:ea typeface="+mn-ea"/>
                <a:cs typeface="+mn-cs"/>
              </a:rPr>
              <a:t>Parfums</a:t>
            </a:r>
            <a:r>
              <a:rPr kumimoji="0" lang="lv-LV" sz="24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2400" b="1" i="1" u="none" strike="noStrike" kern="1200" cap="none" spc="0" normalizeH="0" baseline="0" noProof="0" dirty="0" err="1" smtClean="0">
                <a:ln>
                  <a:noFill/>
                </a:ln>
                <a:solidFill>
                  <a:sysClr val="windowText" lastClr="000000"/>
                </a:solidFill>
                <a:effectLst/>
                <a:uLnTx/>
                <a:uFillTx/>
                <a:latin typeface="Book Antiqua"/>
                <a:ea typeface="+mn-ea"/>
                <a:cs typeface="+mn-cs"/>
              </a:rPr>
              <a:t>Rothschild</a:t>
            </a: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[1987] ECR 4905 15. punkts</a:t>
            </a:r>
            <a:endParaRPr kumimoji="0" lang="en-GB" sz="24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611560" y="332656"/>
            <a:ext cx="8229600" cy="995536"/>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4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SPRIEDUMU REGULA (pārstrādātā versija) (Padomes regula (EK) nr. 1215/2012)</a:t>
            </a:r>
            <a:endParaRPr kumimoji="0" lang="lv-LV" sz="2400" b="0" i="0" u="none" strike="noStrike" kern="1200" cap="all" spc="0" normalizeH="0" baseline="0" noProof="0"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4"/>
          <p:cNvSpPr txBox="1">
            <a:spLocks/>
          </p:cNvSpPr>
          <p:nvPr/>
        </p:nvSpPr>
        <p:spPr>
          <a:xfrm>
            <a:off x="1187624" y="1484784"/>
            <a:ext cx="7416824" cy="5256584"/>
          </a:xfrm>
          <a:prstGeom prst="rect">
            <a:avLst/>
          </a:prstGeom>
        </p:spPr>
        <p:txBody>
          <a:bodyPr vert="horz">
            <a:normAutofit fontScale="77500" lnSpcReduction="2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2. panta nozīme attiecībā uz 7.5. pantu</a:t>
            </a:r>
            <a:endParaRPr kumimoji="0" lang="en-GB"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Somafer</a:t>
            </a:r>
            <a:r>
              <a:rPr kumimoji="0" lang="lv-LV" sz="2800" b="1" i="1" u="none" strike="noStrike" kern="1200" cap="none" spc="0" normalizeH="0" baseline="0" noProof="0" dirty="0" smtClean="0">
                <a:ln>
                  <a:noFill/>
                </a:ln>
                <a:solidFill>
                  <a:sysClr val="windowText" lastClr="000000"/>
                </a:solidFill>
                <a:effectLst/>
                <a:uLnTx/>
                <a:uFillTx/>
                <a:latin typeface="Book Antiqua"/>
                <a:ea typeface="+mn-ea"/>
                <a:cs typeface="+mn-cs"/>
              </a:rPr>
              <a:t> v Saar-</a:t>
            </a:r>
            <a:r>
              <a:rPr kumimoji="0" lang="lv-LV"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Ferngas</a:t>
            </a: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 [1978] ECR 2183-2193:</a:t>
            </a:r>
            <a:endParaRPr kumimoji="0" lang="en-GB"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„Pēc definīcijas tas ir faktoru jautājums par divām personām, kas ir nodibinātas dažādās līgumslēdzējās valstīs, bet kas, neskatoties uz to, ir jāapskata vienā veidā vai no mātes uzņēmuma vai no mātes uzņēmuma dibināta paplašinājuma vai paplašinājumu skatupunkta citā dalībvalstī vai no tādu trešo pušu skatupunkta, ar kurām šādu paplašinājumu rezultātā ir izveidotas tiesiskas attiecības. Šādos apstākļos nepieciešamība nodrošināt tiesisko noteiktību un pušu tiesību un pienākumu vienlīdzība attiecībā uz tiesībām atkāpties no 2. panta vispārējās </a:t>
            </a: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jurisdikcijas</a:t>
            </a:r>
            <a:r>
              <a:rPr kumimoji="0" lang="lv-LV" sz="2800" b="0" i="0" u="none" strike="noStrike" kern="1200" cap="none" spc="0" normalizeH="0" noProof="0" dirty="0" smtClean="0">
                <a:ln>
                  <a:noFill/>
                </a:ln>
                <a:solidFill>
                  <a:sysClr val="windowText" lastClr="000000"/>
                </a:solidFill>
                <a:effectLst/>
                <a:uLnTx/>
                <a:uFillTx/>
                <a:latin typeface="Book Antiqua"/>
                <a:ea typeface="+mn-ea"/>
                <a:cs typeface="+mn-cs"/>
              </a:rPr>
              <a:t> </a:t>
            </a: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pieprasa </a:t>
            </a: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autonomu, visām dalībvalstīm kopīgu, Konvencijas 5.5. panta </a:t>
            </a: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jēdzienu, </a:t>
            </a:r>
            <a:r>
              <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rPr>
              <a:t>kas ir prejudiciālā nolēmuma priekšmets, interpretāciju."</a:t>
            </a:r>
            <a:endParaRPr kumimoji="0" lang="en-GB"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899592" y="125438"/>
            <a:ext cx="8085584" cy="851520"/>
          </a:xfrm>
          <a:prstGeom prst="rect">
            <a:avLst/>
          </a:prstGeom>
        </p:spPr>
        <p:txBody>
          <a:bodyPr vert="horz" lIns="45720" tIns="0" rIns="45720" bIns="0" anchor="b">
            <a:normAutofit fontScale="900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dirty="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SPRIEDUMU REGULA (pārstrādātā versija) (Padomes regula (EK) nr. 1215/2012)</a:t>
            </a:r>
            <a:endParaRPr kumimoji="0" lang="lv-LV" sz="2600" b="0" i="0" u="none" strike="noStrike" kern="1200" cap="all" spc="0" normalizeH="0" baseline="0" noProof="0"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15616" y="1052736"/>
            <a:ext cx="7704856" cy="5688632"/>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45.1(b) pants — Sprieduma atzīšana aizmuguriska sprieduma gadījumā:</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Sprieduma atzīšana tiek atteikta:</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aizmuguriska sprieduma gadījumā – ja atbildētājam netika laikus izsniegts dokuments, ar kuru celta prasība, vai līdzīgs dokuments, lai viņš varētu nodrošināt sev aizstāvību, izņemot gadījumu, ja atbildētājs nav sācis sprieduma pārsūdzēšanas procedūru, kad viņam bija iespējams to darīt;</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ASML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Netherlands</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BV v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Semiconductor</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Industry</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Services</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GmbH</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C-283/05 2006 ECR 1-336</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34.2. panta mērķis ir novērst iespējamību, ka tīri formāla pārkāpuma rezultātā izpildes rīkojums var tikt noraidīts, ja šāds pārkāpums netraucēja atbildētāju īstenot tiesības uz aizstāvību.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Atšķirība starp Briseles konvencijas 27.2. pantu un Spriedumu regulas 34.2. pantu — ģenerāladvokāta viedoklis par apstiprinātajām izmaiņām.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Ingenieurburo</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Michael</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Weiss</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&amp;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Partners</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GbR</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Industrie-und</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Handelskammer</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Berlin</a:t>
            </a:r>
            <a:r>
              <a:rPr kumimoji="0" lang="lv-LV" sz="16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C-14/07 [2008] ECR 1-3367 (66. un 67. punkts):</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Regulā nr. 44/2001 satur mazāk ierobežojošas prasības spriedumu atzīšanai, ja salīdzinām ar Briseles konvencijas nosacījumiem.</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34.2. pantā ir atkāpe no Briseles konvencijas 27.2. panta prasības, ka dokuments, ar kuru uzsāk tiesvedību, tiek pienācīgi izsniegts, lai efektīvi ievērotu tiesības uz aizstāvību un lai tās tiktu uzskatītas par ievērotām, kad atbildētājs, apzinoties sagaidāmo izskatāmo prasību, ir spējis uzsākt tiesvedību, lai apstrīdētu pret viņu vērsto spriedumu.</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5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1043608" y="332656"/>
            <a:ext cx="7653536" cy="77951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dirty="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SPRIEDUMU REGULA (iepriekšējā regula) nr. 44/20</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15616" y="1484784"/>
            <a:ext cx="7416824" cy="5256584"/>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800" b="0" i="1" u="none" strike="noStrike" kern="1200" cap="none" spc="0" normalizeH="0" baseline="0" noProof="0" dirty="0" smtClean="0">
                <a:ln>
                  <a:noFill/>
                </a:ln>
                <a:solidFill>
                  <a:sysClr val="windowText" lastClr="000000"/>
                </a:solidFill>
                <a:effectLst/>
                <a:uLnTx/>
                <a:uFillTx/>
                <a:latin typeface="Book Antiqua"/>
                <a:ea typeface="+mn-ea"/>
                <a:cs typeface="+mn-cs"/>
              </a:rPr>
              <a:t>Prejudiciāls nolēmums lietā </a:t>
            </a:r>
            <a:r>
              <a:rPr kumimoji="0" lang="lv-LV" sz="1800" b="1" i="1" u="none" strike="noStrike" kern="1200" cap="none" spc="0" normalizeH="0" baseline="0" noProof="0" dirty="0" err="1" smtClean="0">
                <a:ln>
                  <a:noFill/>
                </a:ln>
                <a:solidFill>
                  <a:sysClr val="windowText" lastClr="000000"/>
                </a:solidFill>
                <a:effectLst/>
                <a:uLnTx/>
                <a:uFillTx/>
                <a:latin typeface="Book Antiqua"/>
                <a:ea typeface="+mn-ea"/>
                <a:cs typeface="+mn-cs"/>
              </a:rPr>
              <a:t>Trade</a:t>
            </a:r>
            <a:r>
              <a:rPr kumimoji="0" lang="lv-LV" sz="18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800" b="1" i="1" u="none" strike="noStrike" kern="1200" cap="none" spc="0" normalizeH="0" baseline="0" noProof="0" dirty="0" err="1" smtClean="0">
                <a:ln>
                  <a:noFill/>
                </a:ln>
                <a:solidFill>
                  <a:sysClr val="windowText" lastClr="000000"/>
                </a:solidFill>
                <a:effectLst/>
                <a:uLnTx/>
                <a:uFillTx/>
                <a:latin typeface="Book Antiqua"/>
                <a:ea typeface="+mn-ea"/>
                <a:cs typeface="+mn-cs"/>
              </a:rPr>
              <a:t>Agency</a:t>
            </a:r>
            <a:r>
              <a:rPr kumimoji="0" lang="lv-LV" sz="18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800" b="1" i="1" u="none" strike="noStrike" kern="1200" cap="none" spc="0" normalizeH="0" baseline="0" noProof="0" dirty="0" err="1" smtClean="0">
                <a:ln>
                  <a:noFill/>
                </a:ln>
                <a:solidFill>
                  <a:sysClr val="windowText" lastClr="000000"/>
                </a:solidFill>
                <a:effectLst/>
                <a:uLnTx/>
                <a:uFillTx/>
                <a:latin typeface="Book Antiqua"/>
                <a:ea typeface="+mn-ea"/>
                <a:cs typeface="+mn-cs"/>
              </a:rPr>
              <a:t>Ltd</a:t>
            </a:r>
            <a:r>
              <a:rPr kumimoji="0" lang="lv-LV" sz="18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1800" b="1" i="1" u="none" strike="noStrike" kern="1200" cap="none" spc="0" normalizeH="0" baseline="0" noProof="0" dirty="0" err="1" smtClean="0">
                <a:ln>
                  <a:noFill/>
                </a:ln>
                <a:solidFill>
                  <a:sysClr val="windowText" lastClr="000000"/>
                </a:solidFill>
                <a:effectLst/>
                <a:uLnTx/>
                <a:uFillTx/>
                <a:latin typeface="Book Antiqua"/>
                <a:ea typeface="+mn-ea"/>
                <a:cs typeface="+mn-cs"/>
              </a:rPr>
              <a:t>Seramico</a:t>
            </a:r>
            <a:r>
              <a:rPr kumimoji="0" lang="lv-LV" sz="18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800" b="1" i="1" u="none" strike="noStrike" kern="1200" cap="none" spc="0" normalizeH="0" baseline="0" noProof="0" dirty="0" err="1" smtClean="0">
                <a:ln>
                  <a:noFill/>
                </a:ln>
                <a:solidFill>
                  <a:sysClr val="windowText" lastClr="000000"/>
                </a:solidFill>
                <a:effectLst/>
                <a:uLnTx/>
                <a:uFillTx/>
                <a:latin typeface="Book Antiqua"/>
                <a:ea typeface="+mn-ea"/>
                <a:cs typeface="+mn-cs"/>
              </a:rPr>
              <a:t>Investments</a:t>
            </a:r>
            <a:r>
              <a:rPr kumimoji="0" lang="lv-LV" sz="18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800" b="1" i="1" u="none" strike="noStrike" kern="1200" cap="none" spc="0" normalizeH="0" baseline="0" noProof="0" dirty="0" err="1" smtClean="0">
                <a:ln>
                  <a:noFill/>
                </a:ln>
                <a:solidFill>
                  <a:sysClr val="windowText" lastClr="000000"/>
                </a:solidFill>
                <a:effectLst/>
                <a:uLnTx/>
                <a:uFillTx/>
                <a:latin typeface="Book Antiqua"/>
                <a:ea typeface="+mn-ea"/>
                <a:cs typeface="+mn-cs"/>
              </a:rPr>
              <a:t>Ltd</a:t>
            </a:r>
            <a:r>
              <a:rPr kumimoji="0" lang="lv-LV" sz="1800" b="0" i="1" u="none" strike="noStrike" kern="1200" cap="none" spc="0" normalizeH="0" baseline="0" noProof="0" dirty="0" smtClean="0">
                <a:ln>
                  <a:noFill/>
                </a:ln>
                <a:solidFill>
                  <a:sysClr val="windowText" lastClr="000000"/>
                </a:solidFill>
                <a:effectLst/>
                <a:uLnTx/>
                <a:uFillTx/>
                <a:latin typeface="Book Antiqua"/>
                <a:ea typeface="+mn-ea"/>
                <a:cs typeface="+mn-cs"/>
              </a:rPr>
              <a:t> [2012] EUECJ C-619/10: </a:t>
            </a:r>
            <a:endParaRPr kumimoji="0" lang="en-GB" sz="1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800" b="0" i="1"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mn-cs"/>
              </a:rPr>
              <a:t>Iepriekšējās Spriedumu regulas 34.1. pants — dalībvalsts, kurā ir prasīta atzīšana, tiesa var atteikt izpildīt tiesas nolēmumu, kas taisīts aizmuguriski un ar ko lieta ir izlemta pēc būtības, kas neietver ne prasības priekšmeta, ne pamatojuma vērtējumu un kas neietver nekādus argumentus par tās pamatotību</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800" b="1" i="0" u="none" strike="noStrike" kern="1200" cap="none" spc="0" normalizeH="0" baseline="0" noProof="0" dirty="0" smtClean="0">
                <a:ln>
                  <a:noFill/>
                </a:ln>
                <a:solidFill>
                  <a:sysClr val="windowText" lastClr="000000"/>
                </a:solidFill>
                <a:effectLst/>
                <a:uLnTx/>
                <a:uFillTx/>
                <a:latin typeface="Book Antiqua"/>
                <a:ea typeface="+mn-ea"/>
                <a:cs typeface="+mn-cs"/>
              </a:rPr>
              <a:t>bet tikai, </a:t>
            </a:r>
            <a:endParaRPr kumimoji="0" lang="en-GB" sz="1800" b="1"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mn-cs"/>
              </a:rPr>
              <a:t>ja tiesai šķiet, ka ar šo nolēmumu ir acīmredzami un pārmērīgi pārkāptas atbildētāja tiesības uz lietas taisnīgu izskatīšanu, kas noteiktas Eiropas Savienības Pamattiesību hartas (kļuvusi par ES primāro tiesību aktu ar Lisabonas līgumu) 47. panta otrajā daļā, jo nav bijusi iespēja to lietderīgi un efektīvi pārsūdzēt.  </a:t>
            </a:r>
            <a:endParaRPr kumimoji="0" lang="en-GB" sz="1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mn-cs"/>
              </a:rPr>
              <a:t>Regulas 34. pants ir jāinterpretē šauri, jo tas rada šķērsli viena no Regulas pamatmērķiem sasniegšanai.</a:t>
            </a:r>
            <a:endParaRPr kumimoji="0" lang="en-GB" sz="1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GB" sz="1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539552" y="332656"/>
            <a:ext cx="8229600" cy="77951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SPRIEDUMU REGULA (pārstrādātā versija) nr. 1215/2012</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4"/>
          <p:cNvSpPr txBox="1">
            <a:spLocks/>
          </p:cNvSpPr>
          <p:nvPr/>
        </p:nvSpPr>
        <p:spPr>
          <a:xfrm>
            <a:off x="1115616" y="1412776"/>
            <a:ext cx="7704856" cy="5112568"/>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45.1. pants — Sabiedriskā kārtība</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sprieduma atzīšana tiek atteikta:</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ja šāda atzīšana ir acīmredzami pretrunā uzrunātās dalībvalsts </a:t>
            </a:r>
            <a:b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b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sabiedriskajai kārtībai (</a:t>
            </a:r>
            <a:r>
              <a:rPr kumimoji="0" lang="lv-LV" sz="1600" b="0" i="1" u="none" strike="noStrike" kern="1200" cap="none" spc="0" normalizeH="0" baseline="0" noProof="0" dirty="0" err="1" smtClean="0">
                <a:ln>
                  <a:noFill/>
                </a:ln>
                <a:solidFill>
                  <a:sysClr val="windowText" lastClr="000000"/>
                </a:solidFill>
                <a:effectLst/>
                <a:uLnTx/>
                <a:uFillTx/>
                <a:latin typeface="Book Antiqua"/>
                <a:ea typeface="+mn-ea"/>
                <a:cs typeface="+mn-cs"/>
              </a:rPr>
              <a:t>ordre</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0" i="1" u="none" strike="noStrike" kern="1200" cap="none" spc="0" normalizeH="0" baseline="0" noProof="0" dirty="0" err="1" smtClean="0">
                <a:ln>
                  <a:noFill/>
                </a:ln>
                <a:solidFill>
                  <a:sysClr val="windowText" lastClr="000000"/>
                </a:solidFill>
                <a:effectLst/>
                <a:uLnTx/>
                <a:uFillTx/>
                <a:latin typeface="Book Antiqua"/>
                <a:ea typeface="+mn-ea"/>
                <a:cs typeface="+mn-cs"/>
              </a:rPr>
              <a:t>public</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Anglijas lēmums lietā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Merchant</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International</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Company</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Ltd</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Natsionalna</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Aktsionerna</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Kompaniya</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Naftogaz</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[2012] EWCA </a:t>
            </a:r>
            <a:r>
              <a:rPr kumimoji="0" lang="lv-LV" sz="1600" b="0" i="1" u="none" strike="noStrike" kern="1200" cap="none" spc="0" normalizeH="0" baseline="0" noProof="0" dirty="0" err="1" smtClean="0">
                <a:ln>
                  <a:noFill/>
                </a:ln>
                <a:solidFill>
                  <a:sysClr val="windowText" lastClr="000000"/>
                </a:solidFill>
                <a:effectLst/>
                <a:uLnTx/>
                <a:uFillTx/>
                <a:latin typeface="Book Antiqua"/>
                <a:ea typeface="+mn-ea"/>
                <a:cs typeface="+mn-cs"/>
              </a:rPr>
              <a:t>Civ</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196 –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Anglijas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tiesai ir tiesības izvērtēt, vai ārvalstu spriedums, kas ir pasludināts valstī, kurai ir saistoša Eiropas Cilvēktiesību konvencija, pārkāpj Konvenciju, ja ir pārliecinoši faktiskie pierādījumi, ka ārvalsts spriedums pārkāpj tiesiskās noteiktības principu.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Princips ir būtiska tiesiskuma sastāvdaļa un Eiropas Cilvēktiesību tiesa uzskata to par Konvencijas 6. panta neatņemamu sastāvdaļu.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Anglijas lēmums lietā </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Akciju sabiedrība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Aeroflot-Russian</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Airlines</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pret </a:t>
            </a:r>
            <a:r>
              <a:rPr kumimoji="0" lang="lv-LV"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Berezovsky</a:t>
            </a:r>
            <a:r>
              <a:rPr kumimoji="0" lang="lv-LV" sz="1600" b="1" i="1" u="none" strike="noStrike" kern="1200" cap="none" spc="0" normalizeH="0" baseline="0" noProof="0" dirty="0" smtClean="0">
                <a:ln>
                  <a:noFill/>
                </a:ln>
                <a:solidFill>
                  <a:sysClr val="windowText" lastClr="000000"/>
                </a:solidFill>
                <a:effectLst/>
                <a:uLnTx/>
                <a:uFillTx/>
                <a:latin typeface="Book Antiqua"/>
                <a:ea typeface="+mn-ea"/>
                <a:cs typeface="+mn-cs"/>
              </a:rPr>
              <a:t> un citi</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[2014] EWCA </a:t>
            </a:r>
            <a:r>
              <a:rPr kumimoji="0" lang="lv-LV"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Civ</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20 – attiecībā uz prasību par ārvalsts sprieduma izpildi tiek pieņemts, ka ārvalsts spriedums atbilst 6. pantam, ja vien nav norādīts pretēji.</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AutoNum type="alphaLcParenBoth"/>
              <a:tabLst/>
              <a:defRPr/>
            </a:pPr>
            <a:endParaRPr kumimoji="0" lang="lv-LV" sz="1600" b="0" i="1"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467544" y="188640"/>
            <a:ext cx="8328102" cy="923528"/>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SPRIEDUMU REGULA (pārstrādātā versija) nr. 1215/2012</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54907" y="1112168"/>
            <a:ext cx="7680030" cy="5256584"/>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0" u="none" strike="noStrike" kern="1200" cap="none" spc="0" normalizeH="0" baseline="0" noProof="0" dirty="0" smtClean="0">
                <a:ln>
                  <a:noFill/>
                </a:ln>
                <a:solidFill>
                  <a:sysClr val="windowText" lastClr="000000"/>
                </a:solidFill>
                <a:effectLst/>
                <a:uLnTx/>
                <a:uFillTx/>
                <a:latin typeface="Book Antiqua"/>
                <a:ea typeface="+mn-ea"/>
                <a:cs typeface="+mn-cs"/>
              </a:rPr>
              <a:t>Izmaiņas iepriekšējā Spriedumu regulā</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0" u="none" strike="noStrike" kern="1200" cap="none" spc="0" normalizeH="0" baseline="0" noProof="0" dirty="0" smtClean="0">
                <a:ln>
                  <a:noFill/>
                </a:ln>
                <a:solidFill>
                  <a:sysClr val="windowText" lastClr="000000"/>
                </a:solidFill>
                <a:effectLst/>
                <a:uLnTx/>
                <a:uFillTx/>
                <a:latin typeface="Book Antiqua"/>
                <a:ea typeface="+mn-ea"/>
                <a:cs typeface="+mn-cs"/>
              </a:rPr>
              <a:t>36. pants — Atkāpes no ārvalsts tiesas sprieduma izpildīšanas un atzīšanas procesa</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Spriedumus var izpildīt tieši, ņemot vērā, ka ir izpildītas zināmas prasības attiecībā uz atsevišķu dokumentu izsniegšanu ar tiesas spriedumu atzītam parādniekam.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Ir jāaizpilda 1. pielikums (vai 2. pielikums tiesu izlīguma vai publisko aktu gadījumos) un jāiesniedz sprieduma kopija un tulkojums.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0" u="none" strike="noStrike" kern="1200" cap="none" spc="0" normalizeH="0" baseline="0" noProof="0" dirty="0" smtClean="0">
                <a:ln>
                  <a:noFill/>
                </a:ln>
                <a:solidFill>
                  <a:sysClr val="windowText" lastClr="000000"/>
                </a:solidFill>
                <a:effectLst/>
                <a:uLnTx/>
                <a:uFillTx/>
                <a:latin typeface="Book Antiqua"/>
                <a:ea typeface="+mn-ea"/>
                <a:cs typeface="+mn-cs"/>
              </a:rPr>
              <a:t>54. pants — Rīkojums par pielāgošanu</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Ja citas dalībvalsts spriedums satur pasākumu vai rīkojumu, kas nav tieši pielīdzināms tās dalībvalsts likumos zināmam rīkojumam, kurā spriedums tiks izpildīts, šis pasākums vai rīkojums ir jāpielāgo pasākumam vai rīkojumam, kas ir zināms sprieduma izpildes dalībvalsts tiesību aktos.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1" i="0" u="none" strike="noStrike" kern="1200" cap="none" spc="0" normalizeH="0" baseline="0" noProof="0" dirty="0" smtClean="0">
                <a:ln>
                  <a:noFill/>
                </a:ln>
                <a:solidFill>
                  <a:sysClr val="windowText" lastClr="000000"/>
                </a:solidFill>
                <a:effectLst/>
                <a:uLnTx/>
                <a:uFillTx/>
                <a:latin typeface="Book Antiqua"/>
                <a:ea typeface="+mn-ea"/>
                <a:cs typeface="+mn-cs"/>
              </a:rPr>
              <a:t>25. pants</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(iepriekšējā Regulā 23. pants)</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Ja puses ir vienojušās, ka dalībvalsts tiesai vai tiesām ir jurisdikcija, netiek prasīts, ka vienas vai vairāku pušu domicilam ir jābūt dalībvalstī;</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Tiek piemērots 25. pants, “</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ja vien šī vienošanās saskaņā ar minētās dalībvalsts tiesību aktiem nav spēkā neesoša attiecībā uz tās spēkā esamību pēc būtības</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942" y="0"/>
            <a:ext cx="8608538" cy="5525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Virsraksts 5"/>
          <p:cNvSpPr txBox="1">
            <a:spLocks/>
          </p:cNvSpPr>
          <p:nvPr/>
        </p:nvSpPr>
        <p:spPr>
          <a:xfrm>
            <a:off x="478583" y="5525085"/>
            <a:ext cx="8219256" cy="562074"/>
          </a:xfrm>
          <a:prstGeom prst="rect">
            <a:avLst/>
          </a:prstGeom>
        </p:spPr>
        <p:txBody>
          <a:bodyPr vert="horz" anchor="ctr">
            <a:no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lv-LV" sz="1500" dirty="0">
                <a:solidFill>
                  <a:sysClr val="windowText" lastClr="000000"/>
                </a:solidFill>
                <a:effectLst/>
                <a:latin typeface="Book Antiqua"/>
              </a:rPr>
              <a:t>Pieprasījumi, kas ir saņemti no 2003. gada decembra līdz 2015. gada 14. maijam.</a:t>
            </a:r>
            <a:endParaRPr lang="en-GB" sz="1500" dirty="0">
              <a:solidFill>
                <a:sysClr val="windowText" lastClr="000000"/>
              </a:solidFill>
              <a:effectLst/>
              <a:latin typeface="Book Antiqua"/>
            </a:endParaRPr>
          </a:p>
        </p:txBody>
      </p:sp>
      <p:sp>
        <p:nvSpPr>
          <p:cNvPr id="4" name="Virsraksts 5"/>
          <p:cNvSpPr txBox="1">
            <a:spLocks/>
          </p:cNvSpPr>
          <p:nvPr/>
        </p:nvSpPr>
        <p:spPr>
          <a:xfrm>
            <a:off x="475928" y="6173688"/>
            <a:ext cx="8219256" cy="562074"/>
          </a:xfrm>
          <a:prstGeom prst="rect">
            <a:avLst/>
          </a:prstGeom>
        </p:spPr>
        <p:txBody>
          <a:bodyPr vert="horz" anchor="ctr">
            <a:no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just"/>
            <a:r>
              <a:rPr lang="lv-LV" sz="1500" dirty="0">
                <a:solidFill>
                  <a:sysClr val="windowText" lastClr="000000"/>
                </a:solidFill>
                <a:effectLst/>
                <a:latin typeface="Book Antiqua"/>
              </a:rPr>
              <a:t>Jāņem vērā, ka šajā diagrammā minētie skaitļi norāda saņemto vienību kopskaitu, tostarp tās vienības, kas tika atgrieztas turpmākiem labojumiem/grozījumiem.</a:t>
            </a:r>
            <a:endParaRPr lang="en-GB" sz="1500" dirty="0">
              <a:solidFill>
                <a:sysClr val="windowText" lastClr="000000"/>
              </a:solidFill>
              <a:effectLst/>
              <a:latin typeface="Book Antiqua"/>
            </a:endParaRPr>
          </a:p>
        </p:txBody>
      </p:sp>
    </p:spTree>
    <p:extLst>
      <p:ext uri="{BB962C8B-B14F-4D97-AF65-F5344CB8AC3E}">
        <p14:creationId xmlns:p14="http://schemas.microsoft.com/office/powerpoint/2010/main" val="1743453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1043608" y="44624"/>
            <a:ext cx="7931224" cy="851520"/>
          </a:xfrm>
          <a:prstGeom prst="rect">
            <a:avLst/>
          </a:prstGeom>
        </p:spPr>
        <p:txBody>
          <a:bodyPr vert="horz" lIns="45720" tIns="0" rIns="45720" bIns="0" anchor="b">
            <a:normAutofit fontScale="92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400" b="1" i="0" u="none" strike="noStrike" kern="1200" cap="all" spc="0" normalizeH="0" baseline="0" noProof="0" dirty="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EIROPAS RĪKOJUMS PAR MAKSĀJUMIEM — 2004. gada 21. aprīļa Regula (EK) Nr. 805/2004</a:t>
            </a:r>
            <a:endParaRPr kumimoji="0" lang="en-GB" sz="24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4"/>
          <p:cNvSpPr txBox="1">
            <a:spLocks/>
          </p:cNvSpPr>
          <p:nvPr/>
        </p:nvSpPr>
        <p:spPr>
          <a:xfrm>
            <a:off x="1043608" y="1040160"/>
            <a:ext cx="8064896" cy="5400600"/>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Shearson</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Lehmann</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Hutton</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Inc</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v TVB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Treuhandgesellschaft</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fur</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Vermogensverwaltung</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und</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Beteiligungen</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mbH</a:t>
            </a:r>
            <a:r>
              <a:rPr kumimoji="0" lang="lv-LV" sz="15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(Lietas nr. C-89/91) — kad Austrijas tiesa atteica apliecināt aizmugurisku spriedumu kā </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Eiropas izpildes</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rīkojumu (EIR)</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EIR regulas 6. pants neattiecas uz līgumiem, kas ir noslēgti starp personām, kuras nav iesaistījušās komercdarbībā vai profesionālā darbībā;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EIR regulas mērķis ir kompensēt nelīdzsvarotību starp patērētāju un profesionāli, un tās piemērojamību nevar paplašināt līdz personām, kuru aizsardzība nav pamatota.</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G v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de</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Visser</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(Lietas nr. C-292/10)</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(2012) ES tiesību akti neļāva apstiprināt kā </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Eiropas izpildes</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rīkojumu tādu aizmugurisku spriedumu, kas bija pieņemts pret atbildētāju, kura adrese nebija zināma.</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Anglijas tiesību lēmumi:</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Vogel</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Lotschutz</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(2012) QBD </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 atbildētāja </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apelācija pret EIR tika izbeigta, jo jebkuru nepareizu aprēķinu EIR varēja labot.</a:t>
            </a: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Lothschutz</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lv-LV"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Vogel</a:t>
            </a:r>
            <a:r>
              <a:rPr kumimoji="0" lang="lv-LV" sz="1500" b="1" i="0" u="none" strike="noStrike" kern="1200" cap="none" spc="0" normalizeH="0" baseline="0" noProof="0" dirty="0" smtClean="0">
                <a:ln>
                  <a:noFill/>
                </a:ln>
                <a:solidFill>
                  <a:sysClr val="windowText" lastClr="000000"/>
                </a:solidFill>
                <a:effectLst/>
                <a:uLnTx/>
                <a:uFillTx/>
                <a:latin typeface="Book Antiqua"/>
                <a:ea typeface="+mn-ea"/>
                <a:cs typeface="+mn-cs"/>
              </a:rPr>
              <a:t> [2014] EWHC):</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Izcelsmes dalībvalsts (kā noteikts EIR regulas 10.2. pantā) likumi tika piemēroti EIR apstiprinājuma labošanai vai atcelšanai.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Izpildes procedūras regulēja izpildes dalībvalsts tiesību akti (20.1. pants).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Tiklīdz Anglijas tiesā tika iesniegts EIR apstiprinājums, tiesai nācās atļaut izpildi, un tā nevarēja vēlreiz izskatīt būtību.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Nav mehānisma, lai apstrīdētu EIR apstiprinājuma spēkā esamību saņēmēja tiesā (21. pants).  </a:t>
            </a:r>
            <a:endPar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rPr>
              <a:t>Ja EIR apstiprinājumu atceļ, tiesas pilnvaras ir ierobežotas un tās var īstenot atbilstoši 23. pantam. </a:t>
            </a:r>
            <a:endParaRPr kumimoji="0" lang="lv-LV" sz="15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1043608" y="116632"/>
            <a:ext cx="8100392" cy="64807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400" b="1" i="0" u="none" strike="noStrike" kern="1200" cap="all" spc="0" normalizeH="0" baseline="0" noProof="0" dirty="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AIZSARDZĪBAS PASĀKUMU REGULA — Regula (ES) Nr. 606/2013 </a:t>
            </a:r>
            <a:endParaRPr kumimoji="0" lang="en-GB" sz="24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87624" y="908720"/>
            <a:ext cx="7632848" cy="5832648"/>
          </a:xfrm>
          <a:prstGeom prst="rect">
            <a:avLst/>
          </a:prstGeom>
        </p:spPr>
        <p:txBody>
          <a:bodyPr vert="horz">
            <a:normAutofit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Stājās spēkā 2015. gada 11. janvārī.</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Ļauj vienā dalībvalstī pieņemtos aizsardzības pasākumus automātiski atzīt un izpildīt citās dalībvalstīs (izņemot Dāniju, kurai Regula nav saistoša). </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1" i="0" u="none" strike="noStrike" kern="1200" cap="none" spc="0" normalizeH="0" baseline="0" noProof="0" dirty="0" smtClean="0">
                <a:ln>
                  <a:noFill/>
                </a:ln>
                <a:solidFill>
                  <a:sysClr val="windowText" lastClr="000000"/>
                </a:solidFill>
                <a:effectLst/>
                <a:uLnTx/>
                <a:uFillTx/>
                <a:latin typeface="Book Antiqua"/>
                <a:ea typeface="+mn-ea"/>
                <a:cs typeface="+mn-cs"/>
              </a:rPr>
              <a:t>Aizsardzības pasākumi</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 — ietver lēmumus, kas nosaka pienākumus “personai, kas rada risku”, ņemot vērā “citas personas aizsardzību, ja var tikt apdraudēta minētās personas fiziskā vai psiholoģiskā neaizskaramība”.  </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1" i="0" u="none" strike="noStrike" kern="1200" cap="none" spc="0" normalizeH="0" baseline="0" noProof="0" dirty="0" smtClean="0">
                <a:ln>
                  <a:noFill/>
                </a:ln>
                <a:solidFill>
                  <a:sysClr val="windowText" lastClr="000000"/>
                </a:solidFill>
                <a:effectLst/>
                <a:uLnTx/>
                <a:uFillTx/>
                <a:latin typeface="Book Antiqua"/>
                <a:ea typeface="+mn-ea"/>
                <a:cs typeface="+mn-cs"/>
              </a:rPr>
              <a:t>Uzliktie pienākumi</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 kas ir pakļauti Regulai:</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aizliegums vai noteikumi attiecībā uz tās vietas apmeklēšanu, kur dzīvo, strādā vai ko regulāri apmeklē vai kur regulāri uzturas aizsargātā persona;</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aizliegums vai noteikumi attiecībā uz jebkāda veida saziņu ar aizsargāto personu, tostarp izmantojot tālruni, elektronisko vai parasto pastu, faksu vai jebkādus citus līdzekļus;</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aizliegums vai noteikumi attiecībā uz tuvošanos aizsargātajai personai tuvāk par noteiktu attālumu.</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1" i="0" u="none" strike="noStrike" kern="1200" cap="none" spc="0" normalizeH="0" baseline="0" noProof="0" dirty="0" smtClean="0">
                <a:ln>
                  <a:noFill/>
                </a:ln>
                <a:solidFill>
                  <a:sysClr val="windowText" lastClr="000000"/>
                </a:solidFill>
                <a:effectLst/>
                <a:uLnTx/>
                <a:uFillTx/>
                <a:latin typeface="Book Antiqua"/>
                <a:ea typeface="+mn-ea"/>
                <a:cs typeface="+mn-cs"/>
              </a:rPr>
              <a:t>Anglijas tiesību pasākumi</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 ietver: </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Prasījumus atbilstoši 1997. gada likumam par aizsardzību pret aizskaršanu; </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Rīkojumus pret uzmākšanos,</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Rīkojumus par nodarbošanos un </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Rīkojumus par aizsardzību pret piespiedu laulību.  </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1" i="0" u="none" strike="noStrike" kern="1200" cap="none" spc="0" normalizeH="0" baseline="0" noProof="0" dirty="0" smtClean="0">
                <a:ln>
                  <a:noFill/>
                </a:ln>
                <a:solidFill>
                  <a:sysClr val="windowText" lastClr="000000"/>
                </a:solidFill>
                <a:effectLst/>
                <a:uLnTx/>
                <a:uFillTx/>
                <a:latin typeface="Book Antiqua"/>
                <a:ea typeface="+mn-ea"/>
                <a:cs typeface="+mn-cs"/>
              </a:rPr>
              <a:t>Procedūra</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Aizsargātā persona, lai uz to attiecinātu '5. pantā minēto apliecību', vēršas tiesā, kura pieņēma rīkojumu par aizsargājošu līdzekli;</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5. pantā minēto apliecību izsniedz, ja tiesa ir apmierināta, ka personai ir izsniegts rīkojums, kura adresāts tā ir.</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Paziņojums atbilstoši 8. pantam ir jāiesniedz arī personai, kurai tas ir adresēts.  </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rPr>
              <a:t>Aizsargātā persona var īstenot aizsardzības pasākumu savā jurisdikcijā tādā pašā veidā, it kā šāds pasākums būtu bijis noteikts šajā jurisdikcijā.</a:t>
            </a:r>
            <a:endPar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IE" sz="14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467544" y="116632"/>
            <a:ext cx="8229600" cy="792088"/>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PRASĪJUMI UN CITI PAGAIDU LĪDZEKĻI</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87624" y="1268760"/>
            <a:ext cx="7704856" cy="540060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1" i="0" u="none" strike="noStrike" kern="1200" cap="none" spc="0" normalizeH="0" baseline="0" noProof="0" dirty="0" smtClean="0">
                <a:ln>
                  <a:noFill/>
                </a:ln>
                <a:solidFill>
                  <a:sysClr val="windowText" lastClr="000000"/>
                </a:solidFill>
                <a:effectLst/>
                <a:uLnTx/>
                <a:uFillTx/>
                <a:latin typeface="Book Antiqua"/>
                <a:ea typeface="+mn-ea"/>
                <a:cs typeface="+mn-cs"/>
              </a:rPr>
              <a:t>Obligātie vai aizliedzošie rīkojumi</a:t>
            </a: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Pirms tiesas vai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tiesvedības laikā, vai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pēc sprieduma pieņemšanas</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Rīkojumi:</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īpašuma saglabāšanas vai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īpašuma nodošanas, vai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dokumentu izplatīšanas,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Iesaldēšanas rīkojumi un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meklēšanas rīkojumi.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Nolūks — novērst neatgriezenisku kaitējumu, kas ir ticis nodarīts, vai saglabāt pierādījumus:</a:t>
            </a: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pakšvirsraksts 2"/>
          <p:cNvSpPr txBox="1">
            <a:spLocks/>
          </p:cNvSpPr>
          <p:nvPr/>
        </p:nvSpPr>
        <p:spPr>
          <a:xfrm>
            <a:off x="1187624" y="1052736"/>
            <a:ext cx="7128792" cy="4824536"/>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1" i="0" u="none" strike="noStrike" kern="1200" cap="none" spc="0" normalizeH="0" baseline="0" noProof="0" dirty="0" smtClean="0">
                <a:ln>
                  <a:noFill/>
                </a:ln>
                <a:solidFill>
                  <a:sysClr val="windowText" lastClr="000000"/>
                </a:solidFill>
                <a:effectLst/>
                <a:uLnTx/>
                <a:uFillTx/>
                <a:latin typeface="Book Antiqua"/>
                <a:ea typeface="+mn-ea"/>
                <a:cs typeface="+mn-cs"/>
              </a:rPr>
              <a:t>35. pants</a:t>
            </a: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 pārstrādātā Spriedumu regulas versija –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t>Dalībvalsts tiesās var iesniegt pieteikumu attiecībā uz tādiem pagaidu pasākumiem, tostarp aizsardzības pasākumiem, ko var piemērot saskaņā ar minētās dalībvalsts tiesību aktiem, pat ja lieta pēc būtības ir citas dalībvalsts tiesu jurisdikcijā.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1" i="0" u="none" strike="noStrike" kern="1200" cap="none" spc="0" normalizeH="0" baseline="0" noProof="0" dirty="0" smtClean="0">
                <a:ln>
                  <a:noFill/>
                </a:ln>
                <a:solidFill>
                  <a:sysClr val="windowText" lastClr="000000"/>
                </a:solidFill>
                <a:effectLst/>
                <a:uLnTx/>
                <a:uFillTx/>
                <a:latin typeface="Book Antiqua"/>
                <a:ea typeface="+mn-ea"/>
                <a:cs typeface="+mn-cs"/>
              </a:rPr>
              <a:t>40. pants</a:t>
            </a: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 pārstrādātā Spriedumu regulas versija –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t>Izpildāms spriedums saskaņā ar likumu ietver arī tiesības uz </a:t>
            </a:r>
            <a:b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br>
            <a: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t>aizsardzības pasākumiem, kas pastāv saskaņā ar uzrunātās dalībvalsts </a:t>
            </a:r>
            <a:b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br>
            <a: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t>tiesību aktiem.</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1"/>
          <p:cNvSpPr txBox="1">
            <a:spLocks/>
          </p:cNvSpPr>
          <p:nvPr/>
        </p:nvSpPr>
        <p:spPr>
          <a:xfrm>
            <a:off x="395536" y="1772816"/>
            <a:ext cx="8229600" cy="2044824"/>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3000" b="1" i="0" u="none" strike="noStrike" kern="1200" cap="all" spc="0" normalizeH="0" baseline="0" noProof="0" smtClean="0">
                <a:ln w="6350">
                  <a:noFill/>
                </a:ln>
                <a:solidFill>
                  <a:sysClr val="windowText" lastClr="000000"/>
                </a:solidFill>
                <a:effectLst/>
                <a:uLnTx/>
                <a:uFillTx/>
                <a:latin typeface="Book Antiqua" panose="02040602050305030304" pitchFamily="18" charset="0"/>
                <a:ea typeface="+mj-ea"/>
                <a:cs typeface="+mj-cs"/>
              </a:rPr>
              <a:t>PALDIES PAR UZMANĪBU! </a:t>
            </a:r>
            <a:br>
              <a:rPr kumimoji="0" lang="lv-LV" sz="3000" b="1" i="0" u="none" strike="noStrike" kern="1200" cap="all" spc="0" normalizeH="0" baseline="0" noProof="0" smtClean="0">
                <a:ln w="6350">
                  <a:noFill/>
                </a:ln>
                <a:solidFill>
                  <a:sysClr val="windowText" lastClr="000000"/>
                </a:solidFill>
                <a:effectLst/>
                <a:uLnTx/>
                <a:uFillTx/>
                <a:latin typeface="Book Antiqua" panose="02040602050305030304" pitchFamily="18" charset="0"/>
                <a:ea typeface="+mj-ea"/>
                <a:cs typeface="+mj-cs"/>
              </a:rPr>
            </a:br>
            <a:endParaRPr kumimoji="0" lang="lv-LV" sz="3000" b="1" i="0" u="none" strike="noStrike" kern="1200" cap="all" spc="0" normalizeH="0" baseline="0" noProof="0" dirty="0">
              <a:ln w="6350">
                <a:noFill/>
              </a:ln>
              <a:solidFill>
                <a:sysClr val="windowText" lastClr="000000"/>
              </a:solidFill>
              <a:effectLst/>
              <a:uLnTx/>
              <a:uFillTx/>
              <a:latin typeface="Book Antiqua" panose="02040602050305030304" pitchFamily="18" charset="0"/>
              <a:ea typeface="+mj-ea"/>
              <a:cs typeface="+mj-cs"/>
            </a:endParaRPr>
          </a:p>
        </p:txBody>
      </p:sp>
    </p:spTree>
    <p:extLst>
      <p:ext uri="{BB962C8B-B14F-4D97-AF65-F5344CB8AC3E}">
        <p14:creationId xmlns:p14="http://schemas.microsoft.com/office/powerpoint/2010/main" val="1743453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251520" y="5445224"/>
            <a:ext cx="8229600" cy="107099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lv-LV" sz="1500" dirty="0">
                <a:solidFill>
                  <a:sysClr val="windowText" lastClr="000000"/>
                </a:solidFill>
                <a:effectLst/>
                <a:latin typeface="Book Antiqua"/>
              </a:rPr>
              <a:t>Šajā diagrammā ir norādīts SFP sadalījums, ko katra attiecīgā ES valsts ir iesniegusi Anglijā un Velsā. Datu diapazons ir no 2002. gada decembra līdz 2015. gada 14. maijam</a:t>
            </a: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71400"/>
            <a:ext cx="8568952" cy="5616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453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331440" y="5455411"/>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lv-LV" sz="1500" dirty="0">
                <a:solidFill>
                  <a:sysClr val="windowText" lastClr="000000"/>
                </a:solidFill>
                <a:effectLst/>
                <a:latin typeface="Book Antiqua"/>
              </a:rPr>
              <a:t>Šajā diagrammā ir norādīts RS sadalījums, ko Anglija un Velsa ir sastādījusi katrai attiecīgajai valstij ES. Datu diapazons ir no 2002. gada decembra līdz 2015. gada 14. maijam</a:t>
            </a: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0"/>
            <a:ext cx="8856984" cy="5589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453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323528" y="5604210"/>
            <a:ext cx="8219256" cy="1012974"/>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lv-LV" sz="1500" dirty="0">
                <a:solidFill>
                  <a:sysClr val="windowText" lastClr="000000"/>
                </a:solidFill>
                <a:effectLst/>
                <a:latin typeface="Book Antiqua"/>
              </a:rPr>
              <a:t>Šajā diagrammā ir norādīts katras attiecīgās ES valsts CR pieprasījumu sadalījums. Datu diapazons ir no 2002. gada decembra līdz 2015. gada 14. maijam</a:t>
            </a: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0"/>
            <a:ext cx="8856984" cy="560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45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323528" y="5715000"/>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lv-LV" sz="1500" b="1" i="0" u="none" strike="noStrike" kern="1200" cap="none" spc="0" normalizeH="0" baseline="0" noProof="0" dirty="0" smtClean="0">
                <a:ln w="6350">
                  <a:noFill/>
                </a:ln>
                <a:solidFill>
                  <a:sysClr val="windowText" lastClr="000000"/>
                </a:solidFill>
                <a:effectLst/>
                <a:uLnTx/>
                <a:uFillTx/>
                <a:latin typeface="Book Antiqua"/>
                <a:ea typeface="+mj-ea"/>
                <a:cs typeface="+mj-cs"/>
              </a:rPr>
              <a:t>Šajā diagrammā ir norādīts katras attiecīgās ES valsts RE pieprasījumu sadalījums. Datu diapazons ir no 2002. gada decembra līdz 2015. gada 14. maijam</a:t>
            </a:r>
            <a:endParaRPr kumimoji="0" lang="lv-LV" sz="1500" b="1" i="0" u="none" strike="noStrike" kern="1200" cap="none" spc="0" normalizeH="0" baseline="0" noProof="0" dirty="0">
              <a:ln w="6350">
                <a:noFill/>
              </a:ln>
              <a:solidFill>
                <a:sysClr val="windowText" lastClr="000000"/>
              </a:solidFill>
              <a:effectLst/>
              <a:uLnTx/>
              <a:uFillTx/>
              <a:latin typeface="Book Antiqua"/>
              <a:ea typeface="+mj-ea"/>
              <a:cs typeface="+mj-cs"/>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04664"/>
            <a:ext cx="8856984" cy="5317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453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467544" y="116632"/>
            <a:ext cx="8136904" cy="72008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DOKUMENTU IZSNIEGŠANAS REGULA</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3"/>
          <p:cNvSpPr txBox="1">
            <a:spLocks/>
          </p:cNvSpPr>
          <p:nvPr/>
        </p:nvSpPr>
        <p:spPr>
          <a:xfrm>
            <a:off x="1043608" y="953344"/>
            <a:ext cx="7992888" cy="5904656"/>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Attiecībā uz dokumentu izsniegšanas pieprasījumiem Anglijā un Velsā visierastākās problēmas ir:</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lvl="0" algn="just">
              <a:buClr>
                <a:sysClr val="window" lastClr="FFFFFF">
                  <a:shade val="95000"/>
                </a:sysClr>
              </a:buClr>
            </a:pPr>
            <a:r>
              <a:rPr lang="en-US" sz="1600" dirty="0">
                <a:solidFill>
                  <a:sysClr val="windowText" lastClr="000000"/>
                </a:solidFill>
                <a:latin typeface="Book Antiqua"/>
              </a:rPr>
              <a:t>(</a:t>
            </a:r>
            <a:r>
              <a:rPr lang="en-US" sz="1600" dirty="0" err="1">
                <a:solidFill>
                  <a:sysClr val="windowText" lastClr="000000"/>
                </a:solidFill>
                <a:latin typeface="Book Antiqua"/>
              </a:rPr>
              <a:t>i</a:t>
            </a:r>
            <a:r>
              <a:rPr lang="en-US" sz="1600" dirty="0">
                <a:solidFill>
                  <a:sysClr val="windowText" lastClr="000000"/>
                </a:solidFill>
                <a:latin typeface="Book Antiqua"/>
              </a:rPr>
              <a:t>)</a:t>
            </a:r>
            <a:r>
              <a:rPr lang="lv-LV" sz="1600" dirty="0">
                <a:solidFill>
                  <a:sysClr val="windowText" lastClr="000000"/>
                </a:solidFill>
                <a:latin typeface="Book Antiqua"/>
              </a:rPr>
              <a:t> Pieprasītāja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tiesa nesniedz pilnu adresi — mēs darām visu iespējamo, lai atrastu adresi. Ja atbildētājs ir uzņēmums, mēs veicam tiešsaistes meklēšanu Uzņēmumu reģistrā. Ja tā ir privātpersona, varam meklēt pēc pasta indeksa, ja ir norādīta pietiekama kontaktinformācija.</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lvl="0" algn="just">
              <a:buClr>
                <a:sysClr val="window" lastClr="FFFFFF">
                  <a:shade val="95000"/>
                </a:sysClr>
              </a:buClr>
            </a:pPr>
            <a:r>
              <a:rPr lang="en-US" sz="1600" dirty="0">
                <a:solidFill>
                  <a:sysClr val="windowText" lastClr="000000"/>
                </a:solidFill>
                <a:latin typeface="Book Antiqua"/>
              </a:rPr>
              <a:t>(</a:t>
            </a:r>
            <a:r>
              <a:rPr lang="en-US" sz="1600" dirty="0" err="1" smtClean="0">
                <a:solidFill>
                  <a:sysClr val="windowText" lastClr="000000"/>
                </a:solidFill>
                <a:latin typeface="Book Antiqua"/>
              </a:rPr>
              <a:t>i</a:t>
            </a:r>
            <a:r>
              <a:rPr lang="lv-LV" sz="1600" dirty="0" smtClean="0">
                <a:solidFill>
                  <a:sysClr val="windowText" lastClr="000000"/>
                </a:solidFill>
                <a:latin typeface="Book Antiqua"/>
              </a:rPr>
              <a:t>i</a:t>
            </a:r>
            <a:r>
              <a:rPr lang="en-US" sz="1600" dirty="0" smtClean="0">
                <a:solidFill>
                  <a:sysClr val="windowText" lastClr="000000"/>
                </a:solidFill>
                <a:latin typeface="Book Antiqua"/>
              </a:rPr>
              <a:t>)</a:t>
            </a:r>
            <a:r>
              <a:rPr lang="lv-LV" sz="1600" dirty="0" smtClean="0">
                <a:solidFill>
                  <a:sysClr val="windowText" lastClr="000000"/>
                </a:solidFill>
                <a:latin typeface="Book Antiqua"/>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Persona, kurai izsniedzami dokumenti, nav mājās. Ja tiesu izpildītājs, kas cenšas izsniegt dokumentus, var gūt apstiprinājumu no cita mājsaimniecības locekļa vai kaimiņa, ka persona tur dzīvo, varu dot atļauju izsniegšanai, izmantojot pirmās klases pastu.</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lvl="0" algn="just">
              <a:buClr>
                <a:sysClr val="window" lastClr="FFFFFF">
                  <a:shade val="95000"/>
                </a:sysClr>
              </a:buClr>
            </a:pPr>
            <a:r>
              <a:rPr lang="en-US" sz="1600" dirty="0">
                <a:solidFill>
                  <a:sysClr val="windowText" lastClr="000000"/>
                </a:solidFill>
                <a:latin typeface="Book Antiqua"/>
              </a:rPr>
              <a:t>(</a:t>
            </a:r>
            <a:r>
              <a:rPr lang="en-US" sz="1600" dirty="0" err="1" smtClean="0">
                <a:solidFill>
                  <a:sysClr val="windowText" lastClr="000000"/>
                </a:solidFill>
                <a:latin typeface="Book Antiqua"/>
              </a:rPr>
              <a:t>i</a:t>
            </a:r>
            <a:r>
              <a:rPr lang="lv-LV" sz="1600" dirty="0" err="1" smtClean="0">
                <a:solidFill>
                  <a:sysClr val="windowText" lastClr="000000"/>
                </a:solidFill>
                <a:latin typeface="Book Antiqua"/>
              </a:rPr>
              <a:t>ii</a:t>
            </a:r>
            <a:r>
              <a:rPr lang="en-US" sz="1600" dirty="0" smtClean="0">
                <a:solidFill>
                  <a:sysClr val="windowText" lastClr="000000"/>
                </a:solidFill>
                <a:latin typeface="Book Antiqua"/>
              </a:rPr>
              <a:t>)</a:t>
            </a:r>
            <a:r>
              <a:rPr lang="lv-LV" sz="1600" dirty="0" smtClean="0">
                <a:solidFill>
                  <a:sysClr val="windowText" lastClr="000000"/>
                </a:solidFill>
                <a:latin typeface="Book Antiqua"/>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Persona, kurai izsniedzami dokumenti, ir mainījusi dzīvesvietu. Ja nav pieejama jaunā adrese, mēs dokumentu atgriežam kopā ar 'netika izsniegts' ziņojumu.</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lvl="0" algn="just">
              <a:buClr>
                <a:sysClr val="window" lastClr="FFFFFF">
                  <a:shade val="95000"/>
                </a:sysClr>
              </a:buClr>
            </a:pPr>
            <a:r>
              <a:rPr lang="en-US" sz="1600" dirty="0">
                <a:solidFill>
                  <a:sysClr val="windowText" lastClr="000000"/>
                </a:solidFill>
                <a:latin typeface="Book Antiqua"/>
              </a:rPr>
              <a:t>(</a:t>
            </a:r>
            <a:r>
              <a:rPr lang="en-US" sz="1600" dirty="0" err="1" smtClean="0">
                <a:solidFill>
                  <a:sysClr val="windowText" lastClr="000000"/>
                </a:solidFill>
                <a:latin typeface="Book Antiqua"/>
              </a:rPr>
              <a:t>i</a:t>
            </a:r>
            <a:r>
              <a:rPr lang="lv-LV" sz="1600" dirty="0" smtClean="0">
                <a:solidFill>
                  <a:sysClr val="windowText" lastClr="000000"/>
                </a:solidFill>
                <a:latin typeface="Book Antiqua"/>
              </a:rPr>
              <a:t>v</a:t>
            </a:r>
            <a:r>
              <a:rPr lang="en-US" sz="1600" dirty="0" smtClean="0">
                <a:solidFill>
                  <a:sysClr val="windowText" lastClr="000000"/>
                </a:solidFill>
                <a:latin typeface="Book Antiqua"/>
              </a:rPr>
              <a:t>)</a:t>
            </a:r>
            <a:r>
              <a:rPr lang="lv-LV" sz="1600" dirty="0" smtClean="0">
                <a:solidFill>
                  <a:sysClr val="windowText" lastClr="000000"/>
                </a:solidFill>
                <a:latin typeface="Book Antiqua"/>
              </a:rPr>
              <a:t> </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Bieži mēs noskaidrojam, ka norādītās dzīvesvietas adrese ir īrētas mītnes adrese, un tāpēc līdz brīdim, kad ES tiesa ir uzsākusi tiesvedību, atbildētājs ir mainījis dzīvesvietu, un tas rada neapmierinātību jauno īrnieku vidū.</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Visbiežākais iemesls neizsniegt mūsu tiesas dokumentus citās ES valstīs ir tas, ka minētās personas neatrodas norādītajā adresē, adrese neeksistē vai nav pareiza.</a:t>
            </a:r>
            <a:endPar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395536" y="44624"/>
            <a:ext cx="8256094" cy="936104"/>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DOKUMENTU IZSNIEGŠANAS REGULA</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4"/>
          <p:cNvSpPr txBox="1">
            <a:spLocks/>
          </p:cNvSpPr>
          <p:nvPr/>
        </p:nvSpPr>
        <p:spPr>
          <a:xfrm>
            <a:off x="1043608" y="1196752"/>
            <a:ext cx="7560840" cy="5472608"/>
          </a:xfrm>
          <a:prstGeom prst="rect">
            <a:avLst/>
          </a:prstGeom>
        </p:spPr>
        <p:txBody>
          <a:bodyPr vert="horz">
            <a:normAutofit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14. pants — Izsniegšana, izmantojot pasta pakalpojumus</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1" u="none" strike="noStrike" kern="1200" cap="none" spc="0" normalizeH="0" baseline="0" noProof="0" dirty="0" smtClean="0">
                <a:ln>
                  <a:noFill/>
                </a:ln>
                <a:solidFill>
                  <a:sysClr val="windowText" lastClr="000000"/>
                </a:solidFill>
                <a:effectLst/>
                <a:uLnTx/>
                <a:uFillTx/>
                <a:latin typeface="Book Antiqua"/>
                <a:ea typeface="+mn-ea"/>
                <a:cs typeface="+mn-cs"/>
              </a:rPr>
              <a:t>Katrai dalībvalstij, izmantojot pasta pakalpojumus, ierakstītā vēstulē ar saņemšanas apstiprinājumu vai izmantojot kaut ko līdzvērtīgu, ir tiesības tieši izsniegt tiesas dokumentus personām, kas dzīvo citā dalībvalstī.</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just"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r>
              <a:rPr kumimoji="0" lang="lv-LV" sz="2000" b="0" i="0" u="none" strike="noStrike" kern="1200" cap="none" spc="0" normalizeH="0" baseline="0" noProof="0" dirty="0" smtClean="0">
                <a:ln>
                  <a:noFill/>
                </a:ln>
                <a:effectLst/>
                <a:uLnTx/>
                <a:uFillTx/>
                <a:latin typeface="Book Antiqua"/>
                <a:ea typeface="+mn-ea"/>
                <a:cs typeface="+mn-cs"/>
              </a:rPr>
              <a:t>Kas ir nepieciešams apstiprinājuma saņemšanai vai kaut kā līdzvērtīga izmantošanai?</a:t>
            </a:r>
            <a:endParaRPr lang="lv-LV" sz="2000" dirty="0">
              <a:latin typeface="Book Antiqua"/>
            </a:endParaRPr>
          </a:p>
          <a:p>
            <a:pPr marL="342900" marR="0" lvl="0" indent="-342900" algn="just"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just"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Kā pakalpojumu izseko dalībvalsts tiesa, kas veic izsniegšanu, izmantojot pastu?</a:t>
            </a:r>
            <a:endParaRPr lang="lv-LV" sz="2000" dirty="0">
              <a:solidFill>
                <a:sysClr val="windowText" lastClr="000000"/>
              </a:solidFill>
              <a:latin typeface="Book Antiqua"/>
            </a:endParaRPr>
          </a:p>
          <a:p>
            <a:pPr marL="342900" marR="0" lvl="0" indent="-342900" algn="just"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just" defTabSz="914400" rtl="0" eaLnBrk="1" fontAlgn="auto" latinLnBrk="0" hangingPunct="1">
              <a:lnSpc>
                <a:spcPct val="100000"/>
              </a:lnSpc>
              <a:spcBef>
                <a:spcPct val="20000"/>
              </a:spcBef>
              <a:spcAft>
                <a:spcPts val="0"/>
              </a:spcAft>
              <a:buClr>
                <a:sysClr val="window" lastClr="FFFFFF">
                  <a:shade val="95000"/>
                </a:sysClr>
              </a:buClr>
              <a:buSzPct val="65000"/>
              <a:buFont typeface="Arial" panose="020B0604020202020204" pitchFamily="34" charset="0"/>
              <a:buChar char="•"/>
              <a:tabLst/>
              <a:defRPr/>
            </a:pP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Vai šo pienākumu var deleģēt pusei, kura pieprasa pakalpojumu?</a:t>
            </a:r>
            <a:endPar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80000"/>
              <a:buFont typeface="Wingdings 2"/>
              <a:buNone/>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395536" y="116632"/>
            <a:ext cx="8328102" cy="72008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800" b="1" i="0" u="none" strike="noStrike" kern="1200" cap="all" spc="0" normalizeH="0" baseline="0" noProof="0" smtClean="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rPr>
              <a:t>DOKUMENTU IZSNIEGŠANAS REGULA</a:t>
            </a:r>
            <a:endParaRPr kumimoji="0" lang="en-GB" sz="2800" b="1" i="0" u="none" strike="noStrike" kern="1200" cap="all" spc="0" normalizeH="0" baseline="0" noProof="0" dirty="0">
              <a:ln w="6350">
                <a:noFill/>
              </a:ln>
              <a:solidFill>
                <a:sysClr val="windowText" lastClr="000000"/>
              </a:soli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3"/>
          <p:cNvSpPr txBox="1">
            <a:spLocks/>
          </p:cNvSpPr>
          <p:nvPr/>
        </p:nvSpPr>
        <p:spPr>
          <a:xfrm>
            <a:off x="1043608" y="1268760"/>
            <a:ext cx="7632848" cy="5184576"/>
          </a:xfrm>
          <a:prstGeom prst="rect">
            <a:avLst/>
          </a:prstGeom>
        </p:spPr>
        <p:txBody>
          <a:bodyPr vert="horz">
            <a:normAutofit fontScale="92500"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Vai divpusējs nolīgums prevalē pār 14. pantu?</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Dokumentu izsniegšanas regulas 20. pants nosaka:</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1.</a:t>
            </a: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 Šī regula jautājumos, uz ko tā attiecas, prevalē pār noteikumiem dalībvalstu noslēgtos divpusējos vai daudzpusējos nolīgumos vai pasākumos un jo īpaši pār IV pantu protokolā, kas pievienots 1968. gada Briseles konvencijai un 1965. gada 15. novembra Hāgas konvencijai.</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rPr>
              <a:t>2.</a:t>
            </a:r>
            <a:r>
              <a:rPr kumimoji="0" lang="lv-LV" sz="2400" b="0" i="1" u="none" strike="noStrike" kern="1200" cap="none" spc="0" normalizeH="0" baseline="0" noProof="0" dirty="0" smtClean="0">
                <a:ln>
                  <a:noFill/>
                </a:ln>
                <a:solidFill>
                  <a:sysClr val="windowText" lastClr="000000"/>
                </a:solidFill>
                <a:effectLst/>
                <a:uLnTx/>
                <a:uFillTx/>
                <a:latin typeface="Book Antiqua"/>
                <a:ea typeface="+mn-ea"/>
                <a:cs typeface="+mn-cs"/>
              </a:rPr>
              <a:t> Šī regula neliedz atsevišķām dalībvalstīm uzturēt spēkā vai noslēgt nolīgumus vai pasākumus, lai vēl vairāk paātrinātu vai vienkāršotu dokumentu pārsūtīšanu, ar noteikumu, ka tie atbilst šai regulai.</a:t>
            </a:r>
            <a:endParaRPr kumimoji="0" lang="en-GB"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2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1743453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ulgrieži">
  <a:themeElements>
    <a:clrScheme name="Administratīvs">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Saulgrieži">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aulgrieži">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108</TotalTime>
  <Words>647</Words>
  <Application>Microsoft Office PowerPoint</Application>
  <PresentationFormat>Slaidrāde ekrānā (4:3)</PresentationFormat>
  <Paragraphs>197</Paragraphs>
  <Slides>24</Slides>
  <Notes>1</Notes>
  <HiddenSlides>0</HiddenSlides>
  <MMClips>0</MMClips>
  <ScaleCrop>false</ScaleCrop>
  <HeadingPairs>
    <vt:vector size="4" baseType="variant">
      <vt:variant>
        <vt:lpstr>Dizains</vt:lpstr>
      </vt:variant>
      <vt:variant>
        <vt:i4>1</vt:i4>
      </vt:variant>
      <vt:variant>
        <vt:lpstr>Slaidu virsraksti</vt:lpstr>
      </vt:variant>
      <vt:variant>
        <vt:i4>24</vt:i4>
      </vt:variant>
    </vt:vector>
  </HeadingPairs>
  <TitlesOfParts>
    <vt:vector size="25" baseType="lpstr">
      <vt:lpstr>Saulgrieži</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Company>Tieslietu Sektors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Valdis Pusvacietis</dc:creator>
  <cp:lastModifiedBy>Arta Zvirgzda</cp:lastModifiedBy>
  <cp:revision>37</cp:revision>
  <cp:lastPrinted>2015-06-08T15:07:31Z</cp:lastPrinted>
  <dcterms:created xsi:type="dcterms:W3CDTF">2015-06-08T06:34:06Z</dcterms:created>
  <dcterms:modified xsi:type="dcterms:W3CDTF">2015-06-08T15:07:36Z</dcterms:modified>
</cp:coreProperties>
</file>