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handoutMasterIdLst>
    <p:handoutMasterId r:id="rId30"/>
  </p:handoutMasterIdLst>
  <p:sldIdLst>
    <p:sldId id="256" r:id="rId2"/>
    <p:sldId id="257" r:id="rId3"/>
    <p:sldId id="276" r:id="rId4"/>
    <p:sldId id="277" r:id="rId5"/>
    <p:sldId id="278" r:id="rId6"/>
    <p:sldId id="258" r:id="rId7"/>
    <p:sldId id="259" r:id="rId8"/>
    <p:sldId id="260" r:id="rId9"/>
    <p:sldId id="279" r:id="rId10"/>
    <p:sldId id="262" r:id="rId11"/>
    <p:sldId id="263" r:id="rId12"/>
    <p:sldId id="264" r:id="rId13"/>
    <p:sldId id="280" r:id="rId14"/>
    <p:sldId id="275" r:id="rId15"/>
    <p:sldId id="281" r:id="rId16"/>
    <p:sldId id="265" r:id="rId17"/>
    <p:sldId id="282" r:id="rId18"/>
    <p:sldId id="266" r:id="rId19"/>
    <p:sldId id="267" r:id="rId20"/>
    <p:sldId id="268" r:id="rId21"/>
    <p:sldId id="269" r:id="rId22"/>
    <p:sldId id="270" r:id="rId23"/>
    <p:sldId id="271" r:id="rId24"/>
    <p:sldId id="272" r:id="rId25"/>
    <p:sldId id="273" r:id="rId26"/>
    <p:sldId id="274" r:id="rId27"/>
    <p:sldId id="283" r:id="rId28"/>
  </p:sldIdLst>
  <p:sldSz cx="12192000" cy="6858000"/>
  <p:notesSz cx="6797675" cy="9926638"/>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autoAdjust="0"/>
  </p:normalViewPr>
  <p:slideViewPr>
    <p:cSldViewPr snapToGrid="0">
      <p:cViewPr>
        <p:scale>
          <a:sx n="63" d="100"/>
          <a:sy n="63" d="100"/>
        </p:scale>
        <p:origin x="-91" y="-490"/>
      </p:cViewPr>
      <p:guideLst>
        <p:guide orient="horz" pos="2160"/>
        <p:guide pos="3840"/>
      </p:guideLst>
    </p:cSldViewPr>
  </p:slideViewPr>
  <p:outlineViewPr>
    <p:cViewPr>
      <p:scale>
        <a:sx n="33" d="100"/>
        <a:sy n="33" d="100"/>
      </p:scale>
      <p:origin x="48"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3177" tIns="46589" rIns="93177" bIns="46589" rtlCol="0"/>
          <a:lstStyle>
            <a:lvl1pPr algn="l">
              <a:defRPr sz="1200"/>
            </a:lvl1pPr>
          </a:lstStyle>
          <a:p>
            <a:endParaRPr lang="lv-LV"/>
          </a:p>
        </p:txBody>
      </p:sp>
      <p:sp>
        <p:nvSpPr>
          <p:cNvPr id="3" name="Datuma vietturis 2"/>
          <p:cNvSpPr>
            <a:spLocks noGrp="1"/>
          </p:cNvSpPr>
          <p:nvPr>
            <p:ph type="dt" sz="quarter" idx="1"/>
          </p:nvPr>
        </p:nvSpPr>
        <p:spPr>
          <a:xfrm>
            <a:off x="3850443" y="0"/>
            <a:ext cx="2945659" cy="496332"/>
          </a:xfrm>
          <a:prstGeom prst="rect">
            <a:avLst/>
          </a:prstGeom>
        </p:spPr>
        <p:txBody>
          <a:bodyPr vert="horz" lIns="93177" tIns="46589" rIns="93177" bIns="46589" rtlCol="0"/>
          <a:lstStyle>
            <a:lvl1pPr algn="r">
              <a:defRPr sz="1200"/>
            </a:lvl1pPr>
          </a:lstStyle>
          <a:p>
            <a:endParaRPr lang="lv-LV"/>
          </a:p>
        </p:txBody>
      </p:sp>
      <p:sp>
        <p:nvSpPr>
          <p:cNvPr id="4" name="Kājenes vietturis 3"/>
          <p:cNvSpPr>
            <a:spLocks noGrp="1"/>
          </p:cNvSpPr>
          <p:nvPr>
            <p:ph type="ftr" sz="quarter" idx="2"/>
          </p:nvPr>
        </p:nvSpPr>
        <p:spPr>
          <a:xfrm>
            <a:off x="0" y="9428584"/>
            <a:ext cx="2945659" cy="496332"/>
          </a:xfrm>
          <a:prstGeom prst="rect">
            <a:avLst/>
          </a:prstGeom>
        </p:spPr>
        <p:txBody>
          <a:bodyPr vert="horz" lIns="93177" tIns="46589" rIns="93177" bIns="46589" rtlCol="0" anchor="b"/>
          <a:lstStyle>
            <a:lvl1pPr algn="l">
              <a:defRPr sz="1200"/>
            </a:lvl1pPr>
          </a:lstStyle>
          <a:p>
            <a:endParaRPr lang="lv-LV"/>
          </a:p>
        </p:txBody>
      </p:sp>
      <p:sp>
        <p:nvSpPr>
          <p:cNvPr id="5" name="Slaida numura vietturis 4"/>
          <p:cNvSpPr>
            <a:spLocks noGrp="1"/>
          </p:cNvSpPr>
          <p:nvPr>
            <p:ph type="sldNum" sz="quarter" idx="3"/>
          </p:nvPr>
        </p:nvSpPr>
        <p:spPr>
          <a:xfrm>
            <a:off x="3850443" y="9428584"/>
            <a:ext cx="2945659" cy="496332"/>
          </a:xfrm>
          <a:prstGeom prst="rect">
            <a:avLst/>
          </a:prstGeom>
        </p:spPr>
        <p:txBody>
          <a:bodyPr vert="horz" lIns="93177" tIns="46589" rIns="93177" bIns="46589" rtlCol="0" anchor="b"/>
          <a:lstStyle>
            <a:lvl1pPr algn="r">
              <a:defRPr sz="1200"/>
            </a:lvl1pPr>
          </a:lstStyle>
          <a:p>
            <a:fld id="{3A668BED-A033-4EAD-93B4-A84FB8C346E3}" type="slidenum">
              <a:rPr lang="lv-LV" smtClean="0"/>
              <a:t>‹#›</a:t>
            </a:fld>
            <a:endParaRPr lang="lv-LV"/>
          </a:p>
        </p:txBody>
      </p:sp>
    </p:spTree>
    <p:extLst>
      <p:ext uri="{BB962C8B-B14F-4D97-AF65-F5344CB8AC3E}">
        <p14:creationId xmlns:p14="http://schemas.microsoft.com/office/powerpoint/2010/main" val="301655168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endParaRPr lang="lv-LV"/>
          </a:p>
        </p:txBody>
      </p:sp>
      <p:sp>
        <p:nvSpPr>
          <p:cNvPr id="4" name="Slaida attēla vietturi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A68A1558-6079-43D4-8785-47282055582D}" type="slidenum">
              <a:rPr lang="lv-LV" smtClean="0"/>
              <a:t>‹#›</a:t>
            </a:fld>
            <a:endParaRPr lang="lv-LV"/>
          </a:p>
        </p:txBody>
      </p:sp>
    </p:spTree>
    <p:extLst>
      <p:ext uri="{BB962C8B-B14F-4D97-AF65-F5344CB8AC3E}">
        <p14:creationId xmlns:p14="http://schemas.microsoft.com/office/powerpoint/2010/main" val="377825925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A68A1558-6079-43D4-8785-47282055582D}" type="slidenum">
              <a:rPr lang="lv-LV" smtClean="0"/>
              <a:t>1</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2841897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AB11B82-6F7B-4EFA-A25B-6AC1E0F1136C}" type="datetimeFigureOut">
              <a:rPr lang="lv-LV"/>
              <a:pPr>
                <a:defRPr/>
              </a:pPr>
              <a:t>2015.06.08.</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97825480-885C-4053-9534-88C492BBAAD6}"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3C1172F-7A01-4E23-BF83-B1BEF7F2C7D0}" type="datetimeFigureOut">
              <a:rPr lang="lv-LV"/>
              <a:pPr>
                <a:defRPr/>
              </a:pPr>
              <a:t>2015.06.08.</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E93878F1-F601-4EB5-B920-00580A418FD5}"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934C0B1-029E-46C7-8F5D-E9223D91B1C6}" type="datetimeFigureOut">
              <a:rPr lang="lv-LV"/>
              <a:pPr>
                <a:defRPr/>
              </a:pPr>
              <a:t>2015.06.08.</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1D91AF53-F1B4-407B-AD3D-7ADC94AFCE7C}"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4AECF36-83CB-45D6-A327-85CF8DCB5C44}" type="datetimeFigureOut">
              <a:rPr lang="lv-LV"/>
              <a:pPr>
                <a:defRPr/>
              </a:pPr>
              <a:t>2015.06.08.</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03B98F26-6C2F-4771-8A62-5D34260EF2BF}"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02A78B6-6333-4664-9A6C-A41F9CE64A8B}" type="datetimeFigureOut">
              <a:rPr lang="lv-LV"/>
              <a:pPr>
                <a:defRPr/>
              </a:pPr>
              <a:t>2015.06.08.</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0609AF7B-BD9C-4F4D-B1A4-9B2DD44E9F46}"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171A6DC2-1EBB-4CAA-BA28-E6EC083AB4F0}" type="datetimeFigureOut">
              <a:rPr lang="lv-LV"/>
              <a:pPr>
                <a:defRPr/>
              </a:pPr>
              <a:t>2015.06.08.</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46C45481-BF1D-4648-92D9-8739299B65CD}"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D10121C0-E9CE-4CFC-928B-5B8082F9114A}" type="datetimeFigureOut">
              <a:rPr lang="lv-LV"/>
              <a:pPr>
                <a:defRPr/>
              </a:pPr>
              <a:t>2015.06.08.</a:t>
            </a:fld>
            <a:endParaRPr lang="lv-LV"/>
          </a:p>
        </p:txBody>
      </p:sp>
      <p:sp>
        <p:nvSpPr>
          <p:cNvPr id="8" name="Footer Placeholder 4"/>
          <p:cNvSpPr>
            <a:spLocks noGrp="1"/>
          </p:cNvSpPr>
          <p:nvPr>
            <p:ph type="ftr" sz="quarter" idx="11"/>
          </p:nvPr>
        </p:nvSpPr>
        <p:spPr/>
        <p:txBody>
          <a:bodyPr/>
          <a:lstStyle>
            <a:lvl1pPr>
              <a:defRPr/>
            </a:lvl1pPr>
          </a:lstStyle>
          <a:p>
            <a:pPr>
              <a:defRPr/>
            </a:pPr>
            <a:endParaRPr lang="lv-LV"/>
          </a:p>
        </p:txBody>
      </p:sp>
      <p:sp>
        <p:nvSpPr>
          <p:cNvPr id="9" name="Slide Number Placeholder 5"/>
          <p:cNvSpPr>
            <a:spLocks noGrp="1"/>
          </p:cNvSpPr>
          <p:nvPr>
            <p:ph type="sldNum" sz="quarter" idx="12"/>
          </p:nvPr>
        </p:nvSpPr>
        <p:spPr/>
        <p:txBody>
          <a:bodyPr/>
          <a:lstStyle>
            <a:lvl1pPr>
              <a:defRPr/>
            </a:lvl1pPr>
          </a:lstStyle>
          <a:p>
            <a:pPr>
              <a:defRPr/>
            </a:pPr>
            <a:fld id="{8DD95E3D-7F5F-4A98-BAD7-063E0258EE66}"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1FA47A9-2607-4928-9D81-010C7CB5E9EE}" type="datetimeFigureOut">
              <a:rPr lang="lv-LV"/>
              <a:pPr>
                <a:defRPr/>
              </a:pPr>
              <a:t>2015.06.08.</a:t>
            </a:fld>
            <a:endParaRPr lang="lv-LV"/>
          </a:p>
        </p:txBody>
      </p:sp>
      <p:sp>
        <p:nvSpPr>
          <p:cNvPr id="4" name="Footer Placeholder 4"/>
          <p:cNvSpPr>
            <a:spLocks noGrp="1"/>
          </p:cNvSpPr>
          <p:nvPr>
            <p:ph type="ftr" sz="quarter" idx="11"/>
          </p:nvPr>
        </p:nvSpPr>
        <p:spPr/>
        <p:txBody>
          <a:bodyPr/>
          <a:lstStyle>
            <a:lvl1pPr>
              <a:defRPr/>
            </a:lvl1pPr>
          </a:lstStyle>
          <a:p>
            <a:pPr>
              <a:defRPr/>
            </a:pPr>
            <a:endParaRPr lang="lv-LV"/>
          </a:p>
        </p:txBody>
      </p:sp>
      <p:sp>
        <p:nvSpPr>
          <p:cNvPr id="5" name="Slide Number Placeholder 5"/>
          <p:cNvSpPr>
            <a:spLocks noGrp="1"/>
          </p:cNvSpPr>
          <p:nvPr>
            <p:ph type="sldNum" sz="quarter" idx="12"/>
          </p:nvPr>
        </p:nvSpPr>
        <p:spPr/>
        <p:txBody>
          <a:bodyPr/>
          <a:lstStyle>
            <a:lvl1pPr>
              <a:defRPr/>
            </a:lvl1pPr>
          </a:lstStyle>
          <a:p>
            <a:pPr>
              <a:defRPr/>
            </a:pPr>
            <a:fld id="{8DA96AD7-6096-4764-9655-C3945FF45963}"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5B2670-B754-4009-8B58-97541C20D9B9}" type="datetimeFigureOut">
              <a:rPr lang="lv-LV"/>
              <a:pPr>
                <a:defRPr/>
              </a:pPr>
              <a:t>2015.06.08.</a:t>
            </a:fld>
            <a:endParaRPr lang="lv-LV"/>
          </a:p>
        </p:txBody>
      </p:sp>
      <p:sp>
        <p:nvSpPr>
          <p:cNvPr id="3" name="Footer Placeholder 4"/>
          <p:cNvSpPr>
            <a:spLocks noGrp="1"/>
          </p:cNvSpPr>
          <p:nvPr>
            <p:ph type="ftr" sz="quarter" idx="11"/>
          </p:nvPr>
        </p:nvSpPr>
        <p:spPr/>
        <p:txBody>
          <a:bodyPr/>
          <a:lstStyle>
            <a:lvl1pPr>
              <a:defRPr/>
            </a:lvl1pPr>
          </a:lstStyle>
          <a:p>
            <a:pPr>
              <a:defRPr/>
            </a:pPr>
            <a:endParaRPr lang="lv-LV"/>
          </a:p>
        </p:txBody>
      </p:sp>
      <p:sp>
        <p:nvSpPr>
          <p:cNvPr id="4" name="Slide Number Placeholder 5"/>
          <p:cNvSpPr>
            <a:spLocks noGrp="1"/>
          </p:cNvSpPr>
          <p:nvPr>
            <p:ph type="sldNum" sz="quarter" idx="12"/>
          </p:nvPr>
        </p:nvSpPr>
        <p:spPr/>
        <p:txBody>
          <a:bodyPr/>
          <a:lstStyle>
            <a:lvl1pPr>
              <a:defRPr/>
            </a:lvl1pPr>
          </a:lstStyle>
          <a:p>
            <a:pPr>
              <a:defRPr/>
            </a:pPr>
            <a:fld id="{2E2D285E-E7B1-4A37-84A7-AEC6D64D2F1F}"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35689C-D3DC-4783-A10D-7C9EBF46CB7F}" type="datetimeFigureOut">
              <a:rPr lang="lv-LV"/>
              <a:pPr>
                <a:defRPr/>
              </a:pPr>
              <a:t>2015.06.08.</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AB798AFC-2333-4D7A-8746-1E274DBCC802}"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790660E-E64E-4D13-981C-4CB043316750}" type="datetimeFigureOut">
              <a:rPr lang="lv-LV"/>
              <a:pPr>
                <a:defRPr/>
              </a:pPr>
              <a:t>2015.06.08.</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4F4367FE-2E13-47B7-BBCB-488F6A11FF1C}"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047AEAC-9E41-4CEC-9AC6-62220A45EF75}" type="datetimeFigureOut">
              <a:rPr lang="lv-LV"/>
              <a:pPr>
                <a:defRPr/>
              </a:pPr>
              <a:t>2015.06.08.</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90F303E-1CD0-4992-A522-C7558D5F4EBD}"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en-US" sz="3600" noProof="0" dirty="0" smtClean="0"/>
              <a:t>Case-Law of the Court of Justice of the European Union in Civil Matters (main cases), development trends, future prospects</a:t>
            </a:r>
            <a:r>
              <a:rPr lang="en-US" sz="5400" noProof="0" dirty="0" smtClean="0"/>
              <a:t/>
            </a:r>
            <a:br>
              <a:rPr lang="en-US" sz="5400" noProof="0" dirty="0" smtClean="0"/>
            </a:br>
            <a:endParaRPr lang="en-US" sz="5400" noProof="0" dirty="0" smtClean="0"/>
          </a:p>
        </p:txBody>
      </p:sp>
      <p:sp>
        <p:nvSpPr>
          <p:cNvPr id="13314" name="Subtitle 2"/>
          <p:cNvSpPr>
            <a:spLocks noGrp="1"/>
          </p:cNvSpPr>
          <p:nvPr>
            <p:ph type="subTitle" idx="1"/>
          </p:nvPr>
        </p:nvSpPr>
        <p:spPr/>
        <p:txBody>
          <a:bodyPr/>
          <a:lstStyle/>
          <a:p>
            <a:pPr eaLnBrk="1" hangingPunct="1"/>
            <a:r>
              <a:rPr lang="en-US" noProof="0" dirty="0" smtClean="0">
                <a:solidFill>
                  <a:prstClr val="black"/>
                </a:solidFill>
              </a:rPr>
              <a:t>Legal certainty in </a:t>
            </a:r>
            <a:r>
              <a:rPr lang="en-US" noProof="0" dirty="0" err="1" smtClean="0"/>
              <a:t>CJEU’s</a:t>
            </a:r>
            <a:r>
              <a:rPr lang="en-US" noProof="0" dirty="0" smtClean="0"/>
              <a:t> </a:t>
            </a:r>
            <a:r>
              <a:rPr lang="en-US" noProof="0" dirty="0" smtClean="0">
                <a:solidFill>
                  <a:prstClr val="black"/>
                </a:solidFill>
              </a:rPr>
              <a:t>case-law </a:t>
            </a:r>
          </a:p>
          <a:p>
            <a:pPr eaLnBrk="1" hangingPunct="1"/>
            <a:endParaRPr lang="en-US" noProof="0" dirty="0" smtClean="0">
              <a:solidFill>
                <a:prstClr val="black"/>
              </a:solidFill>
            </a:endParaRPr>
          </a:p>
          <a:p>
            <a:pPr eaLnBrk="1" hangingPunct="1"/>
            <a:r>
              <a:rPr lang="en-US" noProof="0" dirty="0" smtClean="0"/>
              <a:t>© </a:t>
            </a:r>
            <a:r>
              <a:rPr lang="en-US" noProof="0" dirty="0" err="1" smtClean="0"/>
              <a:t>G.Precinieks</a:t>
            </a:r>
            <a:r>
              <a:rPr lang="en-US" noProof="0" dirty="0" smtClean="0"/>
              <a:t>, 2015</a:t>
            </a:r>
          </a:p>
        </p:txBody>
      </p:sp>
      <p:pic>
        <p:nvPicPr>
          <p:cNvPr id="4" name="Attēls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3295" y="6143350"/>
            <a:ext cx="1098884" cy="590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aisnstūris 5"/>
          <p:cNvSpPr/>
          <p:nvPr/>
        </p:nvSpPr>
        <p:spPr>
          <a:xfrm>
            <a:off x="1592180" y="6094172"/>
            <a:ext cx="10331116" cy="584775"/>
          </a:xfrm>
          <a:prstGeom prst="rect">
            <a:avLst/>
          </a:prstGeom>
        </p:spPr>
        <p:txBody>
          <a:bodyPr wrap="square">
            <a:spAutoFit/>
          </a:bodyPr>
          <a:lstStyle/>
          <a:p>
            <a:pPr algn="just"/>
            <a:r>
              <a:rPr lang="en-US" sz="1600" dirty="0">
                <a:latin typeface="+mn-lt"/>
              </a:rPr>
              <a:t>This presentation is Co-funded by the Civil Justice </a:t>
            </a:r>
            <a:r>
              <a:rPr lang="en-US" sz="1600" dirty="0" err="1">
                <a:latin typeface="+mn-lt"/>
              </a:rPr>
              <a:t>Programme</a:t>
            </a:r>
            <a:r>
              <a:rPr lang="en-US" sz="1600" dirty="0">
                <a:latin typeface="+mn-lt"/>
              </a:rPr>
              <a:t> of the European Union Project JUST/2013/JCIV/AG/4691 „</a:t>
            </a:r>
            <a:r>
              <a:rPr lang="en-US" sz="1600" i="1" dirty="0">
                <a:latin typeface="+mn-lt"/>
              </a:rPr>
              <a:t>The Court of Justice of the European Union and its case law in the area of civil justice”.</a:t>
            </a:r>
            <a:endParaRPr lang="lv-LV" sz="16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z="4000" noProof="0" dirty="0" smtClean="0"/>
              <a:t>Departure from grammatical interpretation – wider and narrow interpretation</a:t>
            </a:r>
          </a:p>
        </p:txBody>
      </p:sp>
      <p:sp>
        <p:nvSpPr>
          <p:cNvPr id="3" name="Content Placeholder 2"/>
          <p:cNvSpPr>
            <a:spLocks noGrp="1"/>
          </p:cNvSpPr>
          <p:nvPr>
            <p:ph idx="1"/>
          </p:nvPr>
        </p:nvSpPr>
        <p:spPr/>
        <p:txBody>
          <a:bodyPr>
            <a:normAutofit/>
          </a:bodyPr>
          <a:lstStyle/>
          <a:p>
            <a:pPr algn="just" eaLnBrk="1" hangingPunct="1">
              <a:lnSpc>
                <a:spcPct val="80000"/>
              </a:lnSpc>
            </a:pPr>
            <a:r>
              <a:rPr lang="en-US" noProof="0" dirty="0" smtClean="0"/>
              <a:t>Example of wider interpretation, case-law of interpretation of the Brussels Regulation I Article 5 Paragraph 3:</a:t>
            </a:r>
          </a:p>
          <a:p>
            <a:pPr algn="just" eaLnBrk="1" hangingPunct="1">
              <a:lnSpc>
                <a:spcPct val="80000"/>
              </a:lnSpc>
              <a:buFont typeface="Arial" charset="0"/>
              <a:buNone/>
            </a:pPr>
            <a:r>
              <a:rPr lang="en-US" noProof="0" dirty="0" smtClean="0"/>
              <a:t>- </a:t>
            </a:r>
            <a:r>
              <a:rPr lang="en-US" i="1" noProof="0" dirty="0" smtClean="0"/>
              <a:t>case 21/76 </a:t>
            </a:r>
            <a:r>
              <a:rPr lang="en-US" i="1" noProof="0" dirty="0" err="1" smtClean="0"/>
              <a:t>Handelskwekerij</a:t>
            </a:r>
            <a:r>
              <a:rPr lang="en-US" i="1" noProof="0" dirty="0" smtClean="0"/>
              <a:t> </a:t>
            </a:r>
            <a:r>
              <a:rPr lang="en-US" i="1" noProof="0" dirty="0" err="1" smtClean="0"/>
              <a:t>G.J.Bier</a:t>
            </a:r>
            <a:r>
              <a:rPr lang="en-US" i="1" noProof="0" dirty="0" smtClean="0"/>
              <a:t> </a:t>
            </a:r>
            <a:r>
              <a:rPr lang="en-US" i="1" noProof="0" dirty="0" err="1" smtClean="0"/>
              <a:t>B.V</a:t>
            </a:r>
            <a:r>
              <a:rPr lang="en-US" i="1" noProof="0" dirty="0" smtClean="0"/>
              <a:t>. v Mines de </a:t>
            </a:r>
            <a:r>
              <a:rPr lang="en-US" i="1" noProof="0" dirty="0" err="1" smtClean="0"/>
              <a:t>Potasse</a:t>
            </a:r>
            <a:r>
              <a:rPr lang="en-US" i="1" noProof="0" dirty="0" smtClean="0"/>
              <a:t> </a:t>
            </a:r>
            <a:r>
              <a:rPr lang="en-US" i="1" noProof="0" dirty="0" err="1" smtClean="0"/>
              <a:t>d`Alsace</a:t>
            </a:r>
            <a:r>
              <a:rPr lang="en-US" i="1" noProof="0" dirty="0" smtClean="0"/>
              <a:t> S.A., case C 189/87 </a:t>
            </a:r>
            <a:r>
              <a:rPr lang="en-US" i="1" noProof="0" dirty="0" err="1" smtClean="0"/>
              <a:t>Kalfelis</a:t>
            </a:r>
            <a:r>
              <a:rPr lang="en-US" i="1" noProof="0" dirty="0" smtClean="0"/>
              <a:t> v Schroeder, case C 218/86 SAR </a:t>
            </a:r>
            <a:r>
              <a:rPr lang="en-US" i="1" noProof="0" dirty="0" err="1" smtClean="0"/>
              <a:t>Schotte</a:t>
            </a:r>
            <a:r>
              <a:rPr lang="en-US" i="1" noProof="0" dirty="0" smtClean="0"/>
              <a:t> GmbH v </a:t>
            </a:r>
            <a:r>
              <a:rPr lang="en-US" i="1" noProof="0" dirty="0" err="1" smtClean="0"/>
              <a:t>Parfums</a:t>
            </a:r>
            <a:r>
              <a:rPr lang="en-US" i="1" noProof="0" dirty="0" smtClean="0"/>
              <a:t> Rothschild </a:t>
            </a:r>
            <a:r>
              <a:rPr lang="en-US" i="1" noProof="0" dirty="0" err="1" smtClean="0"/>
              <a:t>SARL</a:t>
            </a:r>
            <a:r>
              <a:rPr lang="en-US" i="1" noProof="0" dirty="0" smtClean="0"/>
              <a:t>, case C 145/86 Horst Ludwig Martin Hoffmann v </a:t>
            </a:r>
            <a:r>
              <a:rPr lang="en-US" i="1" noProof="0" dirty="0" err="1" smtClean="0"/>
              <a:t>Adelheid</a:t>
            </a:r>
            <a:r>
              <a:rPr lang="en-US" i="1" noProof="0" dirty="0" smtClean="0"/>
              <a:t> Krieg, C68/93 Fiona </a:t>
            </a:r>
            <a:r>
              <a:rPr lang="en-US" i="1" noProof="0" dirty="0" err="1" smtClean="0"/>
              <a:t>Shevill</a:t>
            </a:r>
            <a:r>
              <a:rPr lang="en-US" i="1" noProof="0" dirty="0" smtClean="0"/>
              <a:t> v </a:t>
            </a:r>
            <a:r>
              <a:rPr lang="en-US" i="1" noProof="0" dirty="0" err="1" smtClean="0"/>
              <a:t>Presse</a:t>
            </a:r>
            <a:r>
              <a:rPr lang="en-US" i="1" noProof="0" dirty="0" smtClean="0"/>
              <a:t> Alliance SA, case 150/80 </a:t>
            </a:r>
            <a:r>
              <a:rPr lang="en-US" i="1" noProof="0" dirty="0" err="1" smtClean="0"/>
              <a:t>Elefanten</a:t>
            </a:r>
            <a:r>
              <a:rPr lang="en-US" i="1" noProof="0" dirty="0" smtClean="0"/>
              <a:t> </a:t>
            </a:r>
            <a:r>
              <a:rPr lang="en-US" i="1" noProof="0" dirty="0" err="1" smtClean="0"/>
              <a:t>Schuh</a:t>
            </a:r>
            <a:r>
              <a:rPr lang="en-US" i="1" noProof="0" dirty="0" smtClean="0"/>
              <a:t> v Pierre </a:t>
            </a:r>
            <a:r>
              <a:rPr lang="en-US" i="1" noProof="0" dirty="0" err="1" smtClean="0"/>
              <a:t>Jacqmain</a:t>
            </a:r>
            <a:r>
              <a:rPr lang="en-US" i="1" noProof="0" dirty="0" smtClean="0"/>
              <a:t> and C-509/09 (C161/10) </a:t>
            </a:r>
            <a:r>
              <a:rPr lang="en-US" i="1" noProof="0" dirty="0" err="1" smtClean="0"/>
              <a:t>eDate</a:t>
            </a:r>
            <a:r>
              <a:rPr lang="en-US" i="1" noProof="0" dirty="0" smtClean="0"/>
              <a:t> Advertising GmbH v Olivier Martinez. </a:t>
            </a:r>
          </a:p>
          <a:p>
            <a:pPr algn="just" eaLnBrk="1" hangingPunct="1">
              <a:lnSpc>
                <a:spcPct val="80000"/>
              </a:lnSpc>
            </a:pPr>
            <a:r>
              <a:rPr lang="en-US" noProof="0" dirty="0" smtClean="0"/>
              <a:t>Example of narrowed interpretation, case-law of interpretation of the Brussels Convention Article 6 Paragraph 1</a:t>
            </a:r>
            <a:r>
              <a:rPr lang="lv-LV" noProof="0" dirty="0" smtClean="0"/>
              <a:t>:</a:t>
            </a:r>
            <a:endParaRPr lang="en-US" noProof="0" dirty="0" smtClean="0"/>
          </a:p>
          <a:p>
            <a:pPr algn="just" eaLnBrk="1" hangingPunct="1">
              <a:lnSpc>
                <a:spcPct val="80000"/>
              </a:lnSpc>
              <a:buFont typeface="Arial" charset="0"/>
              <a:buNone/>
            </a:pPr>
            <a:r>
              <a:rPr lang="en-US" noProof="0" dirty="0" smtClean="0"/>
              <a:t>- Case </a:t>
            </a:r>
            <a:r>
              <a:rPr lang="en-US" i="1" noProof="0" dirty="0" smtClean="0"/>
              <a:t>C 189/87 </a:t>
            </a:r>
            <a:r>
              <a:rPr lang="en-US" i="1" noProof="0" dirty="0" err="1" smtClean="0"/>
              <a:t>Kalfelis</a:t>
            </a:r>
            <a:r>
              <a:rPr lang="en-US" i="1" noProof="0" dirty="0" smtClean="0"/>
              <a:t> v Schroeder</a:t>
            </a:r>
            <a:r>
              <a:rPr lang="lv-LV" i="1" noProof="0" dirty="0" smtClean="0"/>
              <a:t>.</a:t>
            </a:r>
            <a:endParaRPr lang="en-US" i="1" noProof="0" dirty="0" smtClean="0"/>
          </a:p>
          <a:p>
            <a:pPr algn="just" eaLnBrk="1" hangingPunct="1">
              <a:lnSpc>
                <a:spcPct val="80000"/>
              </a:lnSpc>
              <a:buFont typeface="Arial" charset="0"/>
              <a:buNone/>
            </a:pPr>
            <a:endParaRPr lang="en-US" noProof="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noProof="0" dirty="0" smtClean="0"/>
              <a:t>Beginning of wider interpretation of Section 5 Paragraph 3:</a:t>
            </a:r>
          </a:p>
        </p:txBody>
      </p:sp>
      <p:sp>
        <p:nvSpPr>
          <p:cNvPr id="3" name="Content Placeholder 2"/>
          <p:cNvSpPr>
            <a:spLocks noGrp="1"/>
          </p:cNvSpPr>
          <p:nvPr>
            <p:ph idx="1"/>
          </p:nvPr>
        </p:nvSpPr>
        <p:spPr/>
        <p:txBody>
          <a:bodyPr>
            <a:normAutofit/>
          </a:bodyPr>
          <a:lstStyle/>
          <a:p>
            <a:pPr algn="just" eaLnBrk="1" hangingPunct="1"/>
            <a:r>
              <a:rPr lang="en-US" sz="2400" noProof="0" dirty="0" smtClean="0"/>
              <a:t>In case </a:t>
            </a:r>
            <a:r>
              <a:rPr lang="en-US" sz="2400" i="1" noProof="0" dirty="0" smtClean="0"/>
              <a:t>21/76 </a:t>
            </a:r>
            <a:r>
              <a:rPr lang="en-US" sz="2400" i="1" noProof="0" dirty="0" err="1" smtClean="0"/>
              <a:t>Handelskwekerij</a:t>
            </a:r>
            <a:r>
              <a:rPr lang="en-US" sz="2400" i="1" noProof="0" dirty="0" smtClean="0"/>
              <a:t> </a:t>
            </a:r>
            <a:r>
              <a:rPr lang="en-US" sz="2400" i="1" noProof="0" dirty="0" err="1" smtClean="0"/>
              <a:t>G.J.Bier</a:t>
            </a:r>
            <a:r>
              <a:rPr lang="en-US" sz="2400" i="1" noProof="0" dirty="0" smtClean="0"/>
              <a:t> </a:t>
            </a:r>
            <a:r>
              <a:rPr lang="en-US" sz="2400" i="1" noProof="0" dirty="0" err="1" smtClean="0"/>
              <a:t>B.V</a:t>
            </a:r>
            <a:r>
              <a:rPr lang="en-US" sz="2400" i="1" noProof="0" dirty="0" smtClean="0"/>
              <a:t>. v Mines de </a:t>
            </a:r>
            <a:r>
              <a:rPr lang="en-US" sz="2400" i="1" noProof="0" dirty="0" err="1" smtClean="0"/>
              <a:t>Potasse</a:t>
            </a:r>
            <a:r>
              <a:rPr lang="en-US" sz="2400" i="1" noProof="0" dirty="0" smtClean="0"/>
              <a:t> </a:t>
            </a:r>
            <a:r>
              <a:rPr lang="en-US" sz="2400" i="1" noProof="0" dirty="0" err="1" smtClean="0"/>
              <a:t>d`Alsace</a:t>
            </a:r>
            <a:r>
              <a:rPr lang="en-US" sz="2400" i="1" noProof="0" dirty="0" smtClean="0"/>
              <a:t> S.A.</a:t>
            </a:r>
            <a:r>
              <a:rPr lang="en-US" sz="2400" noProof="0" dirty="0" smtClean="0"/>
              <a:t>, CJEU interpreted the rule of the Brussels Regulation I Section 5 Paragraph 3 (currently Brussels Ibis Regulation </a:t>
            </a:r>
            <a:r>
              <a:rPr lang="en-US" noProof="0" dirty="0" smtClean="0"/>
              <a:t>Article</a:t>
            </a:r>
            <a:r>
              <a:rPr lang="en-US" sz="2400" noProof="0" dirty="0" smtClean="0"/>
              <a:t> 7 Paragraph 2) in this way: </a:t>
            </a:r>
          </a:p>
          <a:p>
            <a:pPr algn="just" eaLnBrk="1" hangingPunct="1">
              <a:buFont typeface="Arial" charset="0"/>
              <a:buNone/>
            </a:pPr>
            <a:r>
              <a:rPr lang="en-US" sz="2400" i="1" noProof="0" dirty="0" smtClean="0"/>
              <a:t>“where the place of the happening of the event which may give rise to liability in tort, delict or quasi-delict and the place where that event results in damage are not identical ... Must be understood as being intended to cover both the place where the damage occurred and the place of the event giving rise to it» (the place of the harmful event and the place, where the damage has materialized)</a:t>
            </a:r>
            <a:r>
              <a:rPr lang="lv-LV" sz="2400" i="1" noProof="0" dirty="0" smtClean="0"/>
              <a:t>.</a:t>
            </a:r>
            <a:endParaRPr lang="en-US" sz="2400" i="1" noProof="0" dirty="0" smtClean="0"/>
          </a:p>
          <a:p>
            <a:pPr algn="just" eaLnBrk="1" hangingPunct="1"/>
            <a:r>
              <a:rPr lang="en-US" sz="2400" noProof="0" dirty="0" smtClean="0"/>
              <a:t>Such interpretation in no way arises from the text of </a:t>
            </a:r>
            <a:r>
              <a:rPr lang="en-US" noProof="0" dirty="0" smtClean="0"/>
              <a:t>Article</a:t>
            </a:r>
            <a:r>
              <a:rPr lang="en-US" sz="2400" noProof="0" dirty="0" smtClean="0"/>
              <a:t> 5 Paragraph 3 and could not be derived through grammatical (literal) interpretation of the expression «</a:t>
            </a:r>
            <a:r>
              <a:rPr lang="en-US" sz="2400" i="1" noProof="0" dirty="0" smtClean="0"/>
              <a:t>place where the harmful event occurred</a:t>
            </a:r>
            <a:r>
              <a:rPr lang="en-US" sz="2400" noProof="0" dirty="0" smtClean="0"/>
              <a:t>». </a:t>
            </a:r>
          </a:p>
          <a:p>
            <a:pPr algn="just" eaLnBrk="1" hangingPunct="1">
              <a:buFont typeface="Arial" charset="0"/>
              <a:buNone/>
            </a:pPr>
            <a:endParaRPr lang="en-US" sz="2400" noProof="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noProof="0" dirty="0" smtClean="0"/>
              <a:t>“Evolution” of widening the scope of Section 5 Paragraph 3</a:t>
            </a:r>
          </a:p>
        </p:txBody>
      </p:sp>
      <p:sp>
        <p:nvSpPr>
          <p:cNvPr id="24578" name="Content Placeholder 2"/>
          <p:cNvSpPr>
            <a:spLocks noGrp="1"/>
          </p:cNvSpPr>
          <p:nvPr>
            <p:ph idx="1"/>
          </p:nvPr>
        </p:nvSpPr>
        <p:spPr/>
        <p:txBody>
          <a:bodyPr/>
          <a:lstStyle/>
          <a:p>
            <a:pPr algn="just" eaLnBrk="1" hangingPunct="1"/>
            <a:r>
              <a:rPr lang="en-US" sz="2400" i="1" noProof="0" dirty="0" smtClean="0"/>
              <a:t>In case C68/93 Fiona </a:t>
            </a:r>
            <a:r>
              <a:rPr lang="en-US" sz="2400" i="1" noProof="0" dirty="0" err="1" smtClean="0"/>
              <a:t>Shevill</a:t>
            </a:r>
            <a:r>
              <a:rPr lang="en-US" sz="2400" i="1" noProof="0" dirty="0" smtClean="0"/>
              <a:t> v </a:t>
            </a:r>
            <a:r>
              <a:rPr lang="en-US" sz="2400" i="1" noProof="0" dirty="0" err="1" smtClean="0"/>
              <a:t>Presse</a:t>
            </a:r>
            <a:r>
              <a:rPr lang="en-US" sz="2400" i="1" noProof="0" dirty="0" smtClean="0"/>
              <a:t> Alliance SA</a:t>
            </a:r>
            <a:r>
              <a:rPr lang="en-US" sz="2400" noProof="0" dirty="0" smtClean="0"/>
              <a:t>, CJEU interpreted Article 5 Paragraph so that in matters relating to spreading false information (libel) in press an action may be brought not only in the country of location of the publisher, but also in any Member State, where false publication was spread, though in such case the court of respective country shall have jurisdiction only over the claim for compensation of consequences caused in the respective Member State</a:t>
            </a:r>
            <a:r>
              <a:rPr lang="lv-LV" sz="2400" noProof="0" dirty="0" smtClean="0"/>
              <a:t>.</a:t>
            </a:r>
            <a:endParaRPr lang="en-US" sz="2400" noProof="0" dirty="0" smtClean="0"/>
          </a:p>
          <a:p>
            <a:pPr algn="just" eaLnBrk="1" hangingPunct="1"/>
            <a:r>
              <a:rPr lang="en-US" sz="2400" noProof="0" dirty="0" smtClean="0"/>
              <a:t>In case of libel in press the damage can materialize in a number of states simultaneously and the court of each of them has jurisdiction over the claim for violation of personal rights</a:t>
            </a:r>
            <a:r>
              <a:rPr lang="lv-LV" sz="2400" noProof="0" dirty="0" smtClean="0"/>
              <a:t>.</a:t>
            </a:r>
            <a:endParaRPr lang="en-US" sz="2400" noProof="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noProof="0" dirty="0" smtClean="0"/>
              <a:t>“Evolution” of widening the scope of Section 5 Paragraph 3</a:t>
            </a:r>
          </a:p>
        </p:txBody>
      </p:sp>
      <p:sp>
        <p:nvSpPr>
          <p:cNvPr id="25602" name="Content Placeholder 2"/>
          <p:cNvSpPr>
            <a:spLocks noGrp="1"/>
          </p:cNvSpPr>
          <p:nvPr>
            <p:ph idx="1"/>
          </p:nvPr>
        </p:nvSpPr>
        <p:spPr/>
        <p:txBody>
          <a:bodyPr/>
          <a:lstStyle/>
          <a:p>
            <a:pPr algn="just" eaLnBrk="1" hangingPunct="1">
              <a:lnSpc>
                <a:spcPct val="80000"/>
              </a:lnSpc>
            </a:pPr>
            <a:r>
              <a:rPr lang="en-US" sz="2000" noProof="0" dirty="0" smtClean="0"/>
              <a:t>In a relatively recent case </a:t>
            </a:r>
            <a:r>
              <a:rPr lang="en-US" sz="2000" i="1" noProof="0" dirty="0" smtClean="0"/>
              <a:t>C-509/09 (C161/10) </a:t>
            </a:r>
            <a:r>
              <a:rPr lang="en-US" sz="2000" i="1" noProof="0" dirty="0" err="1" smtClean="0"/>
              <a:t>eDate</a:t>
            </a:r>
            <a:r>
              <a:rPr lang="en-US" sz="2000" i="1" noProof="0" dirty="0" smtClean="0"/>
              <a:t> Advertising GmbH v Olivier Martinez </a:t>
            </a:r>
            <a:r>
              <a:rPr lang="en-US" sz="2000" noProof="0" dirty="0" smtClean="0"/>
              <a:t>also when interpreting</a:t>
            </a:r>
            <a:r>
              <a:rPr lang="en-US" sz="2000" i="1" noProof="0" dirty="0" smtClean="0"/>
              <a:t> </a:t>
            </a:r>
            <a:r>
              <a:rPr lang="en-US" sz="2000" noProof="0" dirty="0" smtClean="0"/>
              <a:t>Article 5 Paragraph</a:t>
            </a:r>
            <a:r>
              <a:rPr lang="en-US" sz="2000" i="1" noProof="0" dirty="0" smtClean="0"/>
              <a:t> </a:t>
            </a:r>
            <a:r>
              <a:rPr lang="en-US" sz="2000" noProof="0" dirty="0" smtClean="0"/>
              <a:t>3. CJEU concluded that </a:t>
            </a:r>
            <a:r>
              <a:rPr lang="en-US" sz="2000" i="1" noProof="0" dirty="0" smtClean="0"/>
              <a:t>“in the event of an alleged infringement of personality rights by means of content placed online on an internet website, the person who considers that his rights have been infringed has the option of bringing an action for liability, in respect of all the damage caused, either before the courts of the Member State in which the publisher of that content is established or before the courts of the Member State in which the </a:t>
            </a:r>
            <a:r>
              <a:rPr lang="en-US" sz="2000" i="1" noProof="0" dirty="0" err="1" smtClean="0"/>
              <a:t>centre</a:t>
            </a:r>
            <a:r>
              <a:rPr lang="en-US" sz="2000" i="1" noProof="0" dirty="0" smtClean="0"/>
              <a:t> of his interests is based. That person may also, instead of an action for liability in respect of all the damage caused, bring his action before the courts of each Member State in the territory of which content placed online is or has been accessible. Those courts have jurisdiction only in respect of the damage caused in the territory of the Member State of the court </a:t>
            </a:r>
            <a:r>
              <a:rPr lang="en-US" sz="2000" i="1" noProof="0" dirty="0" err="1" smtClean="0"/>
              <a:t>seised</a:t>
            </a:r>
            <a:r>
              <a:rPr lang="en-US" sz="2000" i="1" noProof="0" dirty="0" smtClean="0"/>
              <a:t>”.</a:t>
            </a:r>
          </a:p>
          <a:p>
            <a:pPr algn="just" eaLnBrk="1" hangingPunct="1">
              <a:lnSpc>
                <a:spcPct val="80000"/>
              </a:lnSpc>
            </a:pPr>
            <a:r>
              <a:rPr lang="en-US" sz="2000" noProof="0" dirty="0" smtClean="0"/>
              <a:t>Thereby, CJEU, in comparison to case C68/93 Fiona </a:t>
            </a:r>
            <a:r>
              <a:rPr lang="en-US" sz="2000" noProof="0" dirty="0" err="1" smtClean="0"/>
              <a:t>Shevill</a:t>
            </a:r>
            <a:r>
              <a:rPr lang="en-US" sz="2000" noProof="0" dirty="0" smtClean="0"/>
              <a:t> v </a:t>
            </a:r>
            <a:r>
              <a:rPr lang="en-US" sz="2000" noProof="0" dirty="0" err="1" smtClean="0"/>
              <a:t>Presse</a:t>
            </a:r>
            <a:r>
              <a:rPr lang="en-US" sz="2000" noProof="0" dirty="0" smtClean="0"/>
              <a:t> Alliance SA, has introduced a </a:t>
            </a:r>
            <a:r>
              <a:rPr lang="en-US" sz="2000" u="sng" noProof="0" dirty="0" smtClean="0"/>
              <a:t>new concept “</a:t>
            </a:r>
            <a:r>
              <a:rPr lang="lv-LV" sz="2000" u="sng" noProof="0" dirty="0" err="1" smtClean="0"/>
              <a:t>the</a:t>
            </a:r>
            <a:r>
              <a:rPr lang="lv-LV" sz="2000" u="sng" noProof="0" dirty="0" smtClean="0"/>
              <a:t> </a:t>
            </a:r>
            <a:r>
              <a:rPr lang="en-US" sz="2000" u="sng" noProof="0" dirty="0" err="1" smtClean="0"/>
              <a:t>centre</a:t>
            </a:r>
            <a:r>
              <a:rPr lang="en-US" sz="2000" u="sng" noProof="0" dirty="0" smtClean="0"/>
              <a:t> of interests” </a:t>
            </a:r>
            <a:r>
              <a:rPr lang="en-US" sz="2000" noProof="0" dirty="0" smtClean="0"/>
              <a:t>and within the meaning of Article 5 Paragraph 3 conferred jurisdiction to the court of the state, where “the </a:t>
            </a:r>
            <a:r>
              <a:rPr lang="en-US" sz="2000" noProof="0" dirty="0" err="1" smtClean="0"/>
              <a:t>centre</a:t>
            </a:r>
            <a:r>
              <a:rPr lang="en-US" sz="2000" noProof="0" dirty="0" smtClean="0"/>
              <a:t> of interests” is situated.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noProof="0" dirty="0" smtClean="0"/>
              <a:t>Widened interpretation as inevitable necessity?</a:t>
            </a:r>
          </a:p>
        </p:txBody>
      </p:sp>
      <p:sp>
        <p:nvSpPr>
          <p:cNvPr id="3" name="Content Placeholder 2"/>
          <p:cNvSpPr>
            <a:spLocks noGrp="1"/>
          </p:cNvSpPr>
          <p:nvPr>
            <p:ph idx="1"/>
          </p:nvPr>
        </p:nvSpPr>
        <p:spPr/>
        <p:txBody>
          <a:bodyPr>
            <a:normAutofit/>
          </a:bodyPr>
          <a:lstStyle/>
          <a:p>
            <a:pPr eaLnBrk="1" hangingPunct="1">
              <a:lnSpc>
                <a:spcPct val="70000"/>
              </a:lnSpc>
            </a:pPr>
            <a:r>
              <a:rPr lang="en-US" sz="2200" noProof="0" dirty="0" smtClean="0"/>
              <a:t>Case-law of interpretation of the Brussels I  Article 5 Paragraph 1 I in comparison to case-law of interpretation of Article 5 Paragraph 3.</a:t>
            </a:r>
          </a:p>
          <a:p>
            <a:pPr algn="just" eaLnBrk="1" hangingPunct="1">
              <a:lnSpc>
                <a:spcPct val="70000"/>
              </a:lnSpc>
            </a:pPr>
            <a:r>
              <a:rPr lang="en-US" sz="2200" noProof="0" dirty="0" smtClean="0"/>
              <a:t>Brussels I Article 5(1)(b) – case C-386/05 Color Drack v </a:t>
            </a:r>
            <a:r>
              <a:rPr lang="en-US" sz="2200" noProof="0" dirty="0" err="1" smtClean="0"/>
              <a:t>Lexx</a:t>
            </a:r>
            <a:r>
              <a:rPr lang="en-US" sz="2200" noProof="0" dirty="0" smtClean="0"/>
              <a:t> </a:t>
            </a:r>
            <a:r>
              <a:rPr lang="en-US" sz="2200" i="1" noProof="0" dirty="0" smtClean="0"/>
              <a:t>«... where there are several places of delivery within a single Member State. In such a case, the court having jurisdiction to hear all the claims based on the contract for the sale of goods is that for the principal place of delivery, which must be determined on the basis of economic criteria. In the absence of determining factors for establishing the principal place of delivery, the plaintiff may sue the defendant in the court for the place of delivery of its choice»</a:t>
            </a:r>
            <a:r>
              <a:rPr lang="lv-LV" sz="2200" i="1" noProof="0" dirty="0" smtClean="0"/>
              <a:t>.</a:t>
            </a:r>
            <a:endParaRPr lang="en-US" sz="2200" i="1" noProof="0" dirty="0" smtClean="0"/>
          </a:p>
          <a:p>
            <a:pPr algn="just" eaLnBrk="1" hangingPunct="1">
              <a:lnSpc>
                <a:spcPct val="70000"/>
              </a:lnSpc>
            </a:pPr>
            <a:r>
              <a:rPr lang="en-US" sz="2200" noProof="0" dirty="0" smtClean="0"/>
              <a:t>Brussels I Article 5(1)(b) - Case C-381/08 Car Trim v Key Safety </a:t>
            </a:r>
            <a:r>
              <a:rPr lang="en-US" sz="2200" i="1" noProof="0" dirty="0" smtClean="0"/>
              <a:t>«... in the case of a sale involving carriage of goods, the place where, under the contract, the goods sold were delivered or should have been delivered must be determined on the basis of the provisions of that contract. Where it is impossible to determine the place of delivery on that basis, without reference to the substantive law applicable to the contract, that place is the place where the physical transfer of the goods took place, as a result of which the purchaser obtained, or should have obtained, actual power of disposal over those goods at the final destination of the sales transaction»</a:t>
            </a:r>
            <a:r>
              <a:rPr lang="lv-LV" sz="2200" i="1" noProof="0" dirty="0" smtClean="0"/>
              <a:t>.</a:t>
            </a:r>
            <a:endParaRPr lang="en-US" sz="2200" i="1" noProof="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noProof="0" dirty="0"/>
              <a:t>Widened interpretation as inevitable necessity?</a:t>
            </a:r>
            <a:endParaRPr lang="en-US" noProof="0" dirty="0" smtClean="0"/>
          </a:p>
        </p:txBody>
      </p:sp>
      <p:sp>
        <p:nvSpPr>
          <p:cNvPr id="3" name="Content Placeholder 2"/>
          <p:cNvSpPr>
            <a:spLocks noGrp="1"/>
          </p:cNvSpPr>
          <p:nvPr>
            <p:ph idx="1"/>
          </p:nvPr>
        </p:nvSpPr>
        <p:spPr/>
        <p:txBody>
          <a:bodyPr>
            <a:normAutofit/>
          </a:bodyPr>
          <a:lstStyle/>
          <a:p>
            <a:pPr algn="just" eaLnBrk="1" hangingPunct="1">
              <a:lnSpc>
                <a:spcPct val="70000"/>
              </a:lnSpc>
            </a:pPr>
            <a:r>
              <a:rPr lang="en-US" sz="2400" noProof="0" dirty="0" smtClean="0"/>
              <a:t>Brussels I Article 5(1)(b) - Case C204/08 </a:t>
            </a:r>
            <a:r>
              <a:rPr lang="en-US" sz="2400" noProof="0" dirty="0" err="1" smtClean="0"/>
              <a:t>Rehder</a:t>
            </a:r>
            <a:r>
              <a:rPr lang="en-US" sz="2400" noProof="0" dirty="0" smtClean="0"/>
              <a:t> v </a:t>
            </a:r>
            <a:r>
              <a:rPr lang="en-US" sz="2400" noProof="0" dirty="0" err="1" smtClean="0"/>
              <a:t>AirBaltic</a:t>
            </a:r>
            <a:r>
              <a:rPr lang="en-US" sz="2400" noProof="0" dirty="0" smtClean="0"/>
              <a:t>– </a:t>
            </a:r>
            <a:r>
              <a:rPr lang="en-US" sz="2400" i="1" noProof="0" dirty="0" smtClean="0"/>
              <a:t>«... is that, at the applicant’s choice, which has territorial jurisdiction over the place of departure or place of arrival of the aircraft, as those places are agreed in that contract»</a:t>
            </a:r>
            <a:r>
              <a:rPr lang="en-US" sz="2400" noProof="0" dirty="0" smtClean="0"/>
              <a:t>.</a:t>
            </a:r>
          </a:p>
          <a:p>
            <a:pPr algn="just" eaLnBrk="1" hangingPunct="1">
              <a:lnSpc>
                <a:spcPct val="70000"/>
              </a:lnSpc>
            </a:pPr>
            <a:r>
              <a:rPr lang="en-US" sz="2400" noProof="0" dirty="0" smtClean="0"/>
              <a:t>Brussels I Article 5(1)(b) - Case C19/09 Wood Floor Solutions v Silva Trade Article </a:t>
            </a:r>
            <a:r>
              <a:rPr lang="en-US" sz="2400" i="1" noProof="0" dirty="0" smtClean="0"/>
              <a:t>«...that where services are provided in several Member States, the court which has jurisdiction to hear and determine all the claims arising from the contract is the court in whose jurisdiction the place of the main provision of services is situated. For a commercial agency contract, that place is the place of the main provision of services by the agent, as it appears from the provisions of the contract or, in the absence of such provisions, the actual performance of that contract or, where it cannot be established on that basis, the place where the agent is domiciled».</a:t>
            </a:r>
          </a:p>
        </p:txBody>
      </p:sp>
    </p:spTree>
    <p:extLst>
      <p:ext uri="{BB962C8B-B14F-4D97-AF65-F5344CB8AC3E}">
        <p14:creationId xmlns:p14="http://schemas.microsoft.com/office/powerpoint/2010/main" val="3042560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noProof="0" dirty="0" smtClean="0"/>
              <a:t>Conclusions on widened interpretation</a:t>
            </a:r>
          </a:p>
        </p:txBody>
      </p:sp>
      <p:sp>
        <p:nvSpPr>
          <p:cNvPr id="3" name="Content Placeholder 2"/>
          <p:cNvSpPr>
            <a:spLocks noGrp="1"/>
          </p:cNvSpPr>
          <p:nvPr>
            <p:ph idx="1"/>
          </p:nvPr>
        </p:nvSpPr>
        <p:spPr/>
        <p:txBody>
          <a:bodyPr>
            <a:normAutofit/>
          </a:bodyPr>
          <a:lstStyle/>
          <a:p>
            <a:pPr algn="just" eaLnBrk="1" hangingPunct="1">
              <a:lnSpc>
                <a:spcPct val="80000"/>
              </a:lnSpc>
            </a:pPr>
            <a:r>
              <a:rPr lang="en-US" sz="2200" noProof="0" dirty="0" smtClean="0"/>
              <a:t>In each of the cases on interpretation  of the Brussels I  Article 5 paragraph 3 CJEU has had its own arguments, why the court cannot adhere to the text of rules of Article 5 paragraph 3 and why the grammatical interpretation of the rule is impossible. </a:t>
            </a:r>
          </a:p>
          <a:p>
            <a:pPr algn="just" eaLnBrk="1" hangingPunct="1">
              <a:lnSpc>
                <a:spcPct val="80000"/>
              </a:lnSpc>
            </a:pPr>
            <a:r>
              <a:rPr lang="en-US" sz="2200" noProof="0" dirty="0" smtClean="0"/>
              <a:t>Until case </a:t>
            </a:r>
            <a:r>
              <a:rPr lang="en-US" sz="2200" i="1" noProof="0" dirty="0" smtClean="0"/>
              <a:t>21/76 </a:t>
            </a:r>
            <a:r>
              <a:rPr lang="en-US" sz="2200" i="1" noProof="0" dirty="0" err="1" smtClean="0"/>
              <a:t>Handelskwekerij</a:t>
            </a:r>
            <a:r>
              <a:rPr lang="en-US" sz="2200" i="1" noProof="0" dirty="0" smtClean="0"/>
              <a:t> </a:t>
            </a:r>
            <a:r>
              <a:rPr lang="en-US" sz="2200" i="1" noProof="0" dirty="0" err="1" smtClean="0"/>
              <a:t>G.J.Bier</a:t>
            </a:r>
            <a:r>
              <a:rPr lang="en-US" sz="2200" i="1" noProof="0" dirty="0" smtClean="0"/>
              <a:t> </a:t>
            </a:r>
            <a:r>
              <a:rPr lang="en-US" sz="2200" i="1" noProof="0" dirty="0" err="1" smtClean="0"/>
              <a:t>B.V</a:t>
            </a:r>
            <a:r>
              <a:rPr lang="en-US" sz="2200" i="1" noProof="0" dirty="0" smtClean="0"/>
              <a:t>. v Mines de </a:t>
            </a:r>
            <a:r>
              <a:rPr lang="en-US" sz="2200" i="1" noProof="0" dirty="0" err="1" smtClean="0"/>
              <a:t>Potasse</a:t>
            </a:r>
            <a:r>
              <a:rPr lang="en-US" sz="2200" i="1" noProof="0" dirty="0" smtClean="0"/>
              <a:t> </a:t>
            </a:r>
            <a:r>
              <a:rPr lang="en-US" sz="2200" i="1" noProof="0" dirty="0" err="1" smtClean="0"/>
              <a:t>d`Alsace</a:t>
            </a:r>
            <a:r>
              <a:rPr lang="en-US" sz="2200" i="1" noProof="0" dirty="0" smtClean="0"/>
              <a:t> S.A</a:t>
            </a:r>
            <a:r>
              <a:rPr lang="en-US" sz="2200" noProof="0" dirty="0" smtClean="0"/>
              <a:t>. it was impossible to predict that the notion «harmful event occurred or may occur» would mean both the place of the event and of the consequences. In how many cases the jurisdiction of the Member States was established incorrectly?</a:t>
            </a:r>
          </a:p>
          <a:p>
            <a:pPr algn="just" eaLnBrk="1" hangingPunct="1">
              <a:lnSpc>
                <a:spcPct val="80000"/>
              </a:lnSpc>
            </a:pPr>
            <a:r>
              <a:rPr lang="en-US" sz="2200" noProof="0" dirty="0" smtClean="0"/>
              <a:t>The courts of the Member States until widened interpretation of the rule in judgements do not have legal grounds to derogate from grammatical interpretation of the rule text, it is impossible to predict when and whether the rule will be interpreted </a:t>
            </a:r>
            <a:r>
              <a:rPr lang="en-US" sz="2200" noProof="0" dirty="0" err="1" smtClean="0"/>
              <a:t>widenedly</a:t>
            </a:r>
            <a:r>
              <a:rPr lang="en-US" sz="2200" noProof="0" dirty="0" smtClean="0"/>
              <a:t>. It means that the rule is not applied consistently and, respectively, legal certainty does not exist.</a:t>
            </a:r>
          </a:p>
          <a:p>
            <a:pPr marL="0" indent="0" algn="just" eaLnBrk="1" hangingPunct="1">
              <a:lnSpc>
                <a:spcPct val="80000"/>
              </a:lnSpc>
              <a:buNone/>
            </a:pPr>
            <a:endParaRPr lang="en-US" sz="1500" i="1" noProof="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noProof="0" dirty="0" smtClean="0"/>
              <a:t>Conclusions on widened interpretation</a:t>
            </a:r>
          </a:p>
        </p:txBody>
      </p:sp>
      <p:sp>
        <p:nvSpPr>
          <p:cNvPr id="3" name="Content Placeholder 2"/>
          <p:cNvSpPr>
            <a:spLocks noGrp="1"/>
          </p:cNvSpPr>
          <p:nvPr>
            <p:ph idx="1"/>
          </p:nvPr>
        </p:nvSpPr>
        <p:spPr/>
        <p:txBody>
          <a:bodyPr>
            <a:normAutofit fontScale="92500"/>
          </a:bodyPr>
          <a:lstStyle/>
          <a:p>
            <a:pPr algn="just" eaLnBrk="1" hangingPunct="1">
              <a:lnSpc>
                <a:spcPct val="80000"/>
              </a:lnSpc>
            </a:pPr>
            <a:r>
              <a:rPr lang="en-US" sz="2200" noProof="0" dirty="0" smtClean="0"/>
              <a:t>As is follows from the analysis of the Brussels I Article 5 paragraph 1 and Article 5 paragraph 3:</a:t>
            </a:r>
          </a:p>
          <a:p>
            <a:pPr algn="just" eaLnBrk="1" hangingPunct="1">
              <a:lnSpc>
                <a:spcPct val="80000"/>
              </a:lnSpc>
              <a:buFontTx/>
              <a:buChar char="-"/>
            </a:pPr>
            <a:r>
              <a:rPr lang="en-US" sz="2200" noProof="0" dirty="0" smtClean="0"/>
              <a:t>Widened interpretation occurs by not deviating from the grammatically inferred text of the rule of principle of jurisdiction;</a:t>
            </a:r>
          </a:p>
          <a:p>
            <a:pPr algn="just" eaLnBrk="1" hangingPunct="1">
              <a:lnSpc>
                <a:spcPct val="80000"/>
              </a:lnSpc>
              <a:buFontTx/>
              <a:buChar char="-"/>
            </a:pPr>
            <a:r>
              <a:rPr lang="en-US" sz="2200" noProof="0" dirty="0" smtClean="0"/>
              <a:t>Widened interpretation is not an objective per se;</a:t>
            </a:r>
          </a:p>
          <a:p>
            <a:pPr algn="just" eaLnBrk="1" hangingPunct="1">
              <a:lnSpc>
                <a:spcPct val="80000"/>
              </a:lnSpc>
              <a:buFontTx/>
              <a:buChar char="-"/>
            </a:pPr>
            <a:r>
              <a:rPr lang="en-US" sz="2200" noProof="0" dirty="0" smtClean="0"/>
              <a:t>Grammatically understandable principle of jurisdiction is widened so that the legal content of the rule would incorporate a larger amount of the actual content rather that literary inferred from it;</a:t>
            </a:r>
          </a:p>
          <a:p>
            <a:pPr algn="just" eaLnBrk="1" hangingPunct="1">
              <a:lnSpc>
                <a:spcPct val="80000"/>
              </a:lnSpc>
              <a:buFontTx/>
              <a:buChar char="-"/>
            </a:pPr>
            <a:r>
              <a:rPr lang="en-US" sz="2200" noProof="0" dirty="0" smtClean="0"/>
              <a:t>Widened interpretation is necessary as the courts of the Member states cannot address the national law in interpreting the concepts of the rules unless the CJEU has allowed for it, thereby the courts of the Member states do not have a system within the scope of which it would be possible to interpret the concepts of the rules without addressing CJEU</a:t>
            </a:r>
            <a:r>
              <a:rPr lang="lv-LV" sz="2200" noProof="0" dirty="0" smtClean="0"/>
              <a:t>;</a:t>
            </a:r>
            <a:endParaRPr lang="en-US" sz="2200" noProof="0" dirty="0" smtClean="0"/>
          </a:p>
          <a:p>
            <a:pPr algn="just" eaLnBrk="1" hangingPunct="1">
              <a:lnSpc>
                <a:spcPct val="80000"/>
              </a:lnSpc>
              <a:buFontTx/>
              <a:buChar char="-"/>
            </a:pPr>
            <a:r>
              <a:rPr lang="en-US" sz="2200" noProof="0" dirty="0" smtClean="0"/>
              <a:t>The rule text should correspond to the reality of life – that would be practical, i.e., there should be a link between the arbitration place and the place of event;</a:t>
            </a:r>
          </a:p>
          <a:p>
            <a:pPr algn="just" eaLnBrk="1" hangingPunct="1">
              <a:lnSpc>
                <a:spcPct val="80000"/>
              </a:lnSpc>
            </a:pPr>
            <a:r>
              <a:rPr lang="en-US" sz="2200" noProof="0" dirty="0" smtClean="0"/>
              <a:t>The above said is also exemplified by recent judgements in cases </a:t>
            </a:r>
            <a:r>
              <a:rPr lang="en-US" sz="2200" i="1" noProof="0" dirty="0" smtClean="0"/>
              <a:t>C-45/13 Andreas </a:t>
            </a:r>
            <a:r>
              <a:rPr lang="en-US" sz="2200" i="1" noProof="0" dirty="0" err="1" smtClean="0"/>
              <a:t>Kainz</a:t>
            </a:r>
            <a:r>
              <a:rPr lang="en-US" sz="2200" i="1" noProof="0" dirty="0" smtClean="0"/>
              <a:t> v </a:t>
            </a:r>
            <a:r>
              <a:rPr lang="en-US" sz="2200" i="1" noProof="0" dirty="0" err="1" smtClean="0"/>
              <a:t>Pantherwerke</a:t>
            </a:r>
            <a:r>
              <a:rPr lang="en-US" sz="2200" i="1" noProof="0" dirty="0" smtClean="0"/>
              <a:t> AG and C-44’/13 Pez </a:t>
            </a:r>
            <a:r>
              <a:rPr lang="en-US" sz="2200" i="1" noProof="0" dirty="0" err="1" smtClean="0"/>
              <a:t>Hejduk</a:t>
            </a:r>
            <a:r>
              <a:rPr lang="en-US" sz="2200" i="1" noProof="0" dirty="0" smtClean="0"/>
              <a:t> v </a:t>
            </a:r>
            <a:r>
              <a:rPr lang="en-US" sz="2200" i="1" noProof="0" dirty="0" err="1" smtClean="0"/>
              <a:t>EnergfieAgentur.NRW</a:t>
            </a:r>
            <a:r>
              <a:rPr lang="en-US" sz="2200" i="1" noProof="0" dirty="0" smtClean="0"/>
              <a:t> GmbH</a:t>
            </a:r>
            <a:r>
              <a:rPr lang="lv-LV" sz="2200" i="1" dirty="0"/>
              <a:t>;</a:t>
            </a:r>
            <a:endParaRPr lang="en-US" sz="2200" i="1" noProof="0" dirty="0" smtClean="0"/>
          </a:p>
        </p:txBody>
      </p:sp>
    </p:spTree>
    <p:extLst>
      <p:ext uri="{BB962C8B-B14F-4D97-AF65-F5344CB8AC3E}">
        <p14:creationId xmlns:p14="http://schemas.microsoft.com/office/powerpoint/2010/main" val="175880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noProof="0" dirty="0" smtClean="0"/>
              <a:t>Narrowed interpretation</a:t>
            </a:r>
          </a:p>
        </p:txBody>
      </p:sp>
      <p:sp>
        <p:nvSpPr>
          <p:cNvPr id="3" name="Content Placeholder 2"/>
          <p:cNvSpPr>
            <a:spLocks noGrp="1"/>
          </p:cNvSpPr>
          <p:nvPr>
            <p:ph idx="1"/>
          </p:nvPr>
        </p:nvSpPr>
        <p:spPr/>
        <p:txBody>
          <a:bodyPr>
            <a:normAutofit/>
          </a:bodyPr>
          <a:lstStyle/>
          <a:p>
            <a:pPr algn="just" eaLnBrk="1" hangingPunct="1">
              <a:lnSpc>
                <a:spcPct val="80000"/>
              </a:lnSpc>
            </a:pPr>
            <a:r>
              <a:rPr lang="en-US" sz="2400" noProof="0" dirty="0" smtClean="0"/>
              <a:t>When interpreting the Brussels Convention Article 6 Paragraph 1 on bringing actions against co-defendants at the domicile of the anchor defendant, i.e., 1. where he is one of a number of defendants, in the courts for the place where any one of them is domiciled, in spite that the aforesaid is not mentioned in the text of regulation, in case </a:t>
            </a:r>
            <a:r>
              <a:rPr lang="en-US" sz="2400" i="1" noProof="0" dirty="0" smtClean="0"/>
              <a:t>C 189/87 </a:t>
            </a:r>
            <a:r>
              <a:rPr lang="en-US" sz="2400" i="1" noProof="0" dirty="0" err="1" smtClean="0"/>
              <a:t>Kalfelis</a:t>
            </a:r>
            <a:r>
              <a:rPr lang="en-US" sz="2400" i="1" noProof="0" dirty="0" smtClean="0"/>
              <a:t> v Schroeder </a:t>
            </a:r>
            <a:r>
              <a:rPr lang="en-US" sz="2400" noProof="0" dirty="0" smtClean="0"/>
              <a:t>CJEU concluded that an action against a number of co-defendants is to be viewed in the country of domicile of the anchor defendant only where the actions brought against co-defendants are closely interrelated. </a:t>
            </a:r>
          </a:p>
          <a:p>
            <a:pPr algn="just" eaLnBrk="1" hangingPunct="1">
              <a:lnSpc>
                <a:spcPct val="80000"/>
              </a:lnSpc>
            </a:pPr>
            <a:r>
              <a:rPr lang="en-US" sz="2400" noProof="0" dirty="0" smtClean="0"/>
              <a:t>This consideration of CJEU was later taken into account when amending the Convention and transforming regulation, where the text of Article 6 Paragraph 1 really requires </a:t>
            </a:r>
            <a:r>
              <a:rPr lang="en-US" sz="2400" i="1" noProof="0" dirty="0" smtClean="0"/>
              <a:t>“provided that the claims are so closely connected that it is expedient to hear and determine them together to avoid the risk of irreconcilable judgements resulted from separate proceedings”. </a:t>
            </a:r>
            <a:endParaRPr lang="en-US" sz="2400" noProof="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noProof="0" dirty="0" smtClean="0"/>
              <a:t>Narrowed interpretation – conclusions</a:t>
            </a:r>
          </a:p>
        </p:txBody>
      </p:sp>
      <p:sp>
        <p:nvSpPr>
          <p:cNvPr id="29698" name="Content Placeholder 2"/>
          <p:cNvSpPr>
            <a:spLocks noGrp="1"/>
          </p:cNvSpPr>
          <p:nvPr>
            <p:ph idx="1"/>
          </p:nvPr>
        </p:nvSpPr>
        <p:spPr/>
        <p:txBody>
          <a:bodyPr/>
          <a:lstStyle/>
          <a:p>
            <a:pPr algn="just" eaLnBrk="1" hangingPunct="1"/>
            <a:r>
              <a:rPr lang="en-US" i="1" noProof="0" dirty="0" smtClean="0"/>
              <a:t>The </a:t>
            </a:r>
            <a:r>
              <a:rPr lang="en-US" i="1" noProof="0" dirty="0" err="1" smtClean="0"/>
              <a:t>Kalfelis</a:t>
            </a:r>
            <a:r>
              <a:rPr lang="en-US" noProof="0" dirty="0" smtClean="0"/>
              <a:t> judgement actually was directed towards restriction of forum shopping in connection with the Convention’s Article 6 Paragraph 1.</a:t>
            </a:r>
          </a:p>
          <a:p>
            <a:pPr marL="0" indent="0" algn="just" eaLnBrk="1" hangingPunct="1">
              <a:buNone/>
            </a:pPr>
            <a:endParaRPr lang="en-US" noProof="0" dirty="0" smtClean="0"/>
          </a:p>
          <a:p>
            <a:pPr algn="just" eaLnBrk="1" hangingPunct="1"/>
            <a:r>
              <a:rPr lang="en-US" noProof="0" dirty="0" smtClean="0"/>
              <a:t>Cases of narrowed interpretation are exceptional and literal texts of the rule can be ignored only if the result of grammatical interpretation would contravene the main principles of the Regulation (introductory observations).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noProof="0" dirty="0" smtClean="0"/>
              <a:t>Preamble. EU objective – Area of Justice.</a:t>
            </a:r>
          </a:p>
        </p:txBody>
      </p:sp>
      <p:sp>
        <p:nvSpPr>
          <p:cNvPr id="14338" name="Content Placeholder 2"/>
          <p:cNvSpPr>
            <a:spLocks noGrp="1"/>
          </p:cNvSpPr>
          <p:nvPr>
            <p:ph idx="1"/>
          </p:nvPr>
        </p:nvSpPr>
        <p:spPr/>
        <p:txBody>
          <a:bodyPr/>
          <a:lstStyle/>
          <a:p>
            <a:pPr algn="just" eaLnBrk="1" hangingPunct="1"/>
            <a:r>
              <a:rPr lang="lv-LV" sz="2400" noProof="0" dirty="0" err="1" smtClean="0"/>
              <a:t>Recitals</a:t>
            </a:r>
            <a:r>
              <a:rPr lang="lv-LV" sz="2400" noProof="0" dirty="0" smtClean="0"/>
              <a:t> </a:t>
            </a:r>
            <a:r>
              <a:rPr lang="en-US" sz="2400" noProof="0" dirty="0" smtClean="0"/>
              <a:t>of each EU regulation relating to civil matters:</a:t>
            </a:r>
          </a:p>
          <a:p>
            <a:pPr algn="just" eaLnBrk="1" hangingPunct="1">
              <a:buFont typeface="Arial" charset="0"/>
              <a:buNone/>
            </a:pPr>
            <a:r>
              <a:rPr lang="en-US" sz="2400" i="1" noProof="0" dirty="0" smtClean="0"/>
              <a:t>«The Union has set itself the objective of maintaining and developing </a:t>
            </a:r>
            <a:r>
              <a:rPr lang="en-US" sz="2400" i="1" u="sng" noProof="0" dirty="0" smtClean="0"/>
              <a:t>an area</a:t>
            </a:r>
            <a:r>
              <a:rPr lang="en-US" sz="2400" i="1" noProof="0" dirty="0" smtClean="0"/>
              <a:t> of freedom, security and </a:t>
            </a:r>
            <a:r>
              <a:rPr lang="en-US" sz="2400" i="1" u="sng" noProof="0" dirty="0" smtClean="0"/>
              <a:t>justice </a:t>
            </a:r>
            <a:r>
              <a:rPr lang="en-US" sz="2400" i="1" noProof="0" dirty="0" smtClean="0"/>
              <a:t>...</a:t>
            </a:r>
          </a:p>
          <a:p>
            <a:pPr algn="just" eaLnBrk="1" hangingPunct="1">
              <a:buFont typeface="Arial" charset="0"/>
              <a:buNone/>
            </a:pPr>
            <a:r>
              <a:rPr lang="en-US" sz="2400" i="1" noProof="0" dirty="0" smtClean="0"/>
              <a:t>... In particular by applying the principle of mutual recognition of judicial and extrajudicial decisions in civil matters ... (jurisdiction regulations)</a:t>
            </a:r>
          </a:p>
          <a:p>
            <a:pPr algn="just" eaLnBrk="1" hangingPunct="1">
              <a:buFont typeface="Arial" charset="0"/>
              <a:buNone/>
            </a:pPr>
            <a:r>
              <a:rPr lang="en-US" sz="2400" i="1" noProof="0" dirty="0" smtClean="0"/>
              <a:t>...is to adopt measures relating to judicial cooperation in civil matters having cross-border implications (regulations on conflict of laws rules)</a:t>
            </a:r>
          </a:p>
          <a:p>
            <a:pPr algn="just" eaLnBrk="1" hangingPunct="1">
              <a:buFont typeface="Arial" charset="0"/>
              <a:buNone/>
            </a:pPr>
            <a:r>
              <a:rPr lang="en-US" sz="2400" i="1" noProof="0" dirty="0" smtClean="0"/>
              <a:t>...to the extent necessary for </a:t>
            </a:r>
            <a:r>
              <a:rPr lang="en-US" sz="2400" i="1" u="sng" noProof="0" dirty="0" smtClean="0"/>
              <a:t>the proper functioning of the internal market</a:t>
            </a:r>
            <a:r>
              <a:rPr lang="en-US" sz="2400" i="1" noProof="0" dirty="0" smtClean="0"/>
              <a:t>»</a:t>
            </a:r>
          </a:p>
          <a:p>
            <a:pPr algn="just" eaLnBrk="1" hangingPunct="1"/>
            <a:r>
              <a:rPr lang="en-US" sz="2400" noProof="0" dirty="0" smtClean="0"/>
              <a:t>The internal market can function properly only within an area of justice</a:t>
            </a:r>
          </a:p>
          <a:p>
            <a:pPr algn="just" eaLnBrk="1" hangingPunct="1">
              <a:buFont typeface="Arial" charset="0"/>
              <a:buNone/>
            </a:pPr>
            <a:endParaRPr lang="en-US" sz="2400" i="1" noProof="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noProof="0" dirty="0" smtClean="0"/>
              <a:t>Second method of achieving legal certainty– case-law continuity</a:t>
            </a:r>
          </a:p>
        </p:txBody>
      </p:sp>
      <p:sp>
        <p:nvSpPr>
          <p:cNvPr id="3" name="Content Placeholder 2"/>
          <p:cNvSpPr>
            <a:spLocks noGrp="1"/>
          </p:cNvSpPr>
          <p:nvPr>
            <p:ph idx="1"/>
          </p:nvPr>
        </p:nvSpPr>
        <p:spPr/>
        <p:txBody>
          <a:bodyPr>
            <a:normAutofit/>
          </a:bodyPr>
          <a:lstStyle/>
          <a:p>
            <a:pPr algn="just" eaLnBrk="1" hangingPunct="1"/>
            <a:r>
              <a:rPr lang="en-US" noProof="0" dirty="0" smtClean="0"/>
              <a:t>Formally CJEU has never changed its case-law</a:t>
            </a:r>
            <a:r>
              <a:rPr lang="lv-LV" noProof="0" dirty="0" smtClean="0"/>
              <a:t>.</a:t>
            </a:r>
            <a:endParaRPr lang="en-US" noProof="0" dirty="0" smtClean="0"/>
          </a:p>
          <a:p>
            <a:pPr algn="just" eaLnBrk="1" hangingPunct="1"/>
            <a:r>
              <a:rPr lang="en-US" noProof="0" dirty="0" smtClean="0"/>
              <a:t>Whether in CJEU case-law any irreconcilable and inconsistent judgements can be encountered? The answer to this question:</a:t>
            </a:r>
          </a:p>
          <a:p>
            <a:pPr algn="just" eaLnBrk="1" hangingPunct="1">
              <a:buFontTx/>
              <a:buChar char="-"/>
            </a:pPr>
            <a:r>
              <a:rPr lang="en-US" noProof="0" dirty="0" smtClean="0"/>
              <a:t>Brussels Article 6 Paragraph 1 case-law</a:t>
            </a:r>
            <a:r>
              <a:rPr lang="lv-LV" noProof="0" dirty="0" smtClean="0"/>
              <a:t>;</a:t>
            </a:r>
            <a:r>
              <a:rPr lang="en-US" noProof="0" dirty="0" smtClean="0"/>
              <a:t> and</a:t>
            </a:r>
          </a:p>
          <a:p>
            <a:pPr algn="just" eaLnBrk="1" hangingPunct="1">
              <a:buFontTx/>
              <a:buChar char="-"/>
            </a:pPr>
            <a:r>
              <a:rPr lang="en-US" noProof="0" dirty="0" smtClean="0"/>
              <a:t>Case-law of exclusive jurisdiction (Brussels Convention Article 16, Brussels I Article  22)</a:t>
            </a:r>
            <a:r>
              <a:rPr lang="lv-LV" noProof="0" dirty="0" smtClean="0"/>
              <a:t>.</a:t>
            </a:r>
            <a:endParaRPr lang="en-US" noProof="0" dirty="0" smtClean="0"/>
          </a:p>
          <a:p>
            <a:pPr algn="just" eaLnBrk="1" hangingPunct="1">
              <a:buFont typeface="Arial" charset="0"/>
              <a:buNone/>
            </a:pPr>
            <a:endParaRPr lang="en-US" noProof="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noProof="0" dirty="0" smtClean="0"/>
              <a:t>Brussels Article 6 Paragraph 1 case-law</a:t>
            </a:r>
          </a:p>
        </p:txBody>
      </p:sp>
      <p:sp>
        <p:nvSpPr>
          <p:cNvPr id="3" name="Content Placeholder 2"/>
          <p:cNvSpPr>
            <a:spLocks noGrp="1"/>
          </p:cNvSpPr>
          <p:nvPr>
            <p:ph idx="1"/>
          </p:nvPr>
        </p:nvSpPr>
        <p:spPr/>
        <p:txBody>
          <a:bodyPr>
            <a:normAutofit fontScale="92500"/>
          </a:bodyPr>
          <a:lstStyle/>
          <a:p>
            <a:pPr algn="just" eaLnBrk="1" hangingPunct="1"/>
            <a:r>
              <a:rPr lang="en-US" sz="2400" b="1" noProof="0" dirty="0" smtClean="0"/>
              <a:t>Should the grounds for claims against co-defendants be the same</a:t>
            </a:r>
            <a:r>
              <a:rPr lang="en-US" sz="2400" noProof="0" dirty="0" smtClean="0"/>
              <a:t>?</a:t>
            </a:r>
          </a:p>
          <a:p>
            <a:pPr algn="just" eaLnBrk="1" hangingPunct="1">
              <a:buFontTx/>
              <a:buChar char="-"/>
            </a:pPr>
            <a:r>
              <a:rPr lang="en-US" sz="2400" noProof="0" dirty="0" smtClean="0"/>
              <a:t>In case </a:t>
            </a:r>
            <a:r>
              <a:rPr lang="en-US" sz="2400" i="1" noProof="0" dirty="0" smtClean="0"/>
              <a:t>C-51/97 Reunion </a:t>
            </a:r>
            <a:r>
              <a:rPr lang="en-US" sz="2400" i="1" noProof="0" dirty="0" err="1" smtClean="0"/>
              <a:t>Europeenne</a:t>
            </a:r>
            <a:r>
              <a:rPr lang="en-US" sz="2400" i="1" noProof="0" dirty="0" smtClean="0"/>
              <a:t> SA v </a:t>
            </a:r>
            <a:r>
              <a:rPr lang="en-US" sz="2400" i="1" noProof="0" dirty="0" err="1" smtClean="0"/>
              <a:t>Spliethoffs</a:t>
            </a:r>
            <a:r>
              <a:rPr lang="en-US" sz="2400" i="1" noProof="0" dirty="0" smtClean="0"/>
              <a:t> </a:t>
            </a:r>
            <a:r>
              <a:rPr lang="en-US" sz="2400" i="1" noProof="0" dirty="0" err="1" smtClean="0"/>
              <a:t>Bevrachtingskantoor</a:t>
            </a:r>
            <a:r>
              <a:rPr lang="en-US" sz="2400" i="1" noProof="0" dirty="0" smtClean="0"/>
              <a:t> BV</a:t>
            </a:r>
            <a:r>
              <a:rPr lang="en-US" sz="2400" noProof="0" dirty="0" smtClean="0"/>
              <a:t>, CJEU concluded that the action brought against a number of co-defendants </a:t>
            </a:r>
            <a:r>
              <a:rPr lang="en-US" sz="2400" u="sng" noProof="0" dirty="0" smtClean="0"/>
              <a:t>is possible only where the grounds for the claim against all co-defendants are the same </a:t>
            </a:r>
            <a:r>
              <a:rPr lang="en-US" sz="2400" noProof="0" dirty="0" smtClean="0"/>
              <a:t>(See Judgement Clause 50 </a:t>
            </a:r>
            <a:r>
              <a:rPr lang="en-US" sz="2400" i="1" noProof="0" dirty="0" smtClean="0"/>
              <a:t>It follows that two claims in one action for compensation, directed against different defendants and based in one instance on contractual liability and in the other on liability in tort or delict cannot be regarded as connected</a:t>
            </a:r>
            <a:r>
              <a:rPr lang="en-US" sz="2400" noProof="0" dirty="0" smtClean="0"/>
              <a:t>), </a:t>
            </a:r>
          </a:p>
          <a:p>
            <a:pPr algn="just" eaLnBrk="1" hangingPunct="1">
              <a:buFontTx/>
              <a:buChar char="-"/>
            </a:pPr>
            <a:r>
              <a:rPr lang="en-US" sz="2400" noProof="0" dirty="0" smtClean="0"/>
              <a:t>Later in case </a:t>
            </a:r>
            <a:r>
              <a:rPr lang="en-US" sz="2400" i="1" noProof="0" dirty="0" smtClean="0"/>
              <a:t>C-98/06 Freeport plc v </a:t>
            </a:r>
            <a:r>
              <a:rPr lang="en-US" sz="2400" i="1" noProof="0" dirty="0" err="1" smtClean="0"/>
              <a:t>Olle</a:t>
            </a:r>
            <a:r>
              <a:rPr lang="en-US" sz="2400" i="1" noProof="0" dirty="0" smtClean="0"/>
              <a:t> Arnoldson</a:t>
            </a:r>
            <a:r>
              <a:rPr lang="en-US" sz="2400" noProof="0" dirty="0" smtClean="0"/>
              <a:t>, CJEU concluded that </a:t>
            </a:r>
            <a:r>
              <a:rPr lang="en-US" sz="2400" i="1" noProof="0" dirty="0" smtClean="0"/>
              <a:t>«is to be interpreted as meaning that the fact that claims </a:t>
            </a:r>
            <a:r>
              <a:rPr lang="en-US" sz="2400" i="1" u="sng" noProof="0" dirty="0" smtClean="0"/>
              <a:t>brought against a number of defendants have different legal bases does not preclude application of that provision</a:t>
            </a:r>
            <a:r>
              <a:rPr lang="en-US" sz="2400" i="1" noProof="0" dirty="0" smtClean="0"/>
              <a:t>»</a:t>
            </a:r>
            <a:r>
              <a:rPr lang="en-US" sz="2400" b="1" noProof="0" dirty="0" smtClean="0"/>
              <a:t> </a:t>
            </a:r>
            <a:r>
              <a:rPr lang="en-US" sz="2400" noProof="0" dirty="0" smtClean="0"/>
              <a:t>moreover, in judgement in case  </a:t>
            </a:r>
            <a:r>
              <a:rPr lang="en-US" sz="2400" i="1" noProof="0" dirty="0" smtClean="0"/>
              <a:t>Freeport </a:t>
            </a:r>
            <a:r>
              <a:rPr lang="en-US" sz="2400" noProof="0" dirty="0" err="1" smtClean="0"/>
              <a:t>JCEU</a:t>
            </a:r>
            <a:r>
              <a:rPr lang="en-US" sz="2400" noProof="0" dirty="0" smtClean="0"/>
              <a:t> specifically indicated that the consideration in Clause 50 of the case </a:t>
            </a:r>
            <a:r>
              <a:rPr lang="en-US" sz="2400" i="1" noProof="0" dirty="0" smtClean="0"/>
              <a:t>Reunion </a:t>
            </a:r>
            <a:r>
              <a:rPr lang="en-US" sz="2400" i="1" noProof="0" dirty="0" err="1" smtClean="0"/>
              <a:t>Europeenne</a:t>
            </a:r>
            <a:r>
              <a:rPr lang="en-US" sz="2400" i="1" noProof="0" dirty="0" smtClean="0"/>
              <a:t> </a:t>
            </a:r>
            <a:r>
              <a:rPr lang="en-US" sz="2400" noProof="0" dirty="0" smtClean="0"/>
              <a:t>cannot serve as the basis to question the motives of the Freeport case ... </a:t>
            </a:r>
          </a:p>
          <a:p>
            <a:pPr algn="just" eaLnBrk="1" hangingPunct="1">
              <a:buFont typeface="Arial" charset="0"/>
              <a:buNone/>
            </a:pPr>
            <a:endParaRPr lang="en-US" sz="2400" noProof="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noProof="0" dirty="0" smtClean="0"/>
              <a:t>Brussels Article 6 Paragraph 1 case-law</a:t>
            </a:r>
          </a:p>
        </p:txBody>
      </p:sp>
      <p:sp>
        <p:nvSpPr>
          <p:cNvPr id="3" name="Content Placeholder 2"/>
          <p:cNvSpPr>
            <a:spLocks noGrp="1"/>
          </p:cNvSpPr>
          <p:nvPr>
            <p:ph idx="1"/>
          </p:nvPr>
        </p:nvSpPr>
        <p:spPr>
          <a:xfrm>
            <a:off x="838200" y="1825625"/>
            <a:ext cx="10515600" cy="4541838"/>
          </a:xfrm>
        </p:spPr>
        <p:txBody>
          <a:bodyPr>
            <a:normAutofit lnSpcReduction="10000"/>
          </a:bodyPr>
          <a:lstStyle/>
          <a:p>
            <a:pPr algn="just" eaLnBrk="1" hangingPunct="1">
              <a:lnSpc>
                <a:spcPct val="70000"/>
              </a:lnSpc>
            </a:pPr>
            <a:r>
              <a:rPr lang="en-US" sz="2200" b="1" noProof="0" dirty="0" smtClean="0"/>
              <a:t>May the claims against co-defendants be based on the laws of different Member States?</a:t>
            </a:r>
          </a:p>
          <a:p>
            <a:pPr algn="just" eaLnBrk="1" hangingPunct="1">
              <a:lnSpc>
                <a:spcPct val="70000"/>
              </a:lnSpc>
              <a:buFont typeface="Arial" charset="0"/>
              <a:buNone/>
            </a:pPr>
            <a:r>
              <a:rPr lang="en-US" sz="2200" noProof="0" dirty="0" smtClean="0"/>
              <a:t>- In case </a:t>
            </a:r>
            <a:r>
              <a:rPr lang="en-US" sz="2200" i="1" noProof="0" dirty="0" smtClean="0"/>
              <a:t>C-539/03 Roche Nederland </a:t>
            </a:r>
            <a:r>
              <a:rPr lang="en-US" sz="2200" i="1" noProof="0" dirty="0" err="1" smtClean="0"/>
              <a:t>B.V</a:t>
            </a:r>
            <a:r>
              <a:rPr lang="en-US" sz="2200" i="1" noProof="0" dirty="0" smtClean="0"/>
              <a:t>. v Frederick Primus Milton Goldenberg </a:t>
            </a:r>
            <a:r>
              <a:rPr lang="en-US" sz="2200" noProof="0" dirty="0" smtClean="0"/>
              <a:t>CJEU</a:t>
            </a:r>
            <a:r>
              <a:rPr lang="en-US" sz="2200" i="1" noProof="0" dirty="0" smtClean="0"/>
              <a:t> </a:t>
            </a:r>
            <a:r>
              <a:rPr lang="en-US" sz="2200" noProof="0" dirty="0" smtClean="0"/>
              <a:t>in</a:t>
            </a:r>
            <a:r>
              <a:rPr lang="en-US" sz="2200" i="1" noProof="0" dirty="0" smtClean="0"/>
              <a:t> </a:t>
            </a:r>
            <a:r>
              <a:rPr lang="en-US" sz="2200" noProof="0" dirty="0" smtClean="0"/>
              <a:t>a question</a:t>
            </a:r>
            <a:r>
              <a:rPr lang="en-US" sz="2200" i="1" noProof="0" dirty="0" smtClean="0"/>
              <a:t> </a:t>
            </a:r>
            <a:r>
              <a:rPr lang="en-US" sz="2200" noProof="0" dirty="0" smtClean="0"/>
              <a:t>on application</a:t>
            </a:r>
            <a:r>
              <a:rPr lang="en-US" sz="2200" i="1" noProof="0" dirty="0" smtClean="0"/>
              <a:t> </a:t>
            </a:r>
            <a:r>
              <a:rPr lang="en-US" sz="2200" noProof="0" dirty="0" smtClean="0"/>
              <a:t>of Article 6 Paragraph 1 concluded  that Article 6 Paragraph 1 may not be applied </a:t>
            </a:r>
            <a:r>
              <a:rPr lang="en-US" sz="2200" i="1" noProof="0" dirty="0" smtClean="0"/>
              <a:t>“infringement proceedings involving a number of companies established in various Contracting States in respect of acts committed in one or more of those States, specifically assuming that these companies, which belong to the same group, may have acted in an identical or similar manner in accordance with a common policy elaborated by one of them,” (infringement of one and the same European patent, which in different states was committed by the companies of one group in concert with each other), because in hearing such cases in different states “possible different judgements cannot be considered irreconcilable (Clause 32), i.e., it is not allowed to apply Article 6 Paragraph 1, </a:t>
            </a:r>
            <a:r>
              <a:rPr lang="en-US" sz="2200" i="1" u="sng" noProof="0" dirty="0" smtClean="0"/>
              <a:t>since the obstacle to application is that in spite of similar actual circumstances, local law is applicable to the infringement is each Contracting State.</a:t>
            </a:r>
          </a:p>
          <a:p>
            <a:pPr algn="just" eaLnBrk="1" hangingPunct="1">
              <a:lnSpc>
                <a:spcPct val="70000"/>
              </a:lnSpc>
              <a:buFont typeface="Arial" charset="0"/>
              <a:buNone/>
            </a:pPr>
            <a:r>
              <a:rPr lang="en-US" sz="2200" noProof="0" dirty="0" smtClean="0"/>
              <a:t>- On the contrary in Case C-145/10 Eva Maria </a:t>
            </a:r>
            <a:r>
              <a:rPr lang="en-US" sz="2200" noProof="0" dirty="0" err="1" smtClean="0"/>
              <a:t>Painer</a:t>
            </a:r>
            <a:r>
              <a:rPr lang="en-US" sz="2200" noProof="0" dirty="0" smtClean="0"/>
              <a:t> v </a:t>
            </a:r>
            <a:r>
              <a:rPr lang="en-US" sz="2200" noProof="0" dirty="0" err="1" smtClean="0"/>
              <a:t>Standart</a:t>
            </a:r>
            <a:r>
              <a:rPr lang="en-US" sz="2200" noProof="0" dirty="0" smtClean="0"/>
              <a:t> </a:t>
            </a:r>
            <a:r>
              <a:rPr lang="en-US" sz="2200" noProof="0" dirty="0" err="1" smtClean="0"/>
              <a:t>VerlagsGmbH</a:t>
            </a:r>
            <a:r>
              <a:rPr lang="en-US" sz="2200" noProof="0" dirty="0" smtClean="0"/>
              <a:t> CJEU in the resultant part of the judgement concluded that Article 6 Paragraph 1 is to be interpreted so that the fact that actions were brought against a number of defendants </a:t>
            </a:r>
            <a:r>
              <a:rPr lang="en-US" sz="2200" u="sng" noProof="0" dirty="0" smtClean="0"/>
              <a:t>in connection with violation of materially identical copyrights are based on such legal grounds of  the  states, which differ depending on the contracting state, does not prohibit to apply such legal provisions</a:t>
            </a:r>
            <a:r>
              <a:rPr lang="en-US" sz="2200" noProof="0" dirty="0" smtClean="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noProof="0" dirty="0" smtClean="0"/>
              <a:t>Brussels Article 6 Paragraph 1 case-law</a:t>
            </a:r>
          </a:p>
        </p:txBody>
      </p:sp>
      <p:sp>
        <p:nvSpPr>
          <p:cNvPr id="3" name="Content Placeholder 2"/>
          <p:cNvSpPr>
            <a:spLocks noGrp="1"/>
          </p:cNvSpPr>
          <p:nvPr>
            <p:ph idx="1"/>
          </p:nvPr>
        </p:nvSpPr>
        <p:spPr/>
        <p:txBody>
          <a:bodyPr>
            <a:normAutofit lnSpcReduction="10000"/>
          </a:bodyPr>
          <a:lstStyle/>
          <a:p>
            <a:pPr algn="just" eaLnBrk="1" hangingPunct="1">
              <a:lnSpc>
                <a:spcPct val="70000"/>
              </a:lnSpc>
            </a:pPr>
            <a:r>
              <a:rPr lang="en-US" sz="2000" b="1" noProof="0" dirty="0" smtClean="0"/>
              <a:t>What forum shopping is allowed?</a:t>
            </a:r>
          </a:p>
          <a:p>
            <a:pPr algn="just" eaLnBrk="1" hangingPunct="1">
              <a:lnSpc>
                <a:spcPct val="70000"/>
              </a:lnSpc>
              <a:buFont typeface="Arial" charset="0"/>
              <a:buNone/>
            </a:pPr>
            <a:r>
              <a:rPr lang="en-US" sz="2000" noProof="0" dirty="0" smtClean="0"/>
              <a:t>- In case </a:t>
            </a:r>
            <a:r>
              <a:rPr lang="en-US" sz="2000" i="1" noProof="0" dirty="0" err="1" smtClean="0"/>
              <a:t>Kalfelis</a:t>
            </a:r>
            <a:r>
              <a:rPr lang="en-US" sz="2000" noProof="0" dirty="0" smtClean="0"/>
              <a:t> the judgement was actually targeted at the restriction of forum shopping in connection with the Convention Article 6 Paragraph 1 (the grammatical text was restricted to estop malicious forum shopping), </a:t>
            </a:r>
          </a:p>
          <a:p>
            <a:pPr algn="just" eaLnBrk="1" hangingPunct="1">
              <a:lnSpc>
                <a:spcPct val="70000"/>
              </a:lnSpc>
              <a:buFontTx/>
              <a:buChar char="-"/>
            </a:pPr>
            <a:r>
              <a:rPr lang="en-US" sz="2000" noProof="0" dirty="0" smtClean="0"/>
              <a:t>In case </a:t>
            </a:r>
            <a:r>
              <a:rPr lang="en-US" sz="2000" i="1" noProof="0" dirty="0" smtClean="0"/>
              <a:t>C-103/05 </a:t>
            </a:r>
            <a:r>
              <a:rPr lang="en-US" sz="2000" i="1" noProof="0" dirty="0" err="1" smtClean="0"/>
              <a:t>Reisch</a:t>
            </a:r>
            <a:r>
              <a:rPr lang="en-US" sz="2000" i="1" noProof="0" dirty="0" smtClean="0"/>
              <a:t> Montage AG v </a:t>
            </a:r>
            <a:r>
              <a:rPr lang="en-US" sz="2000" i="1" noProof="0" dirty="0" err="1" smtClean="0"/>
              <a:t>Kiesel</a:t>
            </a:r>
            <a:r>
              <a:rPr lang="en-US" sz="2000" i="1" noProof="0" dirty="0" smtClean="0"/>
              <a:t> </a:t>
            </a:r>
            <a:r>
              <a:rPr lang="en-US" sz="2000" i="1" noProof="0" dirty="0" err="1" smtClean="0"/>
              <a:t>Baumaschinen</a:t>
            </a:r>
            <a:r>
              <a:rPr lang="en-US" sz="2000" i="1" noProof="0" dirty="0" smtClean="0"/>
              <a:t> </a:t>
            </a:r>
            <a:r>
              <a:rPr lang="en-US" sz="2000" i="1" noProof="0" dirty="0" err="1" smtClean="0"/>
              <a:t>Handels</a:t>
            </a:r>
            <a:r>
              <a:rPr lang="en-US" sz="2000" i="1" noProof="0" dirty="0" smtClean="0"/>
              <a:t> GmbH </a:t>
            </a:r>
            <a:r>
              <a:rPr lang="en-US" sz="2000" noProof="0" dirty="0" smtClean="0"/>
              <a:t>the matter outcome allows completely other result</a:t>
            </a:r>
            <a:r>
              <a:rPr lang="lv-LV" sz="2000" noProof="0" dirty="0" smtClean="0"/>
              <a:t>: «... </a:t>
            </a:r>
            <a:r>
              <a:rPr lang="en-GB" sz="2000" i="1" dirty="0" smtClean="0"/>
              <a:t>must </a:t>
            </a:r>
            <a:r>
              <a:rPr lang="en-GB" sz="2000" i="1" dirty="0"/>
              <a:t>be interpreted as meaning that, in a situation such as that in the main proceedings, that provision may be relied on in the context of an action brought in a Member State against a defendant domiciled in that State and a co-defendant domiciled in another Member State even when that action is regarded under a national provision as inadmissible from the time it is brought in relation to the first </a:t>
            </a:r>
            <a:r>
              <a:rPr lang="en-GB" sz="2000" i="1" dirty="0" smtClean="0"/>
              <a:t>defendant</a:t>
            </a:r>
            <a:r>
              <a:rPr lang="lv-LV" sz="2000" i="1" dirty="0" smtClean="0"/>
              <a:t>».</a:t>
            </a:r>
            <a:endParaRPr lang="en-US" sz="2000" i="1" noProof="0" dirty="0" smtClean="0"/>
          </a:p>
          <a:p>
            <a:pPr algn="just" eaLnBrk="1" hangingPunct="1">
              <a:lnSpc>
                <a:spcPct val="70000"/>
              </a:lnSpc>
              <a:buFontTx/>
              <a:buChar char="-"/>
            </a:pPr>
            <a:r>
              <a:rPr lang="lv-LV" sz="2000" i="1" noProof="0" dirty="0" smtClean="0"/>
              <a:t>«</a:t>
            </a:r>
            <a:r>
              <a:rPr lang="en-US" sz="2000" i="1" noProof="0" dirty="0" smtClean="0"/>
              <a:t>.. </a:t>
            </a:r>
            <a:r>
              <a:rPr lang="en-GB" sz="2000" i="1" dirty="0"/>
              <a:t>cannot be interpreted in such a way as to allow a plaintiff to make a claim against a number of defendants for the sole purpose of removing one of them from the jurisdiction of the courts of the Member State in which that defendant is domiciled (see, </a:t>
            </a:r>
            <a:r>
              <a:rPr lang="en-GB" sz="2000" i="1" dirty="0" err="1" smtClean="0"/>
              <a:t>Kalfelis</a:t>
            </a:r>
            <a:r>
              <a:rPr lang="en-GB" sz="2000" i="1" dirty="0" smtClean="0"/>
              <a:t> </a:t>
            </a:r>
            <a:r>
              <a:rPr lang="en-GB" sz="2000" i="1" dirty="0" err="1" smtClean="0"/>
              <a:t>Réunion</a:t>
            </a:r>
            <a:r>
              <a:rPr lang="en-GB" sz="2000" i="1" dirty="0" smtClean="0"/>
              <a:t> </a:t>
            </a:r>
            <a:r>
              <a:rPr lang="en-GB" sz="2000" i="1" dirty="0" err="1"/>
              <a:t>européenne</a:t>
            </a:r>
            <a:r>
              <a:rPr lang="en-GB" sz="2000" i="1" dirty="0"/>
              <a:t> and </a:t>
            </a:r>
            <a:r>
              <a:rPr lang="en-GB" sz="2000" i="1" dirty="0" smtClean="0"/>
              <a:t>Others</a:t>
            </a:r>
            <a:r>
              <a:rPr lang="lv-LV" sz="2000" i="1" dirty="0" smtClean="0"/>
              <a:t>)»</a:t>
            </a:r>
            <a:r>
              <a:rPr lang="en-GB" sz="2000" i="1" dirty="0" smtClean="0"/>
              <a:t> </a:t>
            </a:r>
            <a:r>
              <a:rPr lang="en-US" sz="2000" dirty="0"/>
              <a:t>See Judgement </a:t>
            </a:r>
            <a:r>
              <a:rPr lang="en-US" sz="2000" noProof="0" dirty="0" smtClean="0"/>
              <a:t>Clause 32. </a:t>
            </a:r>
          </a:p>
          <a:p>
            <a:pPr algn="just" eaLnBrk="1" hangingPunct="1">
              <a:lnSpc>
                <a:spcPct val="70000"/>
              </a:lnSpc>
            </a:pPr>
            <a:r>
              <a:rPr lang="en-US" sz="2000" noProof="0" dirty="0" smtClean="0"/>
              <a:t>How the court of a Member State can conclude, in what cases </a:t>
            </a:r>
            <a:r>
              <a:rPr lang="en-US" sz="2000" u="sng" noProof="0" dirty="0" smtClean="0"/>
              <a:t>“an action is regarded under national provisions as inadmissible from the time it was brought in relations to the first defendant” is brought “against a number of defendants only for the purpose that one of them would not be brought to justice in the state of its domicile</a:t>
            </a:r>
            <a:r>
              <a:rPr lang="en-US" sz="2000" noProof="0" dirty="0" smtClean="0"/>
              <a:t> ”?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808038" y="349250"/>
            <a:ext cx="10515600" cy="1325563"/>
          </a:xfrm>
        </p:spPr>
        <p:txBody>
          <a:bodyPr/>
          <a:lstStyle/>
          <a:p>
            <a:pPr eaLnBrk="1" hangingPunct="1"/>
            <a:r>
              <a:rPr lang="en-US" noProof="0" dirty="0" smtClean="0"/>
              <a:t>Exclusive jurisdictions (case-law of Brussels Convention Article 16, Brussels I Article 22)</a:t>
            </a:r>
          </a:p>
        </p:txBody>
      </p:sp>
      <p:sp>
        <p:nvSpPr>
          <p:cNvPr id="34818" name="Content Placeholder 2"/>
          <p:cNvSpPr>
            <a:spLocks noGrp="1"/>
          </p:cNvSpPr>
          <p:nvPr>
            <p:ph idx="1"/>
          </p:nvPr>
        </p:nvSpPr>
        <p:spPr/>
        <p:txBody>
          <a:bodyPr/>
          <a:lstStyle/>
          <a:p>
            <a:pPr algn="just" eaLnBrk="1" hangingPunct="1"/>
            <a:r>
              <a:rPr lang="en-US" sz="1600" noProof="0" dirty="0" smtClean="0"/>
              <a:t>What is the importance of the defendant’s objections  whether exclusive jurisdiction of other court is not violated?</a:t>
            </a:r>
          </a:p>
          <a:p>
            <a:pPr algn="just" eaLnBrk="1" hangingPunct="1">
              <a:buFontTx/>
              <a:buChar char="-"/>
            </a:pPr>
            <a:r>
              <a:rPr lang="en-US" sz="1600" noProof="0" dirty="0" smtClean="0"/>
              <a:t>In case </a:t>
            </a:r>
            <a:r>
              <a:rPr lang="en-US" sz="1600" i="1" noProof="0" dirty="0" smtClean="0"/>
              <a:t>C-4/03 </a:t>
            </a:r>
            <a:r>
              <a:rPr lang="en-US" sz="1600" i="1" noProof="0" dirty="0" err="1" smtClean="0"/>
              <a:t>Gesellschaft</a:t>
            </a:r>
            <a:r>
              <a:rPr lang="en-US" sz="1600" i="1" noProof="0" dirty="0" smtClean="0"/>
              <a:t> </a:t>
            </a:r>
            <a:r>
              <a:rPr lang="en-US" sz="1600" i="1" noProof="0" dirty="0" err="1" smtClean="0"/>
              <a:t>fuer</a:t>
            </a:r>
            <a:r>
              <a:rPr lang="en-US" sz="1600" i="1" noProof="0" dirty="0" smtClean="0"/>
              <a:t> </a:t>
            </a:r>
            <a:r>
              <a:rPr lang="en-US" sz="1600" i="1" noProof="0" dirty="0" err="1" smtClean="0"/>
              <a:t>Antriebstechnik</a:t>
            </a:r>
            <a:r>
              <a:rPr lang="en-US" sz="1600" i="1" noProof="0" dirty="0" smtClean="0"/>
              <a:t> </a:t>
            </a:r>
            <a:r>
              <a:rPr lang="en-US" sz="1600" i="1" noProof="0" dirty="0" err="1" smtClean="0"/>
              <a:t>mbH</a:t>
            </a:r>
            <a:r>
              <a:rPr lang="en-US" sz="1600" i="1" noProof="0" dirty="0" smtClean="0"/>
              <a:t> &amp;Co KG v </a:t>
            </a:r>
            <a:r>
              <a:rPr lang="en-US" sz="1600" i="1" noProof="0" dirty="0" err="1" smtClean="0"/>
              <a:t>Lamellen</a:t>
            </a:r>
            <a:r>
              <a:rPr lang="en-US" sz="1600" i="1" noProof="0" dirty="0" smtClean="0"/>
              <a:t> und </a:t>
            </a:r>
            <a:r>
              <a:rPr lang="en-US" sz="1600" i="1" noProof="0" dirty="0" err="1" smtClean="0"/>
              <a:t>Kupplungsbau</a:t>
            </a:r>
            <a:r>
              <a:rPr lang="en-US" sz="1600" i="1" noProof="0" dirty="0" smtClean="0"/>
              <a:t> </a:t>
            </a:r>
            <a:r>
              <a:rPr lang="en-US" sz="1600" i="1" noProof="0" dirty="0" err="1" smtClean="0"/>
              <a:t>Beteiligungs</a:t>
            </a:r>
            <a:r>
              <a:rPr lang="en-US" sz="1600" i="1" noProof="0" dirty="0" smtClean="0"/>
              <a:t> KG</a:t>
            </a:r>
            <a:r>
              <a:rPr lang="en-US" sz="1600" noProof="0" dirty="0" smtClean="0"/>
              <a:t>, expressing views on the Brussels Convention  Article 16 Paragraph 4 (exclusive jurisdiction in patent disputes in the state of registration of the patent) the court concluded that  when deciding whether the dispute is subject to exclusive jurisdiction </a:t>
            </a:r>
            <a:r>
              <a:rPr lang="lv-LV" sz="1600" i="1" noProof="0" dirty="0" smtClean="0"/>
              <a:t>«...</a:t>
            </a:r>
            <a:r>
              <a:rPr lang="en-GB" sz="1600" i="1" dirty="0" smtClean="0"/>
              <a:t>is </a:t>
            </a:r>
            <a:r>
              <a:rPr lang="en-GB" sz="1600" i="1" dirty="0"/>
              <a:t>to be interpreted as meaning that the rule of exclusive jurisdiction laid down therein concerns all proceedings relating to the registration or validity of a patent, irrespective of whether the issue is raised by way of an action or a plea in </a:t>
            </a:r>
            <a:r>
              <a:rPr lang="en-GB" sz="1600" i="1" dirty="0" smtClean="0"/>
              <a:t>objection</a:t>
            </a:r>
            <a:r>
              <a:rPr lang="lv-LV" sz="1600" i="1" dirty="0" smtClean="0"/>
              <a:t>».</a:t>
            </a:r>
            <a:r>
              <a:rPr lang="en-US" sz="1600" i="1" noProof="0" dirty="0" smtClean="0"/>
              <a:t> </a:t>
            </a:r>
          </a:p>
          <a:p>
            <a:pPr marL="0" indent="0" algn="just" eaLnBrk="1" hangingPunct="1">
              <a:buNone/>
            </a:pPr>
            <a:r>
              <a:rPr lang="lv-LV" sz="1600" noProof="0" dirty="0" smtClean="0"/>
              <a:t>- </a:t>
            </a:r>
            <a:r>
              <a:rPr lang="en-US" sz="1600" noProof="0" dirty="0" smtClean="0"/>
              <a:t>But in case </a:t>
            </a:r>
            <a:r>
              <a:rPr lang="en-US" sz="1600" i="1" noProof="0" dirty="0" smtClean="0"/>
              <a:t>C-144/10 Berliner </a:t>
            </a:r>
            <a:r>
              <a:rPr lang="en-US" sz="1600" i="1" noProof="0" dirty="0" err="1" smtClean="0"/>
              <a:t>Verkehrsbetriebe</a:t>
            </a:r>
            <a:r>
              <a:rPr lang="en-US" sz="1600" i="1" noProof="0" dirty="0" smtClean="0"/>
              <a:t> v JPMorgan Chase Bank NA, Frankfurt Branch </a:t>
            </a:r>
            <a:r>
              <a:rPr lang="en-US" sz="1600" noProof="0" dirty="0" smtClean="0"/>
              <a:t>– Brussels I Article 22 Paragraph 2 (exclusive jurisdiction)</a:t>
            </a:r>
            <a:r>
              <a:rPr lang="lv-LV" sz="1600" noProof="0" dirty="0" smtClean="0"/>
              <a:t> </a:t>
            </a:r>
            <a:r>
              <a:rPr lang="lv-LV" sz="1600" i="1" noProof="0" dirty="0" smtClean="0"/>
              <a:t>«...</a:t>
            </a:r>
            <a:r>
              <a:rPr lang="en-US" sz="1600" i="1" noProof="0" dirty="0" smtClean="0"/>
              <a:t> </a:t>
            </a:r>
            <a:r>
              <a:rPr lang="en-GB" sz="1600" i="1" dirty="0"/>
              <a:t>must be interpreted as not applying to proceedings in which a company pleads that a contract cannot be relied upon against it because a decision of its organs which led to the conclusion of the contract is supposedly invalid on account of infringement of its </a:t>
            </a:r>
            <a:r>
              <a:rPr lang="en-GB" sz="1600" i="1" dirty="0" smtClean="0"/>
              <a:t>statutes</a:t>
            </a:r>
            <a:r>
              <a:rPr lang="lv-LV" sz="1600" i="1" dirty="0" smtClean="0"/>
              <a:t>».</a:t>
            </a:r>
            <a:endParaRPr lang="lv-LV" sz="1600" i="1" dirty="0"/>
          </a:p>
          <a:p>
            <a:pPr algn="just" eaLnBrk="1" hangingPunct="1"/>
            <a:r>
              <a:rPr lang="en-US" sz="1600" noProof="0" dirty="0" smtClean="0"/>
              <a:t>Now then, if a defendant in objections against an action alleges that in a particular case there is a paten dispute, then such objections are to be taken into consideration and the exclusive jurisdiction set for patent disputes is to respected, but if the defendant’s objections against an action are raised by alleging that at the time of conclusion of the contract the articles of association were infringed and the contract is invalid (no representation) and the court is to evaluate the validity of the decision of the organ of the company, this is not the basis to believe that the dispute is to be viewed or the validity of the decision made by the organ of the company is to be viewed in the state of domicile of the company as prescribed by Brussels I Article 22 Paragraph 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noProof="0" dirty="0" smtClean="0"/>
              <a:t>Conclusions on case-law continuity</a:t>
            </a:r>
          </a:p>
        </p:txBody>
      </p:sp>
      <p:sp>
        <p:nvSpPr>
          <p:cNvPr id="35842" name="Content Placeholder 2"/>
          <p:cNvSpPr>
            <a:spLocks noGrp="1"/>
          </p:cNvSpPr>
          <p:nvPr>
            <p:ph idx="1"/>
          </p:nvPr>
        </p:nvSpPr>
        <p:spPr/>
        <p:txBody>
          <a:bodyPr/>
          <a:lstStyle/>
          <a:p>
            <a:pPr algn="just" eaLnBrk="1" hangingPunct="1"/>
            <a:r>
              <a:rPr lang="en-US" sz="2000" noProof="0" dirty="0" smtClean="0"/>
              <a:t>Most probably replies of CJEU to the questions referred for preliminary rulings cannot be predictable.</a:t>
            </a:r>
          </a:p>
          <a:p>
            <a:pPr algn="just" eaLnBrk="1" hangingPunct="1"/>
            <a:r>
              <a:rPr lang="en-US" sz="2000" noProof="0" dirty="0" smtClean="0"/>
              <a:t>A relatively small area is left to the discretion of Members States, which results in more and more  preliminary questions referred to CJEU by the courts of Member States (as they are forced to), at the same time it means that the courts are strictly limited by the CJEU preliminary judgement conclusions.</a:t>
            </a:r>
          </a:p>
          <a:p>
            <a:pPr algn="just" eaLnBrk="1" hangingPunct="1"/>
            <a:r>
              <a:rPr lang="en-US" sz="2000" noProof="0" dirty="0" smtClean="0"/>
              <a:t>Probably (in the opinion of CJEU) the case-law analyzed is not inconsistent as these concepts are interpreted consistently following the same considerations but such considerations (substantiation) are not available (for instance, the judgement different from a similar judgement in previous case as in the opinion of the CJEU there are dissimilar factual circumstances or the judgement does not reverse the core essence of the previously established case-law but specifies or widens it and the court explains necessity for it).</a:t>
            </a:r>
          </a:p>
          <a:p>
            <a:pPr algn="just" eaLnBrk="1" hangingPunct="1"/>
            <a:r>
              <a:rPr lang="en-US" sz="2000" noProof="0" dirty="0" smtClean="0"/>
              <a:t>Within the environment of inconsistent case-law for the courts of the Member States it is difficult to apply the conclusions of CJEU judgements in analogous matters, it is impossible to form analogy if the point of reference is not clearly established.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noProof="0" dirty="0" smtClean="0"/>
              <a:t>Conclusion</a:t>
            </a:r>
          </a:p>
        </p:txBody>
      </p:sp>
      <p:sp>
        <p:nvSpPr>
          <p:cNvPr id="36866" name="Content Placeholder 2"/>
          <p:cNvSpPr>
            <a:spLocks noGrp="1"/>
          </p:cNvSpPr>
          <p:nvPr>
            <p:ph idx="1"/>
          </p:nvPr>
        </p:nvSpPr>
        <p:spPr/>
        <p:txBody>
          <a:bodyPr/>
          <a:lstStyle/>
          <a:p>
            <a:pPr algn="just" eaLnBrk="1" hangingPunct="1"/>
            <a:r>
              <a:rPr lang="en-US" sz="2000" noProof="0" dirty="0" smtClean="0"/>
              <a:t>Main principles of Brussels I Regulation helps to analyze CJEU judgements retrospectively but its application in future matters cannot be predictable.</a:t>
            </a:r>
          </a:p>
          <a:p>
            <a:pPr algn="just" eaLnBrk="1" hangingPunct="1"/>
            <a:r>
              <a:rPr lang="en-US" sz="2000" noProof="0" dirty="0" smtClean="0"/>
              <a:t>CJEU case-law is a compromise between legal certainty and just solution of a particular case, within the framework of which a preliminary question is raised</a:t>
            </a:r>
            <a:r>
              <a:rPr lang="lv-LV" sz="2000" noProof="0" dirty="0" smtClean="0"/>
              <a:t>.</a:t>
            </a:r>
            <a:endParaRPr lang="en-US" sz="2000" noProof="0" dirty="0" smtClean="0"/>
          </a:p>
          <a:p>
            <a:pPr algn="just" eaLnBrk="1" hangingPunct="1"/>
            <a:r>
              <a:rPr lang="en-US" sz="2000" noProof="0" dirty="0" smtClean="0"/>
              <a:t>Grammatical interpretation is mostly exceptional not the rule of CJEU case-law although the principle of legal certainty would demand the contrary</a:t>
            </a:r>
            <a:r>
              <a:rPr lang="lv-LV" sz="2000" noProof="0" dirty="0" smtClean="0"/>
              <a:t>.</a:t>
            </a:r>
            <a:endParaRPr lang="en-US" sz="2000" noProof="0" dirty="0" smtClean="0"/>
          </a:p>
          <a:p>
            <a:pPr algn="just" eaLnBrk="1" hangingPunct="1"/>
            <a:r>
              <a:rPr lang="en-US" sz="2000" noProof="0" dirty="0" smtClean="0"/>
              <a:t>Certain criteria for the question (matter) may be established when CJEU </a:t>
            </a:r>
            <a:r>
              <a:rPr lang="en-US" sz="2000" noProof="0" dirty="0" err="1" smtClean="0"/>
              <a:t>widenedly</a:t>
            </a:r>
            <a:r>
              <a:rPr lang="en-US" sz="2000" noProof="0" dirty="0" smtClean="0"/>
              <a:t> interprets the rules.</a:t>
            </a:r>
          </a:p>
          <a:p>
            <a:pPr algn="just" eaLnBrk="1" hangingPunct="1"/>
            <a:r>
              <a:rPr lang="en-US" sz="2000" noProof="0" dirty="0" smtClean="0"/>
              <a:t>It is impossible to predict when a court of a Member State may restrict itself to a grammatical interpretation of the rules and when the courts have to address CJEU for establishing a widened interpretation of the rules.</a:t>
            </a:r>
          </a:p>
          <a:p>
            <a:pPr algn="just" eaLnBrk="1" hangingPunct="1"/>
            <a:r>
              <a:rPr lang="en-US" sz="2000" noProof="0" dirty="0" smtClean="0"/>
              <a:t>CJEU case-law, even if it is regarded as not inconsistent, provides a chance for the courts of the Member States to apply the rules inconsistently what does not create legal certainty. </a:t>
            </a:r>
          </a:p>
          <a:p>
            <a:pPr eaLnBrk="1" hangingPunct="1"/>
            <a:endParaRPr lang="en-US" noProof="0" dirty="0" smtClean="0"/>
          </a:p>
          <a:p>
            <a:pPr eaLnBrk="1" hangingPunct="1"/>
            <a:endParaRPr lang="en-US" noProof="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Development trends and future prospects</a:t>
            </a:r>
            <a:endParaRPr lang="en-US" noProof="0" dirty="0"/>
          </a:p>
        </p:txBody>
      </p:sp>
      <p:sp>
        <p:nvSpPr>
          <p:cNvPr id="3" name="Content Placeholder 2"/>
          <p:cNvSpPr>
            <a:spLocks noGrp="1"/>
          </p:cNvSpPr>
          <p:nvPr>
            <p:ph idx="1"/>
          </p:nvPr>
        </p:nvSpPr>
        <p:spPr/>
        <p:txBody>
          <a:bodyPr/>
          <a:lstStyle/>
          <a:p>
            <a:pPr algn="just" eaLnBrk="1" hangingPunct="1"/>
            <a:r>
              <a:rPr lang="en-US" sz="2200" noProof="0" dirty="0" smtClean="0"/>
              <a:t>Grammatical interpretation in CJEU case-law will be rarely encountered - autonomous concepts and many official languages of EU make it almost impossible to apply.</a:t>
            </a:r>
          </a:p>
          <a:p>
            <a:pPr algn="just" eaLnBrk="1" hangingPunct="1"/>
            <a:r>
              <a:rPr lang="en-US" sz="2200" noProof="0" dirty="0" smtClean="0"/>
              <a:t> To establish actual legal certainty – it is necessary to gain certain </a:t>
            </a:r>
            <a:r>
              <a:rPr lang="en-US" sz="2200" i="1" noProof="0" dirty="0" smtClean="0"/>
              <a:t>critical mass </a:t>
            </a:r>
            <a:r>
              <a:rPr lang="en-US" sz="2200" noProof="0" dirty="0" smtClean="0"/>
              <a:t>of case-law.</a:t>
            </a:r>
          </a:p>
          <a:p>
            <a:pPr algn="just" eaLnBrk="1" hangingPunct="1"/>
            <a:r>
              <a:rPr lang="en-US" sz="2200" noProof="0" dirty="0" smtClean="0"/>
              <a:t>In order to establish legal certainty as early as possible, it is necessary to develop clear principles for interpretation of rules and their hierarchy, which is partially achieved (introductory observations).</a:t>
            </a:r>
          </a:p>
          <a:p>
            <a:pPr algn="just" eaLnBrk="1" hangingPunct="1"/>
            <a:r>
              <a:rPr lang="en-US" sz="2200" noProof="0" dirty="0" smtClean="0"/>
              <a:t>CJEU methodology on forming the judgements should be reformed by including in it not only the decisive principle but also the reasoning  why the decisive principle is applicable and why it excludes the application of other principles.</a:t>
            </a:r>
          </a:p>
          <a:p>
            <a:pPr eaLnBrk="1" hangingPunct="1"/>
            <a:endParaRPr lang="en-US" sz="2000" noProof="0" dirty="0"/>
          </a:p>
        </p:txBody>
      </p:sp>
    </p:spTree>
    <p:extLst>
      <p:ext uri="{BB962C8B-B14F-4D97-AF65-F5344CB8AC3E}">
        <p14:creationId xmlns:p14="http://schemas.microsoft.com/office/powerpoint/2010/main" val="3400719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noProof="0" dirty="0" smtClean="0"/>
              <a:t>Introduction. Cornerstones of Area of Justice. </a:t>
            </a:r>
          </a:p>
        </p:txBody>
      </p:sp>
      <p:sp>
        <p:nvSpPr>
          <p:cNvPr id="3" name="Content Placeholder 2"/>
          <p:cNvSpPr>
            <a:spLocks noGrp="1"/>
          </p:cNvSpPr>
          <p:nvPr>
            <p:ph idx="1"/>
          </p:nvPr>
        </p:nvSpPr>
        <p:spPr/>
        <p:txBody>
          <a:bodyPr>
            <a:normAutofit/>
          </a:bodyPr>
          <a:lstStyle/>
          <a:p>
            <a:pPr marL="0" indent="0" algn="just" eaLnBrk="1" hangingPunct="1">
              <a:buFont typeface="Arial" charset="0"/>
              <a:buNone/>
            </a:pPr>
            <a:r>
              <a:rPr lang="en-US" noProof="0" dirty="0" smtClean="0"/>
              <a:t>An area of justice is formed by:</a:t>
            </a:r>
          </a:p>
          <a:p>
            <a:pPr marL="0" indent="0" algn="just" eaLnBrk="1" hangingPunct="1"/>
            <a:r>
              <a:rPr lang="en-US" i="1" noProof="0" dirty="0" smtClean="0"/>
              <a:t>Uniform sources </a:t>
            </a:r>
            <a:r>
              <a:rPr lang="en-US" noProof="0" dirty="0" smtClean="0"/>
              <a:t>– settlement of cross-border civil matters at the EU level in all Member States through adoption of regulations.</a:t>
            </a:r>
          </a:p>
          <a:p>
            <a:pPr marL="0" indent="0" algn="just" eaLnBrk="1" hangingPunct="1"/>
            <a:r>
              <a:rPr lang="en-US" i="1" noProof="0" dirty="0" smtClean="0"/>
              <a:t>Compatibility</a:t>
            </a:r>
            <a:r>
              <a:rPr lang="en-US" noProof="0" dirty="0" smtClean="0"/>
              <a:t> – compatibility of rules of EU sources (regulations) that govern the cross-border civil matters, different sources cannot contradict each other.</a:t>
            </a:r>
          </a:p>
          <a:p>
            <a:pPr marL="0" indent="0" algn="just" eaLnBrk="1" hangingPunct="1"/>
            <a:r>
              <a:rPr lang="en-US" i="1" noProof="0" dirty="0" smtClean="0"/>
              <a:t>Uniform interpretation</a:t>
            </a:r>
            <a:r>
              <a:rPr lang="en-US" noProof="0" dirty="0" smtClean="0"/>
              <a:t> – CJEU case-law as the instrument of uniform and predictable interpretation and, respectively, uniform application of the source rules.</a:t>
            </a:r>
          </a:p>
          <a:p>
            <a:pPr marL="0" indent="0" algn="just" eaLnBrk="1" hangingPunct="1">
              <a:buFont typeface="Arial" charset="0"/>
              <a:buNone/>
            </a:pPr>
            <a:endParaRPr lang="en-US" noProof="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noProof="0" dirty="0" smtClean="0"/>
              <a:t>Uniform interpretation</a:t>
            </a:r>
          </a:p>
        </p:txBody>
      </p:sp>
      <p:sp>
        <p:nvSpPr>
          <p:cNvPr id="3" name="Content Placeholder 2"/>
          <p:cNvSpPr>
            <a:spLocks noGrp="1"/>
          </p:cNvSpPr>
          <p:nvPr>
            <p:ph idx="1"/>
          </p:nvPr>
        </p:nvSpPr>
        <p:spPr/>
        <p:txBody>
          <a:bodyPr>
            <a:normAutofit/>
          </a:bodyPr>
          <a:lstStyle/>
          <a:p>
            <a:pPr algn="just" eaLnBrk="1" hangingPunct="1"/>
            <a:r>
              <a:rPr lang="en-US" noProof="0" dirty="0" smtClean="0"/>
              <a:t>An area of justice cannot exist, if any of the cornerstones «does not withstand a load» </a:t>
            </a:r>
          </a:p>
          <a:p>
            <a:pPr algn="just" eaLnBrk="1" hangingPunct="1"/>
            <a:r>
              <a:rPr lang="en-US" noProof="0" dirty="0" smtClean="0"/>
              <a:t>CJEU case-law has to ensure:</a:t>
            </a:r>
          </a:p>
          <a:p>
            <a:pPr algn="just" eaLnBrk="1" hangingPunct="1">
              <a:buFontTx/>
              <a:buChar char="-"/>
            </a:pPr>
            <a:r>
              <a:rPr lang="en-US" noProof="0" dirty="0" smtClean="0"/>
              <a:t>Uniform understanding (interpretation) of norms, </a:t>
            </a:r>
          </a:p>
          <a:p>
            <a:pPr algn="just" eaLnBrk="1" hangingPunct="1">
              <a:buFontTx/>
              <a:buChar char="-"/>
            </a:pPr>
            <a:r>
              <a:rPr lang="en-US" noProof="0" dirty="0" smtClean="0"/>
              <a:t>Legal certainty (predictability of CJEU case-law).</a:t>
            </a:r>
          </a:p>
          <a:p>
            <a:pPr algn="just" eaLnBrk="1" hangingPunct="1">
              <a:buFont typeface="Arial" charset="0"/>
              <a:buNone/>
            </a:pPr>
            <a:endParaRPr lang="en-US" noProof="0" dirty="0" smtClean="0"/>
          </a:p>
          <a:p>
            <a:pPr eaLnBrk="1" hangingPunct="1"/>
            <a:endParaRPr lang="en-US" noProof="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noProof="0" dirty="0" smtClean="0"/>
              <a:t>Mission and method of this presentation</a:t>
            </a:r>
          </a:p>
        </p:txBody>
      </p:sp>
      <p:sp>
        <p:nvSpPr>
          <p:cNvPr id="3" name="Content Placeholder 2"/>
          <p:cNvSpPr>
            <a:spLocks noGrp="1"/>
          </p:cNvSpPr>
          <p:nvPr>
            <p:ph idx="1"/>
          </p:nvPr>
        </p:nvSpPr>
        <p:spPr/>
        <p:txBody>
          <a:bodyPr>
            <a:normAutofit/>
          </a:bodyPr>
          <a:lstStyle/>
          <a:p>
            <a:pPr algn="just" eaLnBrk="1" hangingPunct="1"/>
            <a:r>
              <a:rPr lang="en-US" noProof="0" dirty="0" smtClean="0"/>
              <a:t>Presentation mission:</a:t>
            </a:r>
          </a:p>
          <a:p>
            <a:pPr algn="just" eaLnBrk="1" hangingPunct="1">
              <a:buFont typeface="Arial" charset="0"/>
              <a:buNone/>
            </a:pPr>
            <a:r>
              <a:rPr lang="en-US" noProof="0" dirty="0" smtClean="0"/>
              <a:t>- To ascertain that CJEU case-law ensures sufficient legal certainty.</a:t>
            </a:r>
          </a:p>
          <a:p>
            <a:pPr algn="just" eaLnBrk="1" hangingPunct="1">
              <a:buFont typeface="Arial" charset="0"/>
              <a:buNone/>
            </a:pPr>
            <a:r>
              <a:rPr lang="en-US" noProof="0" dirty="0" smtClean="0"/>
              <a:t>- To conclude what development trends and future prospects to expect</a:t>
            </a:r>
            <a:r>
              <a:rPr lang="lv-LV" noProof="0" dirty="0" smtClean="0"/>
              <a:t>.</a:t>
            </a:r>
            <a:endParaRPr lang="en-US" noProof="0" dirty="0" smtClean="0"/>
          </a:p>
          <a:p>
            <a:pPr algn="just" eaLnBrk="1" hangingPunct="1">
              <a:buFont typeface="Arial" charset="0"/>
              <a:buNone/>
            </a:pPr>
            <a:endParaRPr lang="en-US" noProof="0" dirty="0" smtClean="0"/>
          </a:p>
          <a:p>
            <a:pPr algn="just" eaLnBrk="1" hangingPunct="1"/>
            <a:r>
              <a:rPr lang="en-US" noProof="0" dirty="0" smtClean="0"/>
              <a:t>Presentation method:</a:t>
            </a:r>
          </a:p>
          <a:p>
            <a:pPr algn="just" eaLnBrk="1" hangingPunct="1">
              <a:buFont typeface="Arial" charset="0"/>
              <a:buNone/>
            </a:pPr>
            <a:r>
              <a:rPr lang="en-US" noProof="0" dirty="0" smtClean="0"/>
              <a:t>- Analysis of CJEU case-law of Brussels I Regulation over a longer period of time for the purpose to identify the trends and future prospects.</a:t>
            </a:r>
          </a:p>
          <a:p>
            <a:pPr algn="just" eaLnBrk="1" hangingPunct="1"/>
            <a:endParaRPr lang="en-US" noProof="0" dirty="0" smtClean="0"/>
          </a:p>
          <a:p>
            <a:pPr eaLnBrk="1" hangingPunct="1"/>
            <a:endParaRPr lang="en-US" noProof="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noProof="0" dirty="0" smtClean="0"/>
              <a:t>Brussels  I – main principles of interpretation</a:t>
            </a:r>
          </a:p>
        </p:txBody>
      </p:sp>
      <p:sp>
        <p:nvSpPr>
          <p:cNvPr id="3" name="Content Placeholder 2"/>
          <p:cNvSpPr>
            <a:spLocks noGrp="1"/>
          </p:cNvSpPr>
          <p:nvPr>
            <p:ph idx="1"/>
          </p:nvPr>
        </p:nvSpPr>
        <p:spPr/>
        <p:txBody>
          <a:bodyPr>
            <a:normAutofit lnSpcReduction="10000"/>
          </a:bodyPr>
          <a:lstStyle/>
          <a:p>
            <a:pPr algn="just" eaLnBrk="1" hangingPunct="1">
              <a:lnSpc>
                <a:spcPct val="80000"/>
              </a:lnSpc>
            </a:pPr>
            <a:r>
              <a:rPr lang="en-US" noProof="0" dirty="0" smtClean="0"/>
              <a:t>Main principles of interpretation of Brussels I Regulation rules applied in legal theory and practice: </a:t>
            </a:r>
            <a:r>
              <a:rPr lang="en-US" i="1" noProof="0" dirty="0" smtClean="0"/>
              <a:t>free movement of judgements, respect of the defendant’s rights, legal certainty and disputes to be decided by an appropriate court</a:t>
            </a:r>
            <a:r>
              <a:rPr lang="en-US" noProof="0" dirty="0" smtClean="0"/>
              <a:t>.</a:t>
            </a:r>
          </a:p>
          <a:p>
            <a:pPr algn="just" eaLnBrk="1" hangingPunct="1">
              <a:lnSpc>
                <a:spcPct val="80000"/>
              </a:lnSpc>
            </a:pPr>
            <a:r>
              <a:rPr lang="en-US" noProof="0" dirty="0" smtClean="0"/>
              <a:t>Significance of the main principles from the view-point of practitioners (applicants):</a:t>
            </a:r>
          </a:p>
          <a:p>
            <a:pPr algn="just" eaLnBrk="1" hangingPunct="1">
              <a:lnSpc>
                <a:spcPct val="80000"/>
              </a:lnSpc>
              <a:buFontTx/>
              <a:buChar char="-"/>
            </a:pPr>
            <a:r>
              <a:rPr lang="en-US" noProof="0" dirty="0" smtClean="0"/>
              <a:t>By applying them any CJEU judgement may be explained retrospectively;</a:t>
            </a:r>
          </a:p>
          <a:p>
            <a:pPr algn="just" eaLnBrk="1" hangingPunct="1">
              <a:lnSpc>
                <a:spcPct val="80000"/>
              </a:lnSpc>
              <a:buFontTx/>
              <a:buChar char="-"/>
            </a:pPr>
            <a:r>
              <a:rPr lang="en-US" noProof="0" dirty="0" smtClean="0"/>
              <a:t>There is not a clear system of the hierarchy and interaction of the principles (sub-principles) (CJEU does not explain its choice in </a:t>
            </a:r>
            <a:r>
              <a:rPr lang="en-US" noProof="0" dirty="0" err="1" smtClean="0"/>
              <a:t>favour</a:t>
            </a:r>
            <a:r>
              <a:rPr lang="en-US" noProof="0" dirty="0" smtClean="0"/>
              <a:t> of a certain principle);</a:t>
            </a:r>
          </a:p>
          <a:p>
            <a:pPr algn="just" eaLnBrk="1" hangingPunct="1">
              <a:lnSpc>
                <a:spcPct val="80000"/>
              </a:lnSpc>
              <a:buFontTx/>
              <a:buChar char="-"/>
            </a:pPr>
            <a:r>
              <a:rPr lang="en-US" noProof="0" dirty="0" smtClean="0"/>
              <a:t>Main principles do not ensure sufficient legal certainty;</a:t>
            </a:r>
          </a:p>
          <a:p>
            <a:pPr algn="just" eaLnBrk="1" hangingPunct="1">
              <a:lnSpc>
                <a:spcPct val="80000"/>
              </a:lnSpc>
              <a:buFont typeface="Arial" charset="0"/>
              <a:buNone/>
            </a:pPr>
            <a:endParaRPr lang="en-US" noProof="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noProof="0" dirty="0" smtClean="0"/>
              <a:t>Predictability and legal certainty</a:t>
            </a:r>
          </a:p>
        </p:txBody>
      </p:sp>
      <p:sp>
        <p:nvSpPr>
          <p:cNvPr id="3" name="Content Placeholder 2"/>
          <p:cNvSpPr>
            <a:spLocks noGrp="1"/>
          </p:cNvSpPr>
          <p:nvPr>
            <p:ph idx="1"/>
          </p:nvPr>
        </p:nvSpPr>
        <p:spPr/>
        <p:txBody>
          <a:bodyPr>
            <a:normAutofit/>
          </a:bodyPr>
          <a:lstStyle/>
          <a:p>
            <a:pPr algn="just" eaLnBrk="1" hangingPunct="1"/>
            <a:r>
              <a:rPr lang="en-US" noProof="0" dirty="0" smtClean="0"/>
              <a:t>«</a:t>
            </a:r>
            <a:r>
              <a:rPr lang="en-US" i="1" noProof="0" dirty="0" smtClean="0"/>
              <a:t>Objective of the principle of legal certainty is to ensure the predictability of situations and legal relationships governed by EU law</a:t>
            </a:r>
            <a:r>
              <a:rPr lang="en-US" noProof="0" dirty="0" smtClean="0"/>
              <a:t>»</a:t>
            </a:r>
          </a:p>
          <a:p>
            <a:pPr algn="just" eaLnBrk="1" hangingPunct="1"/>
            <a:r>
              <a:rPr lang="en-US" noProof="0" dirty="0" smtClean="0"/>
              <a:t>Legal certainty can be achieved, if:</a:t>
            </a:r>
          </a:p>
          <a:p>
            <a:pPr algn="just" eaLnBrk="1" hangingPunct="1">
              <a:buNone/>
            </a:pPr>
            <a:r>
              <a:rPr lang="en-US" noProof="0" dirty="0" smtClean="0"/>
              <a:t>- the court, at first, carries out grammatical (literal) interpretation of respective norm and only in exceptional (as well predictable) cases focuses on other interpretation methods, for instance, teleological;</a:t>
            </a:r>
          </a:p>
          <a:p>
            <a:pPr algn="just" eaLnBrk="1" hangingPunct="1">
              <a:buFontTx/>
              <a:buChar char="-"/>
            </a:pPr>
            <a:r>
              <a:rPr lang="en-US" noProof="0" dirty="0" smtClean="0"/>
              <a:t>Case-law is consistent  and it is characterized by continuity; </a:t>
            </a:r>
          </a:p>
          <a:p>
            <a:pPr algn="just" eaLnBrk="1" hangingPunct="1">
              <a:buFont typeface="Arial" charset="0"/>
              <a:buNone/>
            </a:pPr>
            <a:endParaRPr lang="en-US" noProof="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noProof="0" dirty="0" smtClean="0"/>
              <a:t>Grammatical interpretation in CJEU case-law</a:t>
            </a:r>
          </a:p>
        </p:txBody>
      </p:sp>
      <p:sp>
        <p:nvSpPr>
          <p:cNvPr id="3" name="Content Placeholder 2"/>
          <p:cNvSpPr>
            <a:spLocks noGrp="1"/>
          </p:cNvSpPr>
          <p:nvPr>
            <p:ph idx="1"/>
          </p:nvPr>
        </p:nvSpPr>
        <p:spPr/>
        <p:txBody>
          <a:bodyPr>
            <a:normAutofit fontScale="92500" lnSpcReduction="20000"/>
          </a:bodyPr>
          <a:lstStyle/>
          <a:p>
            <a:pPr algn="just" eaLnBrk="1" hangingPunct="1">
              <a:lnSpc>
                <a:spcPct val="80000"/>
              </a:lnSpc>
            </a:pPr>
            <a:r>
              <a:rPr lang="en-US" noProof="0" dirty="0" smtClean="0"/>
              <a:t>Grammatical interpretation of the norms – Brussels I case-law to date: </a:t>
            </a:r>
          </a:p>
          <a:p>
            <a:pPr algn="just" eaLnBrk="1" hangingPunct="1">
              <a:lnSpc>
                <a:spcPct val="80000"/>
              </a:lnSpc>
              <a:buFont typeface="Arial" charset="0"/>
              <a:buNone/>
            </a:pPr>
            <a:r>
              <a:rPr lang="en-US" i="1" noProof="0" dirty="0" smtClean="0"/>
              <a:t>In case C-241/83  Erich </a:t>
            </a:r>
            <a:r>
              <a:rPr lang="en-US" i="1" noProof="0" dirty="0" err="1" smtClean="0"/>
              <a:t>Roesler</a:t>
            </a:r>
            <a:r>
              <a:rPr lang="en-US" i="1" noProof="0" dirty="0" smtClean="0"/>
              <a:t> v Horst </a:t>
            </a:r>
            <a:r>
              <a:rPr lang="en-US" i="1" noProof="0" dirty="0" err="1" smtClean="0"/>
              <a:t>Rotvinkel</a:t>
            </a:r>
            <a:r>
              <a:rPr lang="en-US" i="1" noProof="0" dirty="0" smtClean="0"/>
              <a:t>, case C-7/98 Dieter </a:t>
            </a:r>
            <a:r>
              <a:rPr lang="en-US" i="1" noProof="0" dirty="0" err="1" smtClean="0"/>
              <a:t>Krombach</a:t>
            </a:r>
            <a:r>
              <a:rPr lang="en-US" i="1" noProof="0" dirty="0" smtClean="0"/>
              <a:t> v Andre </a:t>
            </a:r>
            <a:r>
              <a:rPr lang="en-US" i="1" noProof="0" dirty="0" err="1" smtClean="0"/>
              <a:t>Bamberski</a:t>
            </a:r>
            <a:r>
              <a:rPr lang="en-US" i="1" noProof="0" dirty="0" smtClean="0"/>
              <a:t>, and in case C-116/03 Erich Gasser GmbH v </a:t>
            </a:r>
            <a:r>
              <a:rPr lang="en-US" i="1" noProof="0" dirty="0" err="1" smtClean="0"/>
              <a:t>Misat</a:t>
            </a:r>
            <a:r>
              <a:rPr lang="en-US" i="1" noProof="0" dirty="0" smtClean="0"/>
              <a:t> </a:t>
            </a:r>
            <a:r>
              <a:rPr lang="en-US" i="1" noProof="0" dirty="0" err="1" smtClean="0"/>
              <a:t>Srl</a:t>
            </a:r>
            <a:r>
              <a:rPr lang="en-US" i="1" noProof="0" dirty="0" smtClean="0"/>
              <a:t>. (fall under the Brussels Convention), as well as in case C-426/06 </a:t>
            </a:r>
            <a:r>
              <a:rPr lang="en-US" i="1" noProof="0" dirty="0" err="1" smtClean="0"/>
              <a:t>Glaxosmithkline</a:t>
            </a:r>
            <a:r>
              <a:rPr lang="en-US" i="1" noProof="0" dirty="0" smtClean="0"/>
              <a:t> v Jean-Pierre </a:t>
            </a:r>
            <a:r>
              <a:rPr lang="en-US" i="1" noProof="0" dirty="0" err="1" smtClean="0"/>
              <a:t>Rouard</a:t>
            </a:r>
            <a:r>
              <a:rPr lang="en-US" i="1" noProof="0" dirty="0" smtClean="0"/>
              <a:t> (</a:t>
            </a:r>
            <a:r>
              <a:rPr lang="en-US" i="1" noProof="0" dirty="0" err="1" smtClean="0"/>
              <a:t>Brisele</a:t>
            </a:r>
            <a:r>
              <a:rPr lang="en-US" i="1" noProof="0" dirty="0" smtClean="0"/>
              <a:t> I).</a:t>
            </a:r>
          </a:p>
          <a:p>
            <a:pPr algn="just" eaLnBrk="1" hangingPunct="1">
              <a:lnSpc>
                <a:spcPct val="80000"/>
              </a:lnSpc>
            </a:pPr>
            <a:r>
              <a:rPr lang="en-US" noProof="0" dirty="0" smtClean="0"/>
              <a:t>From case </a:t>
            </a:r>
            <a:r>
              <a:rPr lang="en-US" i="1" noProof="0" dirty="0" smtClean="0"/>
              <a:t>C-241/83  Erich </a:t>
            </a:r>
            <a:r>
              <a:rPr lang="en-US" i="1" noProof="0" dirty="0" err="1" smtClean="0"/>
              <a:t>Roesler</a:t>
            </a:r>
            <a:r>
              <a:rPr lang="en-US" i="1" noProof="0" dirty="0" smtClean="0"/>
              <a:t> v Horst </a:t>
            </a:r>
            <a:r>
              <a:rPr lang="en-US" i="1" noProof="0" dirty="0" err="1" smtClean="0"/>
              <a:t>Rotvinkel</a:t>
            </a:r>
            <a:r>
              <a:rPr lang="en-US" noProof="0" dirty="0" smtClean="0"/>
              <a:t> (exclusive jurisdiction in disputes relating to rental of real properties, short-term (holiday) rental of real properties) to case </a:t>
            </a:r>
            <a:r>
              <a:rPr lang="en-US" i="1" noProof="0" dirty="0" smtClean="0"/>
              <a:t>C-426/06 </a:t>
            </a:r>
            <a:r>
              <a:rPr lang="en-US" i="1" noProof="0" dirty="0" err="1" smtClean="0"/>
              <a:t>Glaxosmithkline</a:t>
            </a:r>
            <a:r>
              <a:rPr lang="en-US" i="1" noProof="0" dirty="0" smtClean="0"/>
              <a:t> v Jean-Pierre </a:t>
            </a:r>
            <a:r>
              <a:rPr lang="en-US" i="1" noProof="0" dirty="0" err="1" smtClean="0"/>
              <a:t>Rouard</a:t>
            </a:r>
            <a:r>
              <a:rPr lang="en-US" i="1" noProof="0" dirty="0" smtClean="0"/>
              <a:t> </a:t>
            </a:r>
            <a:r>
              <a:rPr lang="en-US" noProof="0" dirty="0" smtClean="0"/>
              <a:t>(Prohibition to apply Article 6 Paragraph 1 to employee’s claims against several co-defendants, former employers).</a:t>
            </a:r>
          </a:p>
          <a:p>
            <a:pPr algn="just" eaLnBrk="1" hangingPunct="1">
              <a:lnSpc>
                <a:spcPct val="80000"/>
              </a:lnSpc>
            </a:pPr>
            <a:r>
              <a:rPr lang="en-US" noProof="0" dirty="0" smtClean="0"/>
              <a:t>In CJEU case C-462/06 </a:t>
            </a:r>
            <a:r>
              <a:rPr lang="en-US" i="1" noProof="0" dirty="0" err="1" smtClean="0"/>
              <a:t>Glaxosmithkline</a:t>
            </a:r>
            <a:r>
              <a:rPr lang="en-US" i="1" noProof="0" dirty="0" smtClean="0"/>
              <a:t> v Jean-Pierre </a:t>
            </a:r>
            <a:r>
              <a:rPr lang="en-US" i="1" noProof="0" dirty="0" err="1" smtClean="0"/>
              <a:t>Rouard</a:t>
            </a:r>
            <a:r>
              <a:rPr lang="en-US" i="1" noProof="0" dirty="0" smtClean="0"/>
              <a:t>: </a:t>
            </a:r>
          </a:p>
          <a:p>
            <a:pPr algn="just" eaLnBrk="1" hangingPunct="1">
              <a:lnSpc>
                <a:spcPct val="80000"/>
              </a:lnSpc>
              <a:buNone/>
            </a:pPr>
            <a:r>
              <a:rPr lang="en-US" i="1" noProof="0" dirty="0" smtClean="0"/>
              <a:t>	«It is therefore clear that a literal interpretation of Section 5 of Chapter II of the Regulation leads to the conclusion that that section precludes any recourse to Article 6, point 1, thereof»</a:t>
            </a:r>
            <a:r>
              <a:rPr lang="lv-LV" i="1" noProof="0" dirty="0" smtClean="0"/>
              <a:t> </a:t>
            </a:r>
            <a:r>
              <a:rPr lang="en-US" noProof="0" dirty="0" smtClean="0"/>
              <a:t>(Judgement Clause 23)</a:t>
            </a:r>
            <a:r>
              <a:rPr lang="lv-LV" noProof="0" dirty="0" smtClean="0"/>
              <a:t>.</a:t>
            </a:r>
            <a:endParaRPr lang="en-US" noProof="0" dirty="0" smtClean="0"/>
          </a:p>
          <a:p>
            <a:pPr algn="just" eaLnBrk="1" hangingPunct="1">
              <a:lnSpc>
                <a:spcPct val="80000"/>
              </a:lnSpc>
              <a:buFont typeface="Arial" charset="0"/>
              <a:buNone/>
            </a:pPr>
            <a:endParaRPr lang="en-US" i="1" noProof="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noProof="0" dirty="0" smtClean="0"/>
              <a:t>Grammatical interpretation of rule texts – conclusions</a:t>
            </a:r>
          </a:p>
        </p:txBody>
      </p:sp>
      <p:sp>
        <p:nvSpPr>
          <p:cNvPr id="3" name="Content Placeholder 2"/>
          <p:cNvSpPr>
            <a:spLocks noGrp="1"/>
          </p:cNvSpPr>
          <p:nvPr>
            <p:ph idx="1"/>
          </p:nvPr>
        </p:nvSpPr>
        <p:spPr/>
        <p:txBody>
          <a:bodyPr>
            <a:normAutofit/>
          </a:bodyPr>
          <a:lstStyle/>
          <a:p>
            <a:pPr algn="just" eaLnBrk="1" hangingPunct="1">
              <a:lnSpc>
                <a:spcPct val="80000"/>
              </a:lnSpc>
            </a:pPr>
            <a:r>
              <a:rPr lang="en-US" sz="2400" noProof="0" dirty="0" smtClean="0"/>
              <a:t>Judgements in case </a:t>
            </a:r>
            <a:r>
              <a:rPr lang="en-US" sz="2400" i="1" noProof="0" dirty="0" smtClean="0"/>
              <a:t>C-241/83  Erich </a:t>
            </a:r>
            <a:r>
              <a:rPr lang="en-US" sz="2400" i="1" noProof="0" dirty="0" err="1" smtClean="0"/>
              <a:t>Roesler</a:t>
            </a:r>
            <a:r>
              <a:rPr lang="en-US" sz="2400" i="1" noProof="0" dirty="0" smtClean="0"/>
              <a:t> v Horst </a:t>
            </a:r>
            <a:r>
              <a:rPr lang="en-US" sz="2400" i="1" noProof="0" dirty="0" err="1" smtClean="0"/>
              <a:t>Rotvinkel</a:t>
            </a:r>
            <a:r>
              <a:rPr lang="en-US" sz="2400" i="1" noProof="0" dirty="0" smtClean="0"/>
              <a:t> </a:t>
            </a:r>
            <a:r>
              <a:rPr lang="en-US" sz="2400" noProof="0" dirty="0" smtClean="0"/>
              <a:t>and in case </a:t>
            </a:r>
            <a:r>
              <a:rPr lang="en-US" sz="2400" i="1" noProof="0" dirty="0" smtClean="0"/>
              <a:t>C-426/06 </a:t>
            </a:r>
            <a:r>
              <a:rPr lang="en-US" sz="2400" i="1" noProof="0" dirty="0" err="1" smtClean="0"/>
              <a:t>Glaxosmithkline</a:t>
            </a:r>
            <a:r>
              <a:rPr lang="en-US" sz="2400" i="1" noProof="0" dirty="0" smtClean="0"/>
              <a:t> v Jean-Pierre </a:t>
            </a:r>
            <a:r>
              <a:rPr lang="en-US" sz="2400" i="1" noProof="0" dirty="0" err="1" smtClean="0"/>
              <a:t>Rouard</a:t>
            </a:r>
            <a:r>
              <a:rPr lang="en-US" sz="2400" noProof="0" dirty="0" smtClean="0"/>
              <a:t> oppose the results obtainable in consequence of teleological interpretation of the rules (probably </a:t>
            </a:r>
            <a:r>
              <a:rPr lang="en-US" sz="2400" i="1" noProof="0" dirty="0" err="1" smtClean="0"/>
              <a:t>acte</a:t>
            </a:r>
            <a:r>
              <a:rPr lang="en-US" sz="2400" i="1" noProof="0" dirty="0" smtClean="0"/>
              <a:t> </a:t>
            </a:r>
            <a:r>
              <a:rPr lang="en-US" sz="2400" i="1" noProof="0" dirty="0" err="1" smtClean="0"/>
              <a:t>clair</a:t>
            </a:r>
            <a:r>
              <a:rPr lang="en-US" sz="2400" i="1" noProof="0" dirty="0" smtClean="0"/>
              <a:t> </a:t>
            </a:r>
            <a:r>
              <a:rPr lang="en-US" sz="2400" noProof="0" dirty="0" smtClean="0"/>
              <a:t>doctrine?) . </a:t>
            </a:r>
          </a:p>
          <a:p>
            <a:pPr algn="just" eaLnBrk="1" hangingPunct="1">
              <a:lnSpc>
                <a:spcPct val="80000"/>
              </a:lnSpc>
            </a:pPr>
            <a:r>
              <a:rPr lang="en-US" sz="2400" noProof="0" dirty="0" smtClean="0"/>
              <a:t>Such grammatical interpretation is justified if, upon teleological interpretation, a respective rule would produce a scope of competence-based competition with other rules, thereby providing for such jurisdiction (principle) provisions, which the Regulation does not provide for.</a:t>
            </a:r>
          </a:p>
          <a:p>
            <a:pPr algn="just" eaLnBrk="1" hangingPunct="1">
              <a:lnSpc>
                <a:spcPct val="80000"/>
              </a:lnSpc>
            </a:pPr>
            <a:r>
              <a:rPr lang="en-US" sz="2400" noProof="0" dirty="0" smtClean="0"/>
              <a:t>Important and burdensome aspect of grammatical interpretation is the 23 official languages of the regulations – what is the essential content of a rule</a:t>
            </a:r>
          </a:p>
          <a:p>
            <a:pPr algn="just" eaLnBrk="1" hangingPunct="1">
              <a:lnSpc>
                <a:spcPct val="80000"/>
              </a:lnSpc>
            </a:pPr>
            <a:r>
              <a:rPr lang="en-US" sz="2400" noProof="0" dirty="0" smtClean="0"/>
              <a:t>Grammatical interpretation of autonomous concepts without addressing CJEU may be problematic.</a:t>
            </a:r>
          </a:p>
          <a:p>
            <a:pPr algn="just" eaLnBrk="1" hangingPunct="1">
              <a:lnSpc>
                <a:spcPct val="80000"/>
              </a:lnSpc>
              <a:buFont typeface="Arial" charset="0"/>
              <a:buNone/>
            </a:pPr>
            <a:endParaRPr lang="en-US" sz="2400" noProof="0" dirty="0" smtClean="0"/>
          </a:p>
          <a:p>
            <a:pPr eaLnBrk="1" hangingPunct="1">
              <a:lnSpc>
                <a:spcPct val="80000"/>
              </a:lnSpc>
            </a:pPr>
            <a:endParaRPr lang="en-US" noProof="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2682</TotalTime>
  <Words>4153</Words>
  <Application>Microsoft Office PowerPoint</Application>
  <PresentationFormat>Pielāgots</PresentationFormat>
  <Paragraphs>134</Paragraphs>
  <Slides>27</Slides>
  <Notes>1</Notes>
  <HiddenSlides>0</HiddenSlides>
  <MMClips>0</MMClips>
  <ScaleCrop>false</ScaleCrop>
  <HeadingPairs>
    <vt:vector size="4" baseType="variant">
      <vt:variant>
        <vt:lpstr>Dizains</vt:lpstr>
      </vt:variant>
      <vt:variant>
        <vt:i4>1</vt:i4>
      </vt:variant>
      <vt:variant>
        <vt:lpstr>Slaidu virsraksti</vt:lpstr>
      </vt:variant>
      <vt:variant>
        <vt:i4>27</vt:i4>
      </vt:variant>
    </vt:vector>
  </HeadingPairs>
  <TitlesOfParts>
    <vt:vector size="28" baseType="lpstr">
      <vt:lpstr>Office Theme</vt:lpstr>
      <vt:lpstr>Case-Law of the Court of Justice of the European Union in Civil Matters (main cases), development trends, future prospects </vt:lpstr>
      <vt:lpstr>Preamble. EU objective – Area of Justice.</vt:lpstr>
      <vt:lpstr>Introduction. Cornerstones of Area of Justice. </vt:lpstr>
      <vt:lpstr>Uniform interpretation</vt:lpstr>
      <vt:lpstr>Mission and method of this presentation</vt:lpstr>
      <vt:lpstr>Brussels  I – main principles of interpretation</vt:lpstr>
      <vt:lpstr>Predictability and legal certainty</vt:lpstr>
      <vt:lpstr>Grammatical interpretation in CJEU case-law</vt:lpstr>
      <vt:lpstr>Grammatical interpretation of rule texts – conclusions</vt:lpstr>
      <vt:lpstr>Departure from grammatical interpretation – wider and narrow interpretation</vt:lpstr>
      <vt:lpstr>Beginning of wider interpretation of Section 5 Paragraph 3:</vt:lpstr>
      <vt:lpstr>“Evolution” of widening the scope of Section 5 Paragraph 3</vt:lpstr>
      <vt:lpstr>“Evolution” of widening the scope of Section 5 Paragraph 3</vt:lpstr>
      <vt:lpstr>Widened interpretation as inevitable necessity?</vt:lpstr>
      <vt:lpstr>Widened interpretation as inevitable necessity?</vt:lpstr>
      <vt:lpstr>Conclusions on widened interpretation</vt:lpstr>
      <vt:lpstr>Conclusions on widened interpretation</vt:lpstr>
      <vt:lpstr>Narrowed interpretation</vt:lpstr>
      <vt:lpstr>Narrowed interpretation – conclusions</vt:lpstr>
      <vt:lpstr>Second method of achieving legal certainty– case-law continuity</vt:lpstr>
      <vt:lpstr>Brussels Article 6 Paragraph 1 case-law</vt:lpstr>
      <vt:lpstr>Brussels Article 6 Paragraph 1 case-law</vt:lpstr>
      <vt:lpstr>Brussels Article 6 Paragraph 1 case-law</vt:lpstr>
      <vt:lpstr>Exclusive jurisdictions (case-law of Brussels Convention Article 16, Brussels I Article 22)</vt:lpstr>
      <vt:lpstr>Conclusions on case-law continuity</vt:lpstr>
      <vt:lpstr>Conclusion</vt:lpstr>
      <vt:lpstr>Development trends and future prospects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Dace D</dc:creator>
  <cp:lastModifiedBy>Arta Zvirgzda</cp:lastModifiedBy>
  <cp:revision>161</cp:revision>
  <cp:lastPrinted>2015-06-08T06:03:59Z</cp:lastPrinted>
  <dcterms:created xsi:type="dcterms:W3CDTF">2015-06-01T13:58:04Z</dcterms:created>
  <dcterms:modified xsi:type="dcterms:W3CDTF">2015-06-08T06:16:49Z</dcterms:modified>
</cp:coreProperties>
</file>