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handoutMasterIdLst>
    <p:handoutMasterId r:id="rId30"/>
  </p:handoutMasterIdLst>
  <p:sldIdLst>
    <p:sldId id="256" r:id="rId2"/>
    <p:sldId id="257" r:id="rId3"/>
    <p:sldId id="276" r:id="rId4"/>
    <p:sldId id="277" r:id="rId5"/>
    <p:sldId id="278" r:id="rId6"/>
    <p:sldId id="258" r:id="rId7"/>
    <p:sldId id="259" r:id="rId8"/>
    <p:sldId id="260" r:id="rId9"/>
    <p:sldId id="279" r:id="rId10"/>
    <p:sldId id="262" r:id="rId11"/>
    <p:sldId id="263" r:id="rId12"/>
    <p:sldId id="264" r:id="rId13"/>
    <p:sldId id="280" r:id="rId14"/>
    <p:sldId id="275" r:id="rId15"/>
    <p:sldId id="281" r:id="rId16"/>
    <p:sldId id="265" r:id="rId17"/>
    <p:sldId id="282" r:id="rId18"/>
    <p:sldId id="266" r:id="rId19"/>
    <p:sldId id="267" r:id="rId20"/>
    <p:sldId id="268" r:id="rId21"/>
    <p:sldId id="269" r:id="rId22"/>
    <p:sldId id="270" r:id="rId23"/>
    <p:sldId id="271" r:id="rId24"/>
    <p:sldId id="272" r:id="rId25"/>
    <p:sldId id="273" r:id="rId26"/>
    <p:sldId id="274" r:id="rId27"/>
    <p:sldId id="283" r:id="rId28"/>
  </p:sldIdLst>
  <p:sldSz cx="12192000" cy="685800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0" d="100"/>
          <a:sy n="50" d="100"/>
        </p:scale>
        <p:origin x="-600" y="-7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1"/>
            <a:ext cx="2945659" cy="498055"/>
          </a:xfrm>
          <a:prstGeom prst="rect">
            <a:avLst/>
          </a:prstGeom>
        </p:spPr>
        <p:txBody>
          <a:bodyPr vert="horz" lIns="91440" tIns="45720" rIns="91440" bIns="45720" rtlCol="0"/>
          <a:lstStyle>
            <a:lvl1pPr algn="r">
              <a:defRPr sz="1200"/>
            </a:lvl1pPr>
          </a:lstStyle>
          <a:p>
            <a:endParaRPr lang="en-GB"/>
          </a:p>
        </p:txBody>
      </p:sp>
      <p:sp>
        <p:nvSpPr>
          <p:cNvPr id="4" name="Footer Placeholder 3"/>
          <p:cNvSpPr>
            <a:spLocks noGrp="1"/>
          </p:cNvSpPr>
          <p:nvPr>
            <p:ph type="ftr" sz="quarter" idx="2"/>
          </p:nvPr>
        </p:nvSpPr>
        <p:spPr>
          <a:xfrm>
            <a:off x="1" y="9428584"/>
            <a:ext cx="2945659" cy="4980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8054"/>
          </a:xfrm>
          <a:prstGeom prst="rect">
            <a:avLst/>
          </a:prstGeom>
        </p:spPr>
        <p:txBody>
          <a:bodyPr vert="horz" lIns="91440" tIns="45720" rIns="91440" bIns="45720" rtlCol="0" anchor="b"/>
          <a:lstStyle>
            <a:lvl1pPr algn="r">
              <a:defRPr sz="1200"/>
            </a:lvl1pPr>
          </a:lstStyle>
          <a:p>
            <a:fld id="{5DEB7D20-89FF-4D97-9DEC-38D4735DAA43}" type="slidenum">
              <a:rPr lang="en-GB" smtClean="0"/>
              <a:t>‹#›</a:t>
            </a:fld>
            <a:endParaRPr lang="en-GB"/>
          </a:p>
        </p:txBody>
      </p:sp>
    </p:spTree>
    <p:extLst>
      <p:ext uri="{BB962C8B-B14F-4D97-AF65-F5344CB8AC3E}">
        <p14:creationId xmlns:p14="http://schemas.microsoft.com/office/powerpoint/2010/main" val="405818467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endParaRPr lang="lv-LV"/>
          </a:p>
        </p:txBody>
      </p:sp>
      <p:sp>
        <p:nvSpPr>
          <p:cNvPr id="4" name="Slaida attēla vietturi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ECE8D160-E5DF-4376-A835-C63D57006F3C}" type="slidenum">
              <a:rPr lang="lv-LV" smtClean="0"/>
              <a:t>‹#›</a:t>
            </a:fld>
            <a:endParaRPr lang="lv-LV"/>
          </a:p>
        </p:txBody>
      </p:sp>
    </p:spTree>
    <p:extLst>
      <p:ext uri="{BB962C8B-B14F-4D97-AF65-F5344CB8AC3E}">
        <p14:creationId xmlns:p14="http://schemas.microsoft.com/office/powerpoint/2010/main" val="133596300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ECE8D160-E5DF-4376-A835-C63D57006F3C}" type="slidenum">
              <a:rPr lang="lv-LV" smtClean="0"/>
              <a:t>1</a:t>
            </a:fld>
            <a:endParaRPr lang="lv-LV"/>
          </a:p>
        </p:txBody>
      </p:sp>
      <p:sp>
        <p:nvSpPr>
          <p:cNvPr id="5" name="Datuma vietturis 4"/>
          <p:cNvSpPr>
            <a:spLocks noGrp="1"/>
          </p:cNvSpPr>
          <p:nvPr>
            <p:ph type="dt" idx="11"/>
          </p:nvPr>
        </p:nvSpPr>
        <p:spPr/>
        <p:txBody>
          <a:bodyPr/>
          <a:lstStyle/>
          <a:p>
            <a:endParaRPr lang="lv-LV"/>
          </a:p>
        </p:txBody>
      </p:sp>
    </p:spTree>
    <p:extLst>
      <p:ext uri="{BB962C8B-B14F-4D97-AF65-F5344CB8AC3E}">
        <p14:creationId xmlns:p14="http://schemas.microsoft.com/office/powerpoint/2010/main" val="647271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8B9FEF-3E44-4A1B-AFC1-F005EEF84BC2}" type="datetimeFigureOut">
              <a:rPr lang="lv-LV" smtClean="0"/>
              <a:t>2015.06.05.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32528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8B9FEF-3E44-4A1B-AFC1-F005EEF84BC2}" type="datetimeFigureOut">
              <a:rPr lang="lv-LV" smtClean="0"/>
              <a:t>2015.06.05.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129852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8B9FEF-3E44-4A1B-AFC1-F005EEF84BC2}" type="datetimeFigureOut">
              <a:rPr lang="lv-LV" smtClean="0"/>
              <a:t>2015.06.05.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118013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8B9FEF-3E44-4A1B-AFC1-F005EEF84BC2}" type="datetimeFigureOut">
              <a:rPr lang="lv-LV" smtClean="0"/>
              <a:t>2015.06.05.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7268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8B9FEF-3E44-4A1B-AFC1-F005EEF84BC2}" type="datetimeFigureOut">
              <a:rPr lang="lv-LV" smtClean="0"/>
              <a:t>2015.06.05.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2581918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8B9FEF-3E44-4A1B-AFC1-F005EEF84BC2}" type="datetimeFigureOut">
              <a:rPr lang="lv-LV" smtClean="0"/>
              <a:t>2015.06.05.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17805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8B9FEF-3E44-4A1B-AFC1-F005EEF84BC2}" type="datetimeFigureOut">
              <a:rPr lang="lv-LV" smtClean="0"/>
              <a:t>2015.06.05.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3730223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8B9FEF-3E44-4A1B-AFC1-F005EEF84BC2}" type="datetimeFigureOut">
              <a:rPr lang="lv-LV" smtClean="0"/>
              <a:t>2015.06.05.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301521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8B9FEF-3E44-4A1B-AFC1-F005EEF84BC2}" type="datetimeFigureOut">
              <a:rPr lang="lv-LV" smtClean="0"/>
              <a:t>2015.06.05.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3602567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8B9FEF-3E44-4A1B-AFC1-F005EEF84BC2}" type="datetimeFigureOut">
              <a:rPr lang="lv-LV" smtClean="0"/>
              <a:t>2015.06.05.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100528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8B9FEF-3E44-4A1B-AFC1-F005EEF84BC2}" type="datetimeFigureOut">
              <a:rPr lang="lv-LV" smtClean="0"/>
              <a:t>2015.06.05.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CC02EB1-C4C4-4058-BA47-AA20A2D06BB5}" type="slidenum">
              <a:rPr lang="lv-LV" smtClean="0"/>
              <a:t>‹#›</a:t>
            </a:fld>
            <a:endParaRPr lang="lv-LV"/>
          </a:p>
        </p:txBody>
      </p:sp>
    </p:spTree>
    <p:extLst>
      <p:ext uri="{BB962C8B-B14F-4D97-AF65-F5344CB8AC3E}">
        <p14:creationId xmlns:p14="http://schemas.microsoft.com/office/powerpoint/2010/main" val="376606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8B9FEF-3E44-4A1B-AFC1-F005EEF84BC2}" type="datetimeFigureOut">
              <a:rPr lang="lv-LV" smtClean="0"/>
              <a:t>2015.06.05.</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02EB1-C4C4-4058-BA47-AA20A2D06BB5}" type="slidenum">
              <a:rPr lang="lv-LV" smtClean="0"/>
              <a:t>‹#›</a:t>
            </a:fld>
            <a:endParaRPr lang="lv-LV"/>
          </a:p>
        </p:txBody>
      </p:sp>
    </p:spTree>
    <p:extLst>
      <p:ext uri="{BB962C8B-B14F-4D97-AF65-F5344CB8AC3E}">
        <p14:creationId xmlns:p14="http://schemas.microsoft.com/office/powerpoint/2010/main" val="28280242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000" dirty="0" err="1"/>
              <a:t>Eiropas</a:t>
            </a:r>
            <a:r>
              <a:rPr lang="en-GB" sz="4000" dirty="0"/>
              <a:t> </a:t>
            </a:r>
            <a:r>
              <a:rPr lang="en-GB" sz="4000" dirty="0" err="1"/>
              <a:t>Savienības</a:t>
            </a:r>
            <a:r>
              <a:rPr lang="en-GB" sz="4000" dirty="0"/>
              <a:t> </a:t>
            </a:r>
            <a:r>
              <a:rPr lang="en-GB" sz="4000" dirty="0" err="1"/>
              <a:t>Tiesas</a:t>
            </a:r>
            <a:r>
              <a:rPr lang="en-GB" sz="4000" dirty="0"/>
              <a:t> </a:t>
            </a:r>
            <a:r>
              <a:rPr lang="en-GB" sz="4000" dirty="0" err="1"/>
              <a:t>judikatūra</a:t>
            </a:r>
            <a:r>
              <a:rPr lang="en-GB" sz="4000" dirty="0"/>
              <a:t> </a:t>
            </a:r>
            <a:r>
              <a:rPr lang="en-GB" sz="4000" dirty="0" err="1"/>
              <a:t>civiltiesību</a:t>
            </a:r>
            <a:r>
              <a:rPr lang="en-GB" sz="4000" dirty="0"/>
              <a:t> </a:t>
            </a:r>
            <a:r>
              <a:rPr lang="en-GB" sz="4000" dirty="0" err="1"/>
              <a:t>jomā</a:t>
            </a:r>
            <a:r>
              <a:rPr lang="en-GB" sz="4000" dirty="0"/>
              <a:t>, </a:t>
            </a:r>
            <a:r>
              <a:rPr lang="en-GB" sz="4000" dirty="0" err="1"/>
              <a:t>galvenie</a:t>
            </a:r>
            <a:r>
              <a:rPr lang="en-GB" sz="4000" dirty="0"/>
              <a:t> </a:t>
            </a:r>
            <a:r>
              <a:rPr lang="en-GB" sz="4000" dirty="0" err="1"/>
              <a:t>secinājumi</a:t>
            </a:r>
            <a:r>
              <a:rPr lang="en-GB" sz="4000" dirty="0"/>
              <a:t> (</a:t>
            </a:r>
            <a:r>
              <a:rPr lang="en-GB" sz="4000" dirty="0" err="1"/>
              <a:t>galvenās</a:t>
            </a:r>
            <a:r>
              <a:rPr lang="en-GB" sz="4000" dirty="0"/>
              <a:t> </a:t>
            </a:r>
            <a:r>
              <a:rPr lang="en-GB" sz="4000" dirty="0" err="1"/>
              <a:t>lietas</a:t>
            </a:r>
            <a:r>
              <a:rPr lang="en-GB" sz="4000" dirty="0"/>
              <a:t>), </a:t>
            </a:r>
            <a:r>
              <a:rPr lang="en-GB" sz="4000" dirty="0" err="1"/>
              <a:t>attīstības</a:t>
            </a:r>
            <a:r>
              <a:rPr lang="en-GB" sz="4000" dirty="0"/>
              <a:t> </a:t>
            </a:r>
            <a:r>
              <a:rPr lang="en-GB" sz="4000" dirty="0" err="1"/>
              <a:t>tendences</a:t>
            </a:r>
            <a:r>
              <a:rPr lang="en-GB" sz="4000" dirty="0"/>
              <a:t>, </a:t>
            </a:r>
            <a:r>
              <a:rPr lang="en-GB" sz="4000" dirty="0" err="1"/>
              <a:t>nākotnes</a:t>
            </a:r>
            <a:r>
              <a:rPr lang="en-GB" sz="4000" dirty="0"/>
              <a:t> </a:t>
            </a:r>
            <a:r>
              <a:rPr lang="en-GB" sz="4000" dirty="0" err="1"/>
              <a:t>perspektīvas</a:t>
            </a:r>
            <a:r>
              <a:rPr lang="en-GB" dirty="0"/>
              <a:t/>
            </a:r>
            <a:br>
              <a:rPr lang="en-GB" dirty="0"/>
            </a:br>
            <a:endParaRPr lang="lv-LV" dirty="0"/>
          </a:p>
        </p:txBody>
      </p:sp>
      <p:sp>
        <p:nvSpPr>
          <p:cNvPr id="3" name="Subtitle 2"/>
          <p:cNvSpPr>
            <a:spLocks noGrp="1"/>
          </p:cNvSpPr>
          <p:nvPr>
            <p:ph type="subTitle" idx="1"/>
          </p:nvPr>
        </p:nvSpPr>
        <p:spPr/>
        <p:txBody>
          <a:bodyPr/>
          <a:lstStyle/>
          <a:p>
            <a:r>
              <a:rPr lang="lv-LV" dirty="0" smtClean="0"/>
              <a:t>(Tiesiskā noteiktība EST judikatūrā)</a:t>
            </a:r>
            <a:br>
              <a:rPr lang="lv-LV" dirty="0" smtClean="0"/>
            </a:br>
            <a:endParaRPr lang="lv-LV" dirty="0" smtClean="0"/>
          </a:p>
          <a:p>
            <a:r>
              <a:rPr lang="lv-LV" dirty="0" smtClean="0"/>
              <a:t>(c) G.Precinieks 2015 </a:t>
            </a:r>
            <a:endParaRPr lang="lv-LV" dirty="0"/>
          </a:p>
        </p:txBody>
      </p:sp>
      <p:sp>
        <p:nvSpPr>
          <p:cNvPr id="5" name="TextBox 1"/>
          <p:cNvSpPr txBox="1">
            <a:spLocks noChangeArrowheads="1"/>
          </p:cNvSpPr>
          <p:nvPr/>
        </p:nvSpPr>
        <p:spPr bwMode="auto">
          <a:xfrm>
            <a:off x="1990724" y="5503863"/>
            <a:ext cx="960691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ndara" pitchFamily="34" charset="0"/>
                <a:ea typeface="MS PGothic" pitchFamily="34" charset="-128"/>
              </a:defRPr>
            </a:lvl1pPr>
            <a:lvl2pPr marL="742950" indent="-285750">
              <a:defRPr>
                <a:solidFill>
                  <a:schemeClr val="tx1"/>
                </a:solidFill>
                <a:latin typeface="Candara" pitchFamily="34" charset="0"/>
                <a:ea typeface="MS PGothic" pitchFamily="34" charset="-128"/>
              </a:defRPr>
            </a:lvl2pPr>
            <a:lvl3pPr marL="1143000" indent="-228600">
              <a:defRPr>
                <a:solidFill>
                  <a:schemeClr val="tx1"/>
                </a:solidFill>
                <a:latin typeface="Candara" pitchFamily="34" charset="0"/>
                <a:ea typeface="MS PGothic" pitchFamily="34" charset="-128"/>
              </a:defRPr>
            </a:lvl3pPr>
            <a:lvl4pPr marL="1600200" indent="-228600">
              <a:defRPr>
                <a:solidFill>
                  <a:schemeClr val="tx1"/>
                </a:solidFill>
                <a:latin typeface="Candara" pitchFamily="34" charset="0"/>
                <a:ea typeface="MS PGothic" pitchFamily="34" charset="-128"/>
              </a:defRPr>
            </a:lvl4pPr>
            <a:lvl5pPr marL="2057400" indent="-228600">
              <a:defRPr>
                <a:solidFill>
                  <a:schemeClr val="tx1"/>
                </a:solidFill>
                <a:latin typeface="Candar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ndar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ndar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ndar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ndara" pitchFamily="34" charset="0"/>
                <a:ea typeface="MS PGothic" pitchFamily="34" charset="-128"/>
              </a:defRPr>
            </a:lvl9pPr>
          </a:lstStyle>
          <a:p>
            <a:pPr marL="0" marR="0" lvl="0" indent="0" algn="just" defTabSz="914400" eaLnBrk="0" fontAlgn="base" latinLnBrk="0" hangingPunct="0">
              <a:lnSpc>
                <a:spcPct val="100000"/>
              </a:lnSpc>
              <a:spcBef>
                <a:spcPct val="0"/>
              </a:spcBef>
              <a:spcAft>
                <a:spcPct val="0"/>
              </a:spcAft>
              <a:buClrTx/>
              <a:buSzTx/>
              <a:buFontTx/>
              <a:buNone/>
              <a:tabLst/>
              <a:defRPr/>
            </a:pPr>
            <a:r>
              <a:rPr kumimoji="0" lang="lv-LV" altLang="lv-LV" sz="1500" b="0" i="0" u="none" strike="noStrike" kern="0" cap="none" spc="0" normalizeH="0" baseline="0" noProof="0" dirty="0" err="1" smtClean="0">
                <a:ln>
                  <a:noFill/>
                </a:ln>
                <a:solidFill>
                  <a:prstClr val="black"/>
                </a:solidFill>
                <a:effectLst/>
                <a:uLnTx/>
                <a:uFillTx/>
                <a:latin typeface="+mj-lt"/>
                <a:ea typeface="MS PGothic" pitchFamily="34" charset="-128"/>
              </a:rPr>
              <a:t>This</a:t>
            </a: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 </a:t>
            </a:r>
            <a:r>
              <a:rPr kumimoji="0" lang="lv-LV" altLang="lv-LV" sz="1500" b="0" i="0" u="none" strike="noStrike" kern="0" cap="none" spc="0" normalizeH="0" baseline="0" noProof="0" dirty="0" err="1" smtClean="0">
                <a:ln>
                  <a:noFill/>
                </a:ln>
                <a:solidFill>
                  <a:prstClr val="black"/>
                </a:solidFill>
                <a:effectLst/>
                <a:uLnTx/>
                <a:uFillTx/>
                <a:latin typeface="+mj-lt"/>
                <a:ea typeface="MS PGothic" pitchFamily="34" charset="-128"/>
              </a:rPr>
              <a:t>presentation</a:t>
            </a: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 </a:t>
            </a:r>
            <a:r>
              <a:rPr kumimoji="0" lang="lv-LV" altLang="lv-LV" sz="1500" b="0" i="0" u="none" strike="noStrike" kern="0" cap="none" spc="0" normalizeH="0" baseline="0" noProof="0" dirty="0" err="1" smtClean="0">
                <a:ln>
                  <a:noFill/>
                </a:ln>
                <a:solidFill>
                  <a:prstClr val="black"/>
                </a:solidFill>
                <a:effectLst/>
                <a:uLnTx/>
                <a:uFillTx/>
                <a:latin typeface="+mj-lt"/>
                <a:ea typeface="MS PGothic" pitchFamily="34" charset="-128"/>
              </a:rPr>
              <a:t>is</a:t>
            </a:r>
            <a:r>
              <a:rPr kumimoji="0" lang="en-US" altLang="lv-LV" sz="1500" b="0" i="0" u="none" strike="noStrike" kern="0" cap="none" spc="0" normalizeH="0" baseline="0" noProof="0" dirty="0" smtClean="0">
                <a:ln>
                  <a:noFill/>
                </a:ln>
                <a:solidFill>
                  <a:prstClr val="black"/>
                </a:solidFill>
                <a:effectLst/>
                <a:uLnTx/>
                <a:uFillTx/>
                <a:latin typeface="+mj-lt"/>
                <a:ea typeface="MS PGothic" pitchFamily="34" charset="-128"/>
              </a:rPr>
              <a:t> Co-funded by the Civil Justice </a:t>
            </a:r>
            <a:r>
              <a:rPr kumimoji="0" lang="en-US" altLang="lv-LV" sz="1500" b="0" i="0" u="none" strike="noStrike" kern="0" cap="none" spc="0" normalizeH="0" baseline="0" noProof="0" dirty="0" err="1" smtClean="0">
                <a:ln>
                  <a:noFill/>
                </a:ln>
                <a:solidFill>
                  <a:prstClr val="black"/>
                </a:solidFill>
                <a:effectLst/>
                <a:uLnTx/>
                <a:uFillTx/>
                <a:latin typeface="+mj-lt"/>
                <a:ea typeface="MS PGothic" pitchFamily="34" charset="-128"/>
              </a:rPr>
              <a:t>Programme</a:t>
            </a:r>
            <a:r>
              <a:rPr kumimoji="0" lang="en-US" altLang="lv-LV" sz="1500" b="0" i="0" u="none" strike="noStrike" kern="0" cap="none" spc="0" normalizeH="0" baseline="0" noProof="0" dirty="0" smtClean="0">
                <a:ln>
                  <a:noFill/>
                </a:ln>
                <a:solidFill>
                  <a:prstClr val="black"/>
                </a:solidFill>
                <a:effectLst/>
                <a:uLnTx/>
                <a:uFillTx/>
                <a:latin typeface="+mj-lt"/>
                <a:ea typeface="MS PGothic" pitchFamily="34" charset="-128"/>
              </a:rPr>
              <a:t> of the European Union</a:t>
            </a: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 Project </a:t>
            </a:r>
            <a:r>
              <a:rPr kumimoji="0" lang="en-US" altLang="lv-LV" sz="1500" b="0" i="0" u="none" strike="noStrike" kern="0" cap="none" spc="0" normalizeH="0" baseline="0" noProof="0" dirty="0" smtClean="0">
                <a:ln>
                  <a:noFill/>
                </a:ln>
                <a:solidFill>
                  <a:prstClr val="black"/>
                </a:solidFill>
                <a:effectLst/>
                <a:uLnTx/>
                <a:uFillTx/>
                <a:latin typeface="+mj-lt"/>
                <a:ea typeface="MS PGothic" pitchFamily="34" charset="-128"/>
              </a:rPr>
              <a:t>JUST/2013/JCIV/AG/4691 </a:t>
            </a:r>
            <a:r>
              <a:rPr kumimoji="0" lang="en-US" altLang="lv-LV" sz="1500" b="0" i="1" u="none" strike="noStrike" kern="0" cap="none" spc="0" normalizeH="0" baseline="0" noProof="0" dirty="0" smtClean="0">
                <a:ln>
                  <a:noFill/>
                </a:ln>
                <a:solidFill>
                  <a:prstClr val="black"/>
                </a:solidFill>
                <a:effectLst/>
                <a:uLnTx/>
                <a:uFillTx/>
                <a:latin typeface="+mj-lt"/>
                <a:ea typeface="MS PGothic" pitchFamily="34" charset="-128"/>
              </a:rPr>
              <a:t>„The Court of Justice of the European Union and its case law in the area of civil justice”</a:t>
            </a:r>
            <a:r>
              <a:rPr kumimoji="0" lang="en-US" altLang="lv-LV" sz="1500" b="0" i="0" u="none" strike="noStrike" kern="0" cap="none" spc="0" normalizeH="0" baseline="0" noProof="0" dirty="0" smtClean="0">
                <a:ln>
                  <a:noFill/>
                </a:ln>
                <a:solidFill>
                  <a:prstClr val="black"/>
                </a:solidFill>
                <a:effectLst/>
                <a:uLnTx/>
                <a:uFillTx/>
                <a:latin typeface="+mj-lt"/>
                <a:ea typeface="MS PGothic" pitchFamily="34" charset="-128"/>
              </a:rPr>
              <a:t>.</a:t>
            </a:r>
          </a:p>
        </p:txBody>
      </p:sp>
      <p:sp>
        <p:nvSpPr>
          <p:cNvPr id="6" name="TextBox 6"/>
          <p:cNvSpPr txBox="1">
            <a:spLocks noChangeArrowheads="1"/>
          </p:cNvSpPr>
          <p:nvPr/>
        </p:nvSpPr>
        <p:spPr bwMode="auto">
          <a:xfrm>
            <a:off x="1990723" y="6065838"/>
            <a:ext cx="9606915"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ndara" pitchFamily="34" charset="0"/>
                <a:ea typeface="MS PGothic" pitchFamily="34" charset="-128"/>
              </a:defRPr>
            </a:lvl1pPr>
            <a:lvl2pPr marL="742950" indent="-285750">
              <a:defRPr>
                <a:solidFill>
                  <a:schemeClr val="tx1"/>
                </a:solidFill>
                <a:latin typeface="Candara" pitchFamily="34" charset="0"/>
                <a:ea typeface="MS PGothic" pitchFamily="34" charset="-128"/>
              </a:defRPr>
            </a:lvl2pPr>
            <a:lvl3pPr marL="1143000" indent="-228600">
              <a:defRPr>
                <a:solidFill>
                  <a:schemeClr val="tx1"/>
                </a:solidFill>
                <a:latin typeface="Candara" pitchFamily="34" charset="0"/>
                <a:ea typeface="MS PGothic" pitchFamily="34" charset="-128"/>
              </a:defRPr>
            </a:lvl3pPr>
            <a:lvl4pPr marL="1600200" indent="-228600">
              <a:defRPr>
                <a:solidFill>
                  <a:schemeClr val="tx1"/>
                </a:solidFill>
                <a:latin typeface="Candara" pitchFamily="34" charset="0"/>
                <a:ea typeface="MS PGothic" pitchFamily="34" charset="-128"/>
              </a:defRPr>
            </a:lvl4pPr>
            <a:lvl5pPr marL="2057400" indent="-228600">
              <a:defRPr>
                <a:solidFill>
                  <a:schemeClr val="tx1"/>
                </a:solidFill>
                <a:latin typeface="Candar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ndar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ndar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ndar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ndara" pitchFamily="34" charset="0"/>
                <a:ea typeface="MS PGothic" pitchFamily="34" charset="-128"/>
              </a:defRPr>
            </a:lvl9pPr>
          </a:lstStyle>
          <a:p>
            <a:pPr marL="0" marR="0" lvl="0" indent="0" algn="just" defTabSz="914400" eaLnBrk="0" fontAlgn="base" latinLnBrk="0" hangingPunct="0">
              <a:lnSpc>
                <a:spcPct val="100000"/>
              </a:lnSpc>
              <a:spcBef>
                <a:spcPct val="0"/>
              </a:spcBef>
              <a:spcAft>
                <a:spcPct val="0"/>
              </a:spcAft>
              <a:buClrTx/>
              <a:buSzTx/>
              <a:buFontTx/>
              <a:buNone/>
              <a:tabLst/>
              <a:defRPr/>
            </a:pP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 Šī prezentācija izstrādāta ar Eiropas Savienības programmas „Civiltiesības” finansiālu atbalstu projekta</a:t>
            </a:r>
            <a:r>
              <a:rPr kumimoji="0" lang="lv-LV" altLang="lv-LV" sz="1500" b="0" i="1" u="none" strike="noStrike" kern="0" cap="none" spc="0" normalizeH="0" baseline="0" noProof="0" dirty="0" smtClean="0">
                <a:ln>
                  <a:noFill/>
                </a:ln>
                <a:solidFill>
                  <a:prstClr val="black"/>
                </a:solidFill>
                <a:effectLst/>
                <a:uLnTx/>
                <a:uFillTx/>
                <a:latin typeface="+mj-lt"/>
                <a:ea typeface="MS PGothic" pitchFamily="34" charset="-128"/>
              </a:rPr>
              <a:t> </a:t>
            </a: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Nr. JUST/2013/JCIV/AG/4691</a:t>
            </a:r>
            <a:r>
              <a:rPr kumimoji="0" lang="lv-LV" altLang="lv-LV" sz="1500" b="0" i="1" u="none" strike="noStrike" kern="0" cap="none" spc="0" normalizeH="0" baseline="0" noProof="0" dirty="0" smtClean="0">
                <a:ln>
                  <a:noFill/>
                </a:ln>
                <a:solidFill>
                  <a:prstClr val="black"/>
                </a:solidFill>
                <a:effectLst/>
                <a:uLnTx/>
                <a:uFillTx/>
                <a:latin typeface="+mj-lt"/>
                <a:ea typeface="MS PGothic" pitchFamily="34" charset="-128"/>
              </a:rPr>
              <a:t> „Eiropas Savienības Tiesa un tās judikatūra pārrobežu tiesiskās sadarbības jomā civillietās”</a:t>
            </a:r>
            <a:r>
              <a:rPr kumimoji="0" lang="lv-LV" altLang="lv-LV" sz="1500" b="0" i="0" u="none" strike="noStrike" kern="0" cap="none" spc="0" normalizeH="0" baseline="0" noProof="0" dirty="0" smtClean="0">
                <a:ln>
                  <a:noFill/>
                </a:ln>
                <a:solidFill>
                  <a:prstClr val="black"/>
                </a:solidFill>
                <a:effectLst/>
                <a:uLnTx/>
                <a:uFillTx/>
                <a:latin typeface="+mj-lt"/>
                <a:ea typeface="MS PGothic" pitchFamily="34" charset="-128"/>
              </a:rPr>
              <a:t> ietvaros</a:t>
            </a:r>
            <a:endParaRPr kumimoji="0" lang="en-US" altLang="lv-LV" sz="1500" b="0" i="0" u="none" strike="noStrike" kern="0" cap="none" spc="0" normalizeH="0" baseline="0" noProof="0" dirty="0" smtClean="0">
              <a:ln>
                <a:noFill/>
              </a:ln>
              <a:solidFill>
                <a:prstClr val="black"/>
              </a:solidFill>
              <a:effectLst/>
              <a:uLnTx/>
              <a:uFillTx/>
              <a:latin typeface="+mj-lt"/>
              <a:ea typeface="MS PGothic" pitchFamily="34" charset="-128"/>
            </a:endParaRPr>
          </a:p>
        </p:txBody>
      </p:sp>
      <p:pic>
        <p:nvPicPr>
          <p:cNvPr id="7" name="Attēls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 y="5597169"/>
            <a:ext cx="176911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5062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Atkāpšanās no gramatiskās iztulkošanas – paplašināta un sašaurināta iztulkošana</a:t>
            </a:r>
            <a:endParaRPr lang="lv-LV" dirty="0"/>
          </a:p>
        </p:txBody>
      </p:sp>
      <p:sp>
        <p:nvSpPr>
          <p:cNvPr id="3" name="Content Placeholder 2"/>
          <p:cNvSpPr>
            <a:spLocks noGrp="1"/>
          </p:cNvSpPr>
          <p:nvPr>
            <p:ph idx="1"/>
          </p:nvPr>
        </p:nvSpPr>
        <p:spPr/>
        <p:txBody>
          <a:bodyPr>
            <a:normAutofit lnSpcReduction="10000"/>
          </a:bodyPr>
          <a:lstStyle/>
          <a:p>
            <a:pPr algn="just"/>
            <a:r>
              <a:rPr lang="lv-LV" dirty="0" smtClean="0"/>
              <a:t>Paplašinātas iztulkošanas piemērs, Brisele I regulas 5.panta 3.punkts iztulkošanas judikatūra:</a:t>
            </a:r>
          </a:p>
          <a:p>
            <a:pPr marL="0" indent="0" algn="just">
              <a:buNone/>
            </a:pPr>
            <a:r>
              <a:rPr lang="lv-LV" dirty="0" smtClean="0"/>
              <a:t>- </a:t>
            </a:r>
            <a:r>
              <a:rPr lang="lv-LV" i="1" dirty="0" smtClean="0"/>
              <a:t>lieta 21/76 </a:t>
            </a:r>
            <a:r>
              <a:rPr lang="lv-LV" i="1" dirty="0" err="1" smtClean="0"/>
              <a:t>Handelskwekerij</a:t>
            </a:r>
            <a:r>
              <a:rPr lang="lv-LV" i="1" dirty="0" smtClean="0"/>
              <a:t> </a:t>
            </a:r>
            <a:r>
              <a:rPr lang="lv-LV" i="1" dirty="0" err="1" smtClean="0"/>
              <a:t>G.J.Bier</a:t>
            </a:r>
            <a:r>
              <a:rPr lang="lv-LV" i="1" dirty="0" smtClean="0"/>
              <a:t> B.V. v </a:t>
            </a:r>
            <a:r>
              <a:rPr lang="lv-LV" i="1" dirty="0" err="1" smtClean="0"/>
              <a:t>Mines</a:t>
            </a:r>
            <a:r>
              <a:rPr lang="lv-LV" i="1" dirty="0" smtClean="0"/>
              <a:t> </a:t>
            </a:r>
            <a:r>
              <a:rPr lang="lv-LV" i="1" dirty="0" err="1" smtClean="0"/>
              <a:t>de</a:t>
            </a:r>
            <a:r>
              <a:rPr lang="lv-LV" i="1" dirty="0" smtClean="0"/>
              <a:t> </a:t>
            </a:r>
            <a:r>
              <a:rPr lang="lv-LV" i="1" dirty="0" err="1" smtClean="0"/>
              <a:t>Potasse</a:t>
            </a:r>
            <a:r>
              <a:rPr lang="lv-LV" i="1" dirty="0" smtClean="0"/>
              <a:t> </a:t>
            </a:r>
            <a:r>
              <a:rPr lang="lv-LV" i="1" dirty="0" err="1" smtClean="0"/>
              <a:t>d`Alsace</a:t>
            </a:r>
            <a:r>
              <a:rPr lang="lv-LV" i="1" dirty="0" smtClean="0"/>
              <a:t> S.A., lieta C 189/87 </a:t>
            </a:r>
            <a:r>
              <a:rPr lang="lv-LV" i="1" dirty="0" err="1" smtClean="0"/>
              <a:t>Kalfelis</a:t>
            </a:r>
            <a:r>
              <a:rPr lang="lv-LV" i="1" dirty="0" smtClean="0"/>
              <a:t> v </a:t>
            </a:r>
            <a:r>
              <a:rPr lang="lv-LV" i="1" dirty="0" err="1" smtClean="0"/>
              <a:t>Schroeder</a:t>
            </a:r>
            <a:r>
              <a:rPr lang="lv-LV" i="1" dirty="0" smtClean="0"/>
              <a:t>, lieta C 218/86 SAR </a:t>
            </a:r>
            <a:r>
              <a:rPr lang="lv-LV" i="1" dirty="0" err="1" smtClean="0"/>
              <a:t>Schotte</a:t>
            </a:r>
            <a:r>
              <a:rPr lang="lv-LV" i="1" dirty="0" smtClean="0"/>
              <a:t> </a:t>
            </a:r>
            <a:r>
              <a:rPr lang="lv-LV" i="1" dirty="0" err="1" smtClean="0"/>
              <a:t>GmbH</a:t>
            </a:r>
            <a:r>
              <a:rPr lang="lv-LV" i="1" dirty="0" smtClean="0"/>
              <a:t> v </a:t>
            </a:r>
            <a:r>
              <a:rPr lang="lv-LV" i="1" dirty="0" err="1" smtClean="0"/>
              <a:t>Parfums</a:t>
            </a:r>
            <a:r>
              <a:rPr lang="lv-LV" i="1" dirty="0" smtClean="0"/>
              <a:t> </a:t>
            </a:r>
            <a:r>
              <a:rPr lang="lv-LV" i="1" dirty="0" err="1" smtClean="0"/>
              <a:t>Rothschild</a:t>
            </a:r>
            <a:r>
              <a:rPr lang="lv-LV" i="1" dirty="0" smtClean="0"/>
              <a:t> SARL, lieta C 145/86 Horst </a:t>
            </a:r>
            <a:r>
              <a:rPr lang="lv-LV" i="1" dirty="0" err="1" smtClean="0"/>
              <a:t>Ludwig</a:t>
            </a:r>
            <a:r>
              <a:rPr lang="lv-LV" i="1" dirty="0" smtClean="0"/>
              <a:t> Martin </a:t>
            </a:r>
            <a:r>
              <a:rPr lang="lv-LV" i="1" dirty="0" err="1" smtClean="0"/>
              <a:t>Hoffmann</a:t>
            </a:r>
            <a:r>
              <a:rPr lang="lv-LV" i="1" dirty="0" smtClean="0"/>
              <a:t> v </a:t>
            </a:r>
            <a:r>
              <a:rPr lang="lv-LV" i="1" dirty="0" err="1" smtClean="0"/>
              <a:t>Adelheid</a:t>
            </a:r>
            <a:r>
              <a:rPr lang="lv-LV" i="1" dirty="0" smtClean="0"/>
              <a:t> </a:t>
            </a:r>
            <a:r>
              <a:rPr lang="lv-LV" i="1" dirty="0" err="1" smtClean="0"/>
              <a:t>Krieg</a:t>
            </a:r>
            <a:r>
              <a:rPr lang="lv-LV" i="1" dirty="0" smtClean="0"/>
              <a:t>, C68/93 Fiona </a:t>
            </a:r>
            <a:r>
              <a:rPr lang="lv-LV" i="1" dirty="0" err="1" smtClean="0"/>
              <a:t>Shevill</a:t>
            </a:r>
            <a:r>
              <a:rPr lang="lv-LV" i="1" dirty="0" smtClean="0"/>
              <a:t> v </a:t>
            </a:r>
            <a:r>
              <a:rPr lang="lv-LV" i="1" dirty="0" err="1" smtClean="0"/>
              <a:t>Presse</a:t>
            </a:r>
            <a:r>
              <a:rPr lang="lv-LV" i="1" dirty="0" smtClean="0"/>
              <a:t> Alliance SA, lieta 150/80 </a:t>
            </a:r>
            <a:r>
              <a:rPr lang="lv-LV" i="1" dirty="0" err="1" smtClean="0"/>
              <a:t>Elefanten</a:t>
            </a:r>
            <a:r>
              <a:rPr lang="lv-LV" i="1" dirty="0" smtClean="0"/>
              <a:t> </a:t>
            </a:r>
            <a:r>
              <a:rPr lang="lv-LV" i="1" dirty="0" err="1" smtClean="0"/>
              <a:t>Schuh</a:t>
            </a:r>
            <a:r>
              <a:rPr lang="lv-LV" i="1" dirty="0" smtClean="0"/>
              <a:t> v Pierre </a:t>
            </a:r>
            <a:r>
              <a:rPr lang="lv-LV" i="1" dirty="0" err="1" smtClean="0"/>
              <a:t>Jacqmain</a:t>
            </a:r>
            <a:r>
              <a:rPr lang="lv-LV" i="1" dirty="0" smtClean="0"/>
              <a:t> un C-509/09 (C161/10) </a:t>
            </a:r>
            <a:r>
              <a:rPr lang="lv-LV" i="1" dirty="0" err="1" smtClean="0"/>
              <a:t>eDate</a:t>
            </a:r>
            <a:r>
              <a:rPr lang="lv-LV" i="1" dirty="0" smtClean="0"/>
              <a:t> </a:t>
            </a:r>
            <a:r>
              <a:rPr lang="lv-LV" i="1" dirty="0" err="1" smtClean="0"/>
              <a:t>Advertising</a:t>
            </a:r>
            <a:r>
              <a:rPr lang="lv-LV" i="1" dirty="0" smtClean="0"/>
              <a:t> </a:t>
            </a:r>
            <a:r>
              <a:rPr lang="lv-LV" i="1" dirty="0" err="1" smtClean="0"/>
              <a:t>GmbH</a:t>
            </a:r>
            <a:r>
              <a:rPr lang="lv-LV" i="1" dirty="0" smtClean="0"/>
              <a:t> v </a:t>
            </a:r>
            <a:r>
              <a:rPr lang="lv-LV" i="1" dirty="0" err="1" smtClean="0"/>
              <a:t>Olivier</a:t>
            </a:r>
            <a:r>
              <a:rPr lang="lv-LV" i="1" dirty="0" smtClean="0"/>
              <a:t> </a:t>
            </a:r>
            <a:r>
              <a:rPr lang="lv-LV" i="1" dirty="0" err="1" smtClean="0"/>
              <a:t>Martinez</a:t>
            </a:r>
            <a:r>
              <a:rPr lang="lv-LV" i="1" dirty="0" smtClean="0"/>
              <a:t>. </a:t>
            </a:r>
          </a:p>
          <a:p>
            <a:pPr algn="just"/>
            <a:r>
              <a:rPr lang="lv-LV" dirty="0" smtClean="0"/>
              <a:t>Sašaurinātas iztulkošanas piemērs Briseles konvencijas 6.panta 1.punkta iztulkošana </a:t>
            </a:r>
          </a:p>
          <a:p>
            <a:pPr marL="0" indent="0" algn="just">
              <a:buNone/>
            </a:pPr>
            <a:r>
              <a:rPr lang="lv-LV" dirty="0" smtClean="0"/>
              <a:t>- Lieta </a:t>
            </a:r>
            <a:r>
              <a:rPr lang="lv-LV" i="1" dirty="0" smtClean="0"/>
              <a:t>C 189/87 </a:t>
            </a:r>
            <a:r>
              <a:rPr lang="lv-LV" i="1" dirty="0" err="1" smtClean="0"/>
              <a:t>Kalfelis</a:t>
            </a:r>
            <a:r>
              <a:rPr lang="lv-LV" i="1" dirty="0" smtClean="0"/>
              <a:t> v </a:t>
            </a:r>
            <a:r>
              <a:rPr lang="lv-LV" i="1" dirty="0" err="1" smtClean="0"/>
              <a:t>Schroeder</a:t>
            </a:r>
            <a:endParaRPr lang="lv-LV" i="1" dirty="0" smtClean="0"/>
          </a:p>
          <a:p>
            <a:pPr marL="0" indent="0" algn="just">
              <a:buNone/>
            </a:pPr>
            <a:endParaRPr lang="lv-LV" dirty="0"/>
          </a:p>
        </p:txBody>
      </p:sp>
    </p:spTree>
    <p:extLst>
      <p:ext uri="{BB962C8B-B14F-4D97-AF65-F5344CB8AC3E}">
        <p14:creationId xmlns:p14="http://schemas.microsoft.com/office/powerpoint/2010/main" val="300331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5.panta 3.punkta paplašinātas iztulkošanas sākums:</a:t>
            </a:r>
            <a:endParaRPr lang="lv-LV" dirty="0"/>
          </a:p>
        </p:txBody>
      </p:sp>
      <p:sp>
        <p:nvSpPr>
          <p:cNvPr id="3" name="Content Placeholder 2"/>
          <p:cNvSpPr>
            <a:spLocks noGrp="1"/>
          </p:cNvSpPr>
          <p:nvPr>
            <p:ph idx="1"/>
          </p:nvPr>
        </p:nvSpPr>
        <p:spPr/>
        <p:txBody>
          <a:bodyPr>
            <a:normAutofit lnSpcReduction="10000"/>
          </a:bodyPr>
          <a:lstStyle/>
          <a:p>
            <a:pPr algn="just"/>
            <a:r>
              <a:rPr lang="lv-LV" dirty="0" smtClean="0"/>
              <a:t>Lietā </a:t>
            </a:r>
            <a:r>
              <a:rPr lang="lv-LV" i="1" dirty="0" smtClean="0"/>
              <a:t>21/76 </a:t>
            </a:r>
            <a:r>
              <a:rPr lang="lv-LV" i="1" dirty="0" err="1" smtClean="0"/>
              <a:t>Handelskwekerij</a:t>
            </a:r>
            <a:r>
              <a:rPr lang="lv-LV" i="1" dirty="0" smtClean="0"/>
              <a:t> </a:t>
            </a:r>
            <a:r>
              <a:rPr lang="lv-LV" i="1" dirty="0" err="1" smtClean="0"/>
              <a:t>G.J.Bier</a:t>
            </a:r>
            <a:r>
              <a:rPr lang="lv-LV" i="1" dirty="0" smtClean="0"/>
              <a:t> B.V. v </a:t>
            </a:r>
            <a:r>
              <a:rPr lang="lv-LV" i="1" dirty="0" err="1" smtClean="0"/>
              <a:t>Mines</a:t>
            </a:r>
            <a:r>
              <a:rPr lang="lv-LV" i="1" dirty="0" smtClean="0"/>
              <a:t> </a:t>
            </a:r>
            <a:r>
              <a:rPr lang="lv-LV" i="1" dirty="0" err="1" smtClean="0"/>
              <a:t>de</a:t>
            </a:r>
            <a:r>
              <a:rPr lang="lv-LV" i="1" dirty="0" smtClean="0"/>
              <a:t> </a:t>
            </a:r>
            <a:r>
              <a:rPr lang="lv-LV" i="1" dirty="0" err="1" smtClean="0"/>
              <a:t>Potasse</a:t>
            </a:r>
            <a:r>
              <a:rPr lang="lv-LV" i="1" dirty="0" smtClean="0"/>
              <a:t> </a:t>
            </a:r>
            <a:r>
              <a:rPr lang="lv-LV" i="1" dirty="0" err="1" smtClean="0"/>
              <a:t>d`Alsace</a:t>
            </a:r>
            <a:r>
              <a:rPr lang="lv-LV" i="1" dirty="0" smtClean="0"/>
              <a:t> S.A.</a:t>
            </a:r>
            <a:r>
              <a:rPr lang="lv-LV" dirty="0" smtClean="0"/>
              <a:t>, EST Briseles konvencijas normu, vēlāk Brisele I 5.panta 3.punkts (tagad Brisele </a:t>
            </a:r>
            <a:r>
              <a:rPr lang="lv-LV" dirty="0" err="1" smtClean="0"/>
              <a:t>Ibis</a:t>
            </a:r>
            <a:r>
              <a:rPr lang="lv-LV" dirty="0" smtClean="0"/>
              <a:t> 7.panta 2.punkts) iztulkoja tādējādi, ka: </a:t>
            </a:r>
          </a:p>
          <a:p>
            <a:pPr marL="0" indent="0" algn="just">
              <a:buNone/>
            </a:pPr>
            <a:r>
              <a:rPr lang="lv-LV" i="1" dirty="0" smtClean="0"/>
              <a:t>“lietās, kas attiecas uz kaitējumu vai neatļautu rīcību, prasības celšana tās vietas tiesā, </a:t>
            </a:r>
            <a:r>
              <a:rPr lang="lv-LV" i="1" u="sng" dirty="0" smtClean="0"/>
              <a:t>kur kaitējums noticis vai varējis notikt</a:t>
            </a:r>
            <a:r>
              <a:rPr lang="lv-LV" i="1" dirty="0" smtClean="0"/>
              <a:t>, nozīmē gan vietu, gan kur iestājušās sekas zaudējumi (sekas), </a:t>
            </a:r>
            <a:r>
              <a:rPr lang="lv-LV" i="1" u="sng" dirty="0" smtClean="0"/>
              <a:t>gan vietu, kur ir noticis notikums, kas izraisījis sekas</a:t>
            </a:r>
            <a:r>
              <a:rPr lang="lv-LV" i="1" dirty="0" smtClean="0"/>
              <a:t>. (vieta, kur noticis kaitējumu izraisījušais fakts, gan vieta, kur kaitējums ir materializējies»</a:t>
            </a:r>
          </a:p>
          <a:p>
            <a:pPr algn="just"/>
            <a:r>
              <a:rPr lang="lv-LV" dirty="0" smtClean="0"/>
              <a:t>Šāds iztulkojums nekādā veidā neizriet no 5.panta 3.punkta teksta </a:t>
            </a:r>
            <a:r>
              <a:rPr lang="lv-LV" i="1" dirty="0" smtClean="0"/>
              <a:t>«kur kaitējums noticis» </a:t>
            </a:r>
            <a:r>
              <a:rPr lang="lv-LV" dirty="0" smtClean="0"/>
              <a:t>un pie tā nevar nonākt gramatiskas iztulkošanas ceļā. </a:t>
            </a:r>
          </a:p>
          <a:p>
            <a:pPr marL="0" indent="0" algn="just">
              <a:buNone/>
            </a:pPr>
            <a:endParaRPr lang="lv-LV" dirty="0"/>
          </a:p>
        </p:txBody>
      </p:sp>
    </p:spTree>
    <p:extLst>
      <p:ext uri="{BB962C8B-B14F-4D97-AF65-F5344CB8AC3E}">
        <p14:creationId xmlns:p14="http://schemas.microsoft.com/office/powerpoint/2010/main" val="2239136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5.panta 3.punkta tvēruma paplašināšanas “evolūcija” </a:t>
            </a:r>
            <a:endParaRPr lang="lv-LV" dirty="0"/>
          </a:p>
        </p:txBody>
      </p:sp>
      <p:sp>
        <p:nvSpPr>
          <p:cNvPr id="3" name="Content Placeholder 2"/>
          <p:cNvSpPr>
            <a:spLocks noGrp="1"/>
          </p:cNvSpPr>
          <p:nvPr>
            <p:ph idx="1"/>
          </p:nvPr>
        </p:nvSpPr>
        <p:spPr/>
        <p:txBody>
          <a:bodyPr>
            <a:normAutofit/>
          </a:bodyPr>
          <a:lstStyle/>
          <a:p>
            <a:pPr algn="just"/>
            <a:r>
              <a:rPr lang="lv-LV" i="1" dirty="0" smtClean="0"/>
              <a:t>Lietā C68/93 Fiona </a:t>
            </a:r>
            <a:r>
              <a:rPr lang="lv-LV" i="1" dirty="0" err="1" smtClean="0"/>
              <a:t>Shevill</a:t>
            </a:r>
            <a:r>
              <a:rPr lang="lv-LV" i="1" dirty="0" smtClean="0"/>
              <a:t> v </a:t>
            </a:r>
            <a:r>
              <a:rPr lang="lv-LV" i="1" dirty="0" err="1" smtClean="0"/>
              <a:t>Presse</a:t>
            </a:r>
            <a:r>
              <a:rPr lang="lv-LV" i="1" dirty="0" smtClean="0"/>
              <a:t> Alliance SA</a:t>
            </a:r>
            <a:r>
              <a:rPr lang="lv-LV" dirty="0" smtClean="0"/>
              <a:t>, EST 5.panta 3.punktu interpretēja tādējādi, ka lietās par nepatiesu ziņu izplatīšanu presē, prasību var celt ne tik </a:t>
            </a:r>
            <a:r>
              <a:rPr lang="lv-LV" u="sng" dirty="0" smtClean="0"/>
              <a:t>vien valstī, kur atrodas izdevējs</a:t>
            </a:r>
            <a:r>
              <a:rPr lang="lv-LV" dirty="0" smtClean="0"/>
              <a:t>, bet arī </a:t>
            </a:r>
            <a:r>
              <a:rPr lang="lv-LV" u="sng" dirty="0" smtClean="0"/>
              <a:t>jebkurā no dalībvalstīm, kurā ir bijusi izplatīta nepatiesā publikācija</a:t>
            </a:r>
            <a:r>
              <a:rPr lang="lv-LV" dirty="0" smtClean="0"/>
              <a:t>, taču šādā gadījumā, attiecīgā dalībvalsts tiesai ir piekritīgs tikai prasījums par attiecīgajā dalībvalstī radīto seku kompensāciju,</a:t>
            </a:r>
          </a:p>
          <a:p>
            <a:pPr algn="just"/>
            <a:r>
              <a:rPr lang="lv-LV" dirty="0" smtClean="0"/>
              <a:t>nepatiesu ziņu izplatīšanas presē gadījumā  kaitējums var realizēties vairākas valstīs	vienlaicīgi un katras no tām tiesai ir piekritīgs prasījums  par personisko tiesību 	aizskārumu</a:t>
            </a:r>
          </a:p>
        </p:txBody>
      </p:sp>
    </p:spTree>
    <p:extLst>
      <p:ext uri="{BB962C8B-B14F-4D97-AF65-F5344CB8AC3E}">
        <p14:creationId xmlns:p14="http://schemas.microsoft.com/office/powerpoint/2010/main" val="2236652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5.panta 3.punkta tvēruma paplašināšanas “evolūcija” </a:t>
            </a:r>
            <a:endParaRPr lang="en-GB" dirty="0"/>
          </a:p>
        </p:txBody>
      </p:sp>
      <p:sp>
        <p:nvSpPr>
          <p:cNvPr id="3" name="Content Placeholder 2"/>
          <p:cNvSpPr>
            <a:spLocks noGrp="1"/>
          </p:cNvSpPr>
          <p:nvPr>
            <p:ph idx="1"/>
          </p:nvPr>
        </p:nvSpPr>
        <p:spPr/>
        <p:txBody>
          <a:bodyPr>
            <a:normAutofit fontScale="85000" lnSpcReduction="10000"/>
          </a:bodyPr>
          <a:lstStyle/>
          <a:p>
            <a:pPr algn="just"/>
            <a:r>
              <a:rPr lang="lv-LV" dirty="0"/>
              <a:t>relatīvi nesenā lietā </a:t>
            </a:r>
            <a:r>
              <a:rPr lang="lv-LV" i="1" dirty="0"/>
              <a:t>C-509/09 (C161/10) </a:t>
            </a:r>
            <a:r>
              <a:rPr lang="lv-LV" i="1" dirty="0" err="1"/>
              <a:t>eDate</a:t>
            </a:r>
            <a:r>
              <a:rPr lang="lv-LV" i="1" dirty="0"/>
              <a:t> </a:t>
            </a:r>
            <a:r>
              <a:rPr lang="lv-LV" i="1" dirty="0" err="1"/>
              <a:t>Advertising</a:t>
            </a:r>
            <a:r>
              <a:rPr lang="lv-LV" i="1" dirty="0"/>
              <a:t> </a:t>
            </a:r>
            <a:r>
              <a:rPr lang="lv-LV" i="1" dirty="0" err="1"/>
              <a:t>GmbH</a:t>
            </a:r>
            <a:r>
              <a:rPr lang="lv-LV" i="1" dirty="0"/>
              <a:t> v </a:t>
            </a:r>
            <a:r>
              <a:rPr lang="lv-LV" i="1" dirty="0" err="1"/>
              <a:t>Olivier</a:t>
            </a:r>
            <a:r>
              <a:rPr lang="lv-LV" i="1" dirty="0"/>
              <a:t> </a:t>
            </a:r>
            <a:r>
              <a:rPr lang="lv-LV" i="1" dirty="0" err="1"/>
              <a:t>Martinez</a:t>
            </a:r>
            <a:r>
              <a:rPr lang="lv-LV" i="1" dirty="0"/>
              <a:t> </a:t>
            </a:r>
            <a:r>
              <a:rPr lang="lv-LV" dirty="0"/>
              <a:t>arī iztulkojot 5.panta 3.punktu EST secināja, ka </a:t>
            </a:r>
            <a:r>
              <a:rPr lang="lv-LV" i="1" dirty="0"/>
              <a:t>“ja apgalvotais personisko tiesību aizskārums ir noticis ar internetā ievietotas informācijas saturu, persona, kura sevi uzskata par aizskartu, var celt prasību atlīdzināt visus nodarītos zaudējumus vai nu tās dalībvalsts tiesās, kurā ir reģistrēts šīs informācijas izplatītājs, vai arī tās dalībvalsts tiesās, kurā atrodas tās interešu centrs. Šī persona var arī prasības atlīdzināt visus nodarītos zaudējumus vietā celt prasību ikvienas dalībvalsts tiesās, kuras teritorijā internetā ievietotā informācija ir pieejama vai ir bijusi pieejama. To jurisdikcijā ir lemt tikai par zaudējumiem, kas nodarīti dalībvalsts teritorijā, kurā atrodas tiesa, kurā ir celta prasība”.</a:t>
            </a:r>
          </a:p>
          <a:p>
            <a:pPr algn="just"/>
            <a:r>
              <a:rPr lang="lv-LV" dirty="0" smtClean="0"/>
              <a:t>tādējādi EST salīdzinot ar C68/93 Fiona </a:t>
            </a:r>
            <a:r>
              <a:rPr lang="lv-LV" dirty="0" err="1" smtClean="0"/>
              <a:t>Shevill</a:t>
            </a:r>
            <a:r>
              <a:rPr lang="lv-LV" dirty="0" smtClean="0"/>
              <a:t> v </a:t>
            </a:r>
            <a:r>
              <a:rPr lang="lv-LV" dirty="0" err="1" smtClean="0"/>
              <a:t>Presse</a:t>
            </a:r>
            <a:r>
              <a:rPr lang="lv-LV" dirty="0" smtClean="0"/>
              <a:t> </a:t>
            </a:r>
            <a:r>
              <a:rPr lang="lv-LV" dirty="0" err="1" smtClean="0"/>
              <a:t>Alliance</a:t>
            </a:r>
            <a:r>
              <a:rPr lang="lv-LV" dirty="0" smtClean="0"/>
              <a:t> SA ieviesusi </a:t>
            </a:r>
            <a:r>
              <a:rPr lang="lv-LV" u="sng" dirty="0" smtClean="0"/>
              <a:t>jaunu jēdzienu “aizskartās personas interešu centrs”</a:t>
            </a:r>
            <a:r>
              <a:rPr lang="lv-LV" dirty="0" smtClean="0"/>
              <a:t> un 5.panta 3.punktu mērķiem piešķīrusi </a:t>
            </a:r>
            <a:r>
              <a:rPr lang="lv-LV" u="sng" dirty="0" smtClean="0"/>
              <a:t>jurisdikciju valsts, kurā atrodas “aizskartās personas interešu centrs” tiesai. </a:t>
            </a:r>
            <a:endParaRPr lang="en-GB" u="sng" dirty="0"/>
          </a:p>
        </p:txBody>
      </p:sp>
    </p:spTree>
    <p:extLst>
      <p:ext uri="{BB962C8B-B14F-4D97-AF65-F5344CB8AC3E}">
        <p14:creationId xmlns:p14="http://schemas.microsoft.com/office/powerpoint/2010/main" val="2427668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Paplašināta iztulkošana kā neizbēgama nepieciešamība</a:t>
            </a:r>
            <a:r>
              <a:rPr lang="lv-LV" dirty="0" smtClean="0"/>
              <a:t>?</a:t>
            </a:r>
            <a:endParaRPr lang="en-GB" dirty="0"/>
          </a:p>
        </p:txBody>
      </p:sp>
      <p:sp>
        <p:nvSpPr>
          <p:cNvPr id="3" name="Content Placeholder 2"/>
          <p:cNvSpPr>
            <a:spLocks noGrp="1"/>
          </p:cNvSpPr>
          <p:nvPr>
            <p:ph idx="1"/>
          </p:nvPr>
        </p:nvSpPr>
        <p:spPr/>
        <p:txBody>
          <a:bodyPr>
            <a:normAutofit fontScale="85000" lnSpcReduction="20000"/>
          </a:bodyPr>
          <a:lstStyle/>
          <a:p>
            <a:pPr algn="just"/>
            <a:r>
              <a:rPr lang="lv-LV" dirty="0" smtClean="0"/>
              <a:t>Brisele I 5.panta 1.punkts iztulkošanas judikatūra salīdzinājumā ar 5.panta 3.punkta iztulkošanas judikatūru.</a:t>
            </a:r>
          </a:p>
          <a:p>
            <a:pPr algn="just"/>
            <a:r>
              <a:rPr lang="lv-LV" dirty="0" smtClean="0"/>
              <a:t>Brisele </a:t>
            </a:r>
            <a:r>
              <a:rPr lang="lv-LV" dirty="0"/>
              <a:t>I 5.panta </a:t>
            </a:r>
            <a:r>
              <a:rPr lang="lv-LV" dirty="0" smtClean="0"/>
              <a:t>1a) punkts </a:t>
            </a:r>
            <a:r>
              <a:rPr lang="lv-LV" dirty="0"/>
              <a:t>– lieta C-386/05 </a:t>
            </a:r>
            <a:r>
              <a:rPr lang="lv-LV" dirty="0" err="1"/>
              <a:t>Color</a:t>
            </a:r>
            <a:r>
              <a:rPr lang="lv-LV" dirty="0"/>
              <a:t> </a:t>
            </a:r>
            <a:r>
              <a:rPr lang="lv-LV" dirty="0" err="1" smtClean="0"/>
              <a:t>Drack</a:t>
            </a:r>
            <a:r>
              <a:rPr lang="lv-LV" dirty="0"/>
              <a:t> </a:t>
            </a:r>
            <a:r>
              <a:rPr lang="lv-LV" dirty="0" smtClean="0"/>
              <a:t>v </a:t>
            </a:r>
            <a:r>
              <a:rPr lang="lv-LV" dirty="0" err="1" smtClean="0"/>
              <a:t>Lexx</a:t>
            </a:r>
            <a:r>
              <a:rPr lang="lv-LV" dirty="0" smtClean="0"/>
              <a:t> </a:t>
            </a:r>
            <a:r>
              <a:rPr lang="lv-LV" i="1" dirty="0" smtClean="0"/>
              <a:t>«... Jurisdikcija izskatīt visas prasības, kas balstītas uz preču pirkuma-pārdevuma līgumu, ir tai tiesai, kuras jurisdikcijas teritorijā </a:t>
            </a:r>
            <a:r>
              <a:rPr lang="lv-LV" i="1" u="sng" dirty="0" smtClean="0"/>
              <a:t>atrodas galvenā piegādes vieta, kas ir jānosaka saskaņā ar ekonomiskiem kritērijiem. Ja nav noteicošu faktoru galvenās piegādes vietas noteikšanai, prasītājs var iesūdzēt atbildētāju piegādes vietas tiesā pēc savas izvēles</a:t>
            </a:r>
            <a:r>
              <a:rPr lang="lv-LV" i="1" dirty="0" smtClean="0"/>
              <a:t>».</a:t>
            </a:r>
          </a:p>
          <a:p>
            <a:pPr algn="just"/>
            <a:r>
              <a:rPr lang="lv-LV" dirty="0"/>
              <a:t>Brisele I </a:t>
            </a:r>
            <a:r>
              <a:rPr lang="lv-LV" dirty="0" smtClean="0"/>
              <a:t>5.panta </a:t>
            </a:r>
            <a:r>
              <a:rPr lang="lv-LV" dirty="0"/>
              <a:t>1a) </a:t>
            </a:r>
            <a:r>
              <a:rPr lang="lv-LV" dirty="0" smtClean="0"/>
              <a:t>punkts - lieta </a:t>
            </a:r>
            <a:r>
              <a:rPr lang="lv-LV" dirty="0"/>
              <a:t>C-381/08 </a:t>
            </a:r>
            <a:r>
              <a:rPr lang="lv-LV" dirty="0" err="1"/>
              <a:t>Car</a:t>
            </a:r>
            <a:r>
              <a:rPr lang="lv-LV" dirty="0"/>
              <a:t> Trim v </a:t>
            </a:r>
            <a:r>
              <a:rPr lang="lv-LV" dirty="0" err="1"/>
              <a:t>Key</a:t>
            </a:r>
            <a:r>
              <a:rPr lang="lv-LV" dirty="0"/>
              <a:t> </a:t>
            </a:r>
            <a:r>
              <a:rPr lang="lv-LV" dirty="0" err="1"/>
              <a:t>Safety</a:t>
            </a:r>
            <a:r>
              <a:rPr lang="lv-LV" dirty="0"/>
              <a:t> </a:t>
            </a:r>
            <a:r>
              <a:rPr lang="lv-LV" i="1" dirty="0" smtClean="0"/>
              <a:t>«</a:t>
            </a:r>
            <a:r>
              <a:rPr lang="lv-LV" i="1" dirty="0"/>
              <a:t>pārdevuma  ar piegādi gadījumā vieta, kurā saskaņā ar līgumu preces tika piegādātas vai tās būtu bijis jāpiegādā ir jānosaka, pamatojoties uz līguma noteikumiem. Ja šādi nav iespējams noteikt piegādes vietu, neatsaucoties uz līgumam piemērojamām tiesībām, piegādes vieta ir tā, kurā ir notikusi fiziskā preču nodošana, ar kuru pircējs ir ieguvis vai tam būtu bijis jāiegūst faktiskā vara pār šīm precēm pirkuma darījuma </a:t>
            </a:r>
            <a:r>
              <a:rPr lang="lv-LV" i="1" dirty="0" smtClean="0"/>
              <a:t>galamērķī»</a:t>
            </a:r>
            <a:endParaRPr lang="en-GB" i="1" dirty="0"/>
          </a:p>
        </p:txBody>
      </p:sp>
    </p:spTree>
    <p:extLst>
      <p:ext uri="{BB962C8B-B14F-4D97-AF65-F5344CB8AC3E}">
        <p14:creationId xmlns:p14="http://schemas.microsoft.com/office/powerpoint/2010/main" val="3391298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Paplašināta iztulkošana kā neizbēgama nepieciešamība</a:t>
            </a:r>
            <a:r>
              <a:rPr lang="lv-LV" dirty="0" smtClean="0"/>
              <a:t>?</a:t>
            </a:r>
            <a:endParaRPr lang="en-GB" dirty="0"/>
          </a:p>
        </p:txBody>
      </p:sp>
      <p:sp>
        <p:nvSpPr>
          <p:cNvPr id="3" name="Content Placeholder 2"/>
          <p:cNvSpPr>
            <a:spLocks noGrp="1"/>
          </p:cNvSpPr>
          <p:nvPr>
            <p:ph idx="1"/>
          </p:nvPr>
        </p:nvSpPr>
        <p:spPr/>
        <p:txBody>
          <a:bodyPr>
            <a:normAutofit lnSpcReduction="10000"/>
          </a:bodyPr>
          <a:lstStyle/>
          <a:p>
            <a:pPr algn="just"/>
            <a:r>
              <a:rPr lang="lv-LV" dirty="0" smtClean="0"/>
              <a:t>Brisele I 5.panta </a:t>
            </a:r>
            <a:r>
              <a:rPr lang="lv-LV" dirty="0"/>
              <a:t>1b) </a:t>
            </a:r>
            <a:r>
              <a:rPr lang="lv-LV" dirty="0" smtClean="0"/>
              <a:t>punkts - lieta </a:t>
            </a:r>
            <a:r>
              <a:rPr lang="lv-LV" dirty="0"/>
              <a:t>C204/08 </a:t>
            </a:r>
            <a:r>
              <a:rPr lang="lv-LV" dirty="0" err="1" smtClean="0"/>
              <a:t>Rehder</a:t>
            </a:r>
            <a:r>
              <a:rPr lang="lv-LV" dirty="0" smtClean="0"/>
              <a:t> v </a:t>
            </a:r>
            <a:r>
              <a:rPr lang="lv-LV" dirty="0" err="1" smtClean="0"/>
              <a:t>AirBaltic</a:t>
            </a:r>
            <a:r>
              <a:rPr lang="lv-LV" dirty="0" smtClean="0"/>
              <a:t>  </a:t>
            </a:r>
            <a:r>
              <a:rPr lang="lv-LV" i="1" dirty="0" smtClean="0"/>
              <a:t>«tiesa, kuras kompetencē ir izskatīt ... Pēc prasītāja izvēles ir tā, kuras jurisdikcijā atrodas minētajā līgumā paredzētā lidmašīnas izlidošanas vai ielidošanas vieta»</a:t>
            </a:r>
          </a:p>
          <a:p>
            <a:pPr algn="just"/>
            <a:r>
              <a:rPr lang="lv-LV" dirty="0"/>
              <a:t>Brisele I 5.panta 1b) punkts </a:t>
            </a:r>
            <a:r>
              <a:rPr lang="lv-LV" dirty="0" smtClean="0"/>
              <a:t>- lieta C19/09 </a:t>
            </a:r>
            <a:r>
              <a:rPr lang="lv-LV" dirty="0" err="1" smtClean="0"/>
              <a:t>Wood</a:t>
            </a:r>
            <a:r>
              <a:rPr lang="lv-LV" dirty="0" smtClean="0"/>
              <a:t> </a:t>
            </a:r>
            <a:r>
              <a:rPr lang="lv-LV" dirty="0" err="1" smtClean="0"/>
              <a:t>Floor</a:t>
            </a:r>
            <a:r>
              <a:rPr lang="lv-LV" dirty="0" smtClean="0"/>
              <a:t> </a:t>
            </a:r>
            <a:r>
              <a:rPr lang="lv-LV" dirty="0" err="1" smtClean="0"/>
              <a:t>Solutions</a:t>
            </a:r>
            <a:r>
              <a:rPr lang="lv-LV" dirty="0" smtClean="0"/>
              <a:t> v Silva </a:t>
            </a:r>
            <a:r>
              <a:rPr lang="lv-LV" dirty="0" err="1" smtClean="0"/>
              <a:t>Trade</a:t>
            </a:r>
            <a:r>
              <a:rPr lang="lv-LV" dirty="0"/>
              <a:t> </a:t>
            </a:r>
            <a:r>
              <a:rPr lang="lv-LV" i="1" dirty="0" smtClean="0"/>
              <a:t>«ja pakalpojumi tiek sniegti vairākās dalībvalstīs, jurisdikcija izskatīt visas no līguma izrietošās prasības ir tai tiesai, kuras apgabalā atrodas galvenā pakalpojuma sniegšanas vieta, kura izriet no līguma noteikumiem, bet ja šādu noteikumu nav, kura izriet no līguma faktiskās izpildes un, ja vietu nav iespējams noteikt, tā ir pārstāvja domicila vieta»</a:t>
            </a:r>
            <a:endParaRPr lang="en-GB" i="1" dirty="0"/>
          </a:p>
        </p:txBody>
      </p:sp>
    </p:spTree>
    <p:extLst>
      <p:ext uri="{BB962C8B-B14F-4D97-AF65-F5344CB8AC3E}">
        <p14:creationId xmlns:p14="http://schemas.microsoft.com/office/powerpoint/2010/main" val="12359116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 par paplašinātu iztulkošanu</a:t>
            </a:r>
            <a:endParaRPr lang="lv-LV" dirty="0"/>
          </a:p>
        </p:txBody>
      </p:sp>
      <p:sp>
        <p:nvSpPr>
          <p:cNvPr id="3" name="Content Placeholder 2"/>
          <p:cNvSpPr>
            <a:spLocks noGrp="1"/>
          </p:cNvSpPr>
          <p:nvPr>
            <p:ph idx="1"/>
          </p:nvPr>
        </p:nvSpPr>
        <p:spPr/>
        <p:txBody>
          <a:bodyPr>
            <a:normAutofit/>
          </a:bodyPr>
          <a:lstStyle/>
          <a:p>
            <a:pPr algn="just"/>
            <a:r>
              <a:rPr lang="lv-LV" sz="2400" dirty="0"/>
              <a:t>Katrā no lietām </a:t>
            </a:r>
            <a:r>
              <a:rPr lang="lv-LV" sz="2400" dirty="0" smtClean="0"/>
              <a:t>par Brisele I </a:t>
            </a:r>
            <a:r>
              <a:rPr lang="lv-LV" sz="2400" dirty="0"/>
              <a:t>5.panta 3.punkta iztulkošanu </a:t>
            </a:r>
            <a:r>
              <a:rPr lang="lv-LV" sz="2400" dirty="0" smtClean="0"/>
              <a:t>EST </a:t>
            </a:r>
            <a:r>
              <a:rPr lang="lv-LV" sz="2400" dirty="0"/>
              <a:t>ir bijuši savi argumenti, </a:t>
            </a:r>
            <a:r>
              <a:rPr lang="lv-LV" sz="2400" dirty="0" smtClean="0"/>
              <a:t>kāpēc tiesa </a:t>
            </a:r>
            <a:r>
              <a:rPr lang="lv-LV" sz="2400" dirty="0"/>
              <a:t>nevar pieturēties pie 5.panta 3.punkta normas teksta un nav iespējama </a:t>
            </a:r>
            <a:r>
              <a:rPr lang="lv-LV" sz="2400" dirty="0" smtClean="0"/>
              <a:t>normas gramatiska </a:t>
            </a:r>
            <a:r>
              <a:rPr lang="lv-LV" sz="2400" dirty="0"/>
              <a:t>iztulkošana. </a:t>
            </a:r>
            <a:endParaRPr lang="lv-LV" sz="2400" dirty="0" smtClean="0"/>
          </a:p>
          <a:p>
            <a:pPr algn="just"/>
            <a:r>
              <a:rPr lang="lv-LV" sz="2400" dirty="0" smtClean="0"/>
              <a:t>Līdz lietai </a:t>
            </a:r>
            <a:r>
              <a:rPr lang="lv-LV" sz="2400" i="1" dirty="0" smtClean="0"/>
              <a:t>21/76 </a:t>
            </a:r>
            <a:r>
              <a:rPr lang="lv-LV" sz="2400" i="1" dirty="0" err="1"/>
              <a:t>Handelskwekerij</a:t>
            </a:r>
            <a:r>
              <a:rPr lang="lv-LV" sz="2400" i="1" dirty="0"/>
              <a:t> </a:t>
            </a:r>
            <a:r>
              <a:rPr lang="lv-LV" sz="2400" i="1" dirty="0" err="1"/>
              <a:t>G.J.Bier</a:t>
            </a:r>
            <a:r>
              <a:rPr lang="lv-LV" sz="2400" i="1" dirty="0"/>
              <a:t> B.V. v </a:t>
            </a:r>
            <a:r>
              <a:rPr lang="lv-LV" sz="2400" i="1" dirty="0" err="1"/>
              <a:t>Mines</a:t>
            </a:r>
            <a:r>
              <a:rPr lang="lv-LV" sz="2400" i="1" dirty="0"/>
              <a:t> </a:t>
            </a:r>
            <a:r>
              <a:rPr lang="lv-LV" sz="2400" i="1" dirty="0" err="1"/>
              <a:t>de</a:t>
            </a:r>
            <a:r>
              <a:rPr lang="lv-LV" sz="2400" i="1" dirty="0"/>
              <a:t> </a:t>
            </a:r>
            <a:r>
              <a:rPr lang="lv-LV" sz="2400" i="1" dirty="0" err="1"/>
              <a:t>Potasse</a:t>
            </a:r>
            <a:r>
              <a:rPr lang="lv-LV" sz="2400" i="1" dirty="0"/>
              <a:t> </a:t>
            </a:r>
            <a:r>
              <a:rPr lang="lv-LV" sz="2400" i="1" dirty="0" err="1"/>
              <a:t>d`Alsace</a:t>
            </a:r>
            <a:r>
              <a:rPr lang="lv-LV" sz="2400" i="1" dirty="0"/>
              <a:t> S.A</a:t>
            </a:r>
            <a:r>
              <a:rPr lang="lv-LV" sz="2400" dirty="0" smtClean="0"/>
              <a:t>. nekādi nebija iespējams prognozēt, ka jēdziens «kaitējums </a:t>
            </a:r>
            <a:r>
              <a:rPr lang="lv-LV" sz="2400" dirty="0"/>
              <a:t>noticis vai varējis </a:t>
            </a:r>
            <a:r>
              <a:rPr lang="lv-LV" sz="2400" dirty="0" smtClean="0"/>
              <a:t>notikt» nozīmē gan notikuma, gan seku vietu. Cik lietās dalībvalstu tiesās piekritība tika  noteikta nepareizi?</a:t>
            </a:r>
          </a:p>
          <a:p>
            <a:pPr algn="just"/>
            <a:r>
              <a:rPr lang="lv-LV" sz="2400" dirty="0" smtClean="0"/>
              <a:t>Dalībvalstu tiesām līdz normas paplašinātas iztulkošanas spriedumam nav tiesiska pamata atteikties no normas teksta gramatiskas iztulkošanas, kad un vai norma tiks iztulkota paplašināti, prognozēt nav iespējams. Tas nozīmē, ka normas netiek piemērotas konsekventi un attiecīgi neeksistē tiesiskā noteiktība.</a:t>
            </a:r>
            <a:endParaRPr lang="lv-LV" sz="2400" dirty="0"/>
          </a:p>
        </p:txBody>
      </p:sp>
    </p:spTree>
    <p:extLst>
      <p:ext uri="{BB962C8B-B14F-4D97-AF65-F5344CB8AC3E}">
        <p14:creationId xmlns:p14="http://schemas.microsoft.com/office/powerpoint/2010/main" val="848917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Secinājumi par paplašinātu iztulkošanu</a:t>
            </a:r>
            <a:endParaRPr lang="lv-LV" dirty="0"/>
          </a:p>
        </p:txBody>
      </p:sp>
      <p:sp>
        <p:nvSpPr>
          <p:cNvPr id="3" name="Content Placeholder 2"/>
          <p:cNvSpPr>
            <a:spLocks noGrp="1"/>
          </p:cNvSpPr>
          <p:nvPr>
            <p:ph idx="1"/>
          </p:nvPr>
        </p:nvSpPr>
        <p:spPr/>
        <p:txBody>
          <a:bodyPr>
            <a:noAutofit/>
          </a:bodyPr>
          <a:lstStyle/>
          <a:p>
            <a:pPr algn="just"/>
            <a:r>
              <a:rPr lang="lv-LV" sz="2000" dirty="0" smtClean="0"/>
              <a:t>Analizējot Brisele I 5.panta 1.punkta un 5.panta 3.punkta un  judikatūru ir redzams, ka:</a:t>
            </a:r>
          </a:p>
          <a:p>
            <a:pPr algn="just">
              <a:buFontTx/>
              <a:buChar char="-"/>
            </a:pPr>
            <a:r>
              <a:rPr lang="lv-LV" sz="2000" dirty="0" smtClean="0"/>
              <a:t>Paplašināta </a:t>
            </a:r>
            <a:r>
              <a:rPr lang="lv-LV" sz="2000" dirty="0"/>
              <a:t>iztulkošana </a:t>
            </a:r>
            <a:r>
              <a:rPr lang="lv-LV" sz="2000" dirty="0" smtClean="0"/>
              <a:t>notiek nekādā ziņā neatkāpjoties no normas tekstā gramatiski izsecināmā piekritības principa;</a:t>
            </a:r>
          </a:p>
          <a:p>
            <a:pPr algn="just">
              <a:buFontTx/>
              <a:buChar char="-"/>
            </a:pPr>
            <a:r>
              <a:rPr lang="lv-LV" sz="2000" dirty="0" smtClean="0"/>
              <a:t>Paplašināta iztulkošana nav pašmērķis;</a:t>
            </a:r>
          </a:p>
          <a:p>
            <a:pPr algn="just">
              <a:buFontTx/>
              <a:buChar char="-"/>
            </a:pPr>
            <a:r>
              <a:rPr lang="lv-LV" sz="2000" dirty="0" smtClean="0"/>
              <a:t>Gramatiski saprotamais piekritības princips tiek paplašināts tā lai normas tiesiskais sastāvs aptvertu lielāku daudzumu faktisko sastāvu nekā burtiski izsecināms;</a:t>
            </a:r>
          </a:p>
          <a:p>
            <a:pPr algn="just">
              <a:buFontTx/>
              <a:buChar char="-"/>
            </a:pPr>
            <a:r>
              <a:rPr lang="lv-LV" sz="2000" dirty="0" smtClean="0"/>
              <a:t>Paplašināta iztulkošana ir nepieciešama tāpēc, ka normu jēdzienu iztulkošanā dalībvalstu tiesas nevar vērsties pie nacionālajām tiesībām, ja vien EST to nav pieļāvusi, līdz ar to dalībvalstu tiesām nav sistēmas, kuras ietvaros būtu iespējams veikt jēdziena iztulkošanu bez vēršanās EST.</a:t>
            </a:r>
          </a:p>
          <a:p>
            <a:pPr algn="just">
              <a:buFontTx/>
              <a:buChar char="-"/>
            </a:pPr>
            <a:r>
              <a:rPr lang="lv-LV" sz="2000" dirty="0" smtClean="0"/>
              <a:t>Normas teksts atbilstu dzīves realitātei – tas būtu praktisks, t.i. ir būtu saikne starp strīda izskatīšanas vietu un notikuma vietu;</a:t>
            </a:r>
          </a:p>
          <a:p>
            <a:pPr algn="just"/>
            <a:r>
              <a:rPr lang="lv-LV" sz="2000" dirty="0" smtClean="0"/>
              <a:t>Augstākminēto ilustrē arī nesenie spriedumi </a:t>
            </a:r>
            <a:r>
              <a:rPr lang="lv-LV" sz="2000" i="1" dirty="0" smtClean="0"/>
              <a:t>lietā C-45/13 </a:t>
            </a:r>
            <a:r>
              <a:rPr lang="lv-LV" sz="2000" i="1" dirty="0" err="1" smtClean="0"/>
              <a:t>Andreas</a:t>
            </a:r>
            <a:r>
              <a:rPr lang="lv-LV" sz="2000" i="1" dirty="0" smtClean="0"/>
              <a:t> </a:t>
            </a:r>
            <a:r>
              <a:rPr lang="lv-LV" sz="2000" i="1" dirty="0" err="1" smtClean="0"/>
              <a:t>Kainz</a:t>
            </a:r>
            <a:r>
              <a:rPr lang="lv-LV" sz="2000" i="1" dirty="0" smtClean="0"/>
              <a:t> v </a:t>
            </a:r>
            <a:r>
              <a:rPr lang="lv-LV" sz="2000" i="1" dirty="0" err="1" smtClean="0"/>
              <a:t>Pantherwerke</a:t>
            </a:r>
            <a:r>
              <a:rPr lang="lv-LV" sz="2000" i="1" dirty="0" smtClean="0"/>
              <a:t> AG un C-44’/13 </a:t>
            </a:r>
            <a:r>
              <a:rPr lang="lv-LV" sz="2000" i="1" dirty="0" err="1" smtClean="0"/>
              <a:t>Pez</a:t>
            </a:r>
            <a:r>
              <a:rPr lang="lv-LV" sz="2000" i="1" dirty="0" smtClean="0"/>
              <a:t> </a:t>
            </a:r>
            <a:r>
              <a:rPr lang="lv-LV" sz="2000" i="1" dirty="0" err="1" smtClean="0"/>
              <a:t>Hejduk</a:t>
            </a:r>
            <a:r>
              <a:rPr lang="lv-LV" sz="2000" i="1" dirty="0" smtClean="0"/>
              <a:t> v </a:t>
            </a:r>
            <a:r>
              <a:rPr lang="lv-LV" sz="2000" i="1" dirty="0" err="1" smtClean="0"/>
              <a:t>EnergfieAgentur.NRW</a:t>
            </a:r>
            <a:r>
              <a:rPr lang="lv-LV" sz="2000" i="1" dirty="0" smtClean="0"/>
              <a:t> </a:t>
            </a:r>
            <a:r>
              <a:rPr lang="lv-LV" sz="2000" i="1" dirty="0" err="1" smtClean="0"/>
              <a:t>GmbH</a:t>
            </a:r>
            <a:r>
              <a:rPr lang="lv-LV" sz="2000" i="1" dirty="0" smtClean="0"/>
              <a:t>.</a:t>
            </a:r>
          </a:p>
        </p:txBody>
      </p:sp>
    </p:spTree>
    <p:extLst>
      <p:ext uri="{BB962C8B-B14F-4D97-AF65-F5344CB8AC3E}">
        <p14:creationId xmlns:p14="http://schemas.microsoft.com/office/powerpoint/2010/main" val="385557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Sašaurināta iztulkošana</a:t>
            </a:r>
            <a:endParaRPr lang="lv-LV" dirty="0"/>
          </a:p>
        </p:txBody>
      </p:sp>
      <p:sp>
        <p:nvSpPr>
          <p:cNvPr id="3" name="Content Placeholder 2"/>
          <p:cNvSpPr>
            <a:spLocks noGrp="1"/>
          </p:cNvSpPr>
          <p:nvPr>
            <p:ph idx="1"/>
          </p:nvPr>
        </p:nvSpPr>
        <p:spPr/>
        <p:txBody>
          <a:bodyPr>
            <a:normAutofit fontScale="92500" lnSpcReduction="10000"/>
          </a:bodyPr>
          <a:lstStyle/>
          <a:p>
            <a:pPr marL="0" indent="0" algn="just">
              <a:buNone/>
            </a:pPr>
            <a:r>
              <a:rPr lang="lv-LV" dirty="0" smtClean="0"/>
              <a:t>Iztulkot Briseles konvencijas 6.panta 1.punktu  par prasības celšanu pret līdzatbildētājiem pēc </a:t>
            </a:r>
            <a:r>
              <a:rPr lang="lv-LV" dirty="0" err="1" smtClean="0"/>
              <a:t>enkuratbildētāja</a:t>
            </a:r>
            <a:r>
              <a:rPr lang="lv-LV" dirty="0" smtClean="0"/>
              <a:t> domicila t.i. </a:t>
            </a:r>
            <a:r>
              <a:rPr lang="lv-LV" i="1" dirty="0" smtClean="0"/>
              <a:t>«ja tas ir viens no atbildētājiem, valsts tiesā kurā atrodas viena no atbildētājiem domicils», </a:t>
            </a:r>
            <a:r>
              <a:rPr lang="lv-LV" dirty="0" smtClean="0"/>
              <a:t>neskatoties uz to, ka normas tekstā tas nav minēts, lietā </a:t>
            </a:r>
            <a:r>
              <a:rPr lang="lv-LV" i="1" dirty="0" smtClean="0"/>
              <a:t>C 189/87 </a:t>
            </a:r>
            <a:r>
              <a:rPr lang="lv-LV" i="1" dirty="0" err="1" smtClean="0"/>
              <a:t>Kalfelis</a:t>
            </a:r>
            <a:r>
              <a:rPr lang="lv-LV" i="1" dirty="0" smtClean="0"/>
              <a:t> v </a:t>
            </a:r>
            <a:r>
              <a:rPr lang="lv-LV" i="1" dirty="0" err="1" smtClean="0"/>
              <a:t>Schroeder</a:t>
            </a:r>
            <a:r>
              <a:rPr lang="lv-LV" i="1" dirty="0" smtClean="0"/>
              <a:t> </a:t>
            </a:r>
            <a:r>
              <a:rPr lang="lv-LV" dirty="0" smtClean="0"/>
              <a:t>EST secināja, ka prasība pret vairākiem līdzatbildētājiem ir izskatāma </a:t>
            </a:r>
            <a:r>
              <a:rPr lang="lv-LV" dirty="0" err="1" smtClean="0"/>
              <a:t>enkuratbildētaja</a:t>
            </a:r>
            <a:r>
              <a:rPr lang="lv-LV" dirty="0" smtClean="0"/>
              <a:t> domicila valstī, tikai tad, </a:t>
            </a:r>
            <a:r>
              <a:rPr lang="lv-LV" u="sng" dirty="0" smtClean="0"/>
              <a:t>ja prasības pret līdzatbildētājiem ir savstarpēji cieši saistītas. </a:t>
            </a:r>
          </a:p>
          <a:p>
            <a:pPr marL="0" indent="0" algn="just">
              <a:buNone/>
            </a:pPr>
            <a:r>
              <a:rPr lang="lv-LV" dirty="0" smtClean="0"/>
              <a:t>Šis EST apsvērums vēlāk tika ņemts izdarot grozījumus Konvencijā un transformējot to par regulu, kuras 6.panta 1.punkts nu jau tiešām tekstā prasa </a:t>
            </a:r>
            <a:r>
              <a:rPr lang="lv-LV" i="1" dirty="0" smtClean="0"/>
              <a:t>“noteikumu, ka prasības ir tik cieši saistītas, ka lietderīgi tās izskatīt un noteikt kopā, lai novērstu nesavienojamu spriedumu risku, ko rada atsevišķa tiesvedība”. </a:t>
            </a:r>
            <a:endParaRPr lang="lv-LV" dirty="0"/>
          </a:p>
        </p:txBody>
      </p:sp>
    </p:spTree>
    <p:extLst>
      <p:ext uri="{BB962C8B-B14F-4D97-AF65-F5344CB8AC3E}">
        <p14:creationId xmlns:p14="http://schemas.microsoft.com/office/powerpoint/2010/main" val="2967135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Sašaurināta iztulkošana – </a:t>
            </a:r>
            <a:r>
              <a:rPr lang="lv-LV" dirty="0" smtClean="0"/>
              <a:t>secinājumi</a:t>
            </a:r>
            <a:endParaRPr lang="lv-LV" dirty="0"/>
          </a:p>
        </p:txBody>
      </p:sp>
      <p:sp>
        <p:nvSpPr>
          <p:cNvPr id="3" name="Content Placeholder 2"/>
          <p:cNvSpPr>
            <a:spLocks noGrp="1"/>
          </p:cNvSpPr>
          <p:nvPr>
            <p:ph idx="1"/>
          </p:nvPr>
        </p:nvSpPr>
        <p:spPr/>
        <p:txBody>
          <a:bodyPr/>
          <a:lstStyle/>
          <a:p>
            <a:pPr algn="just"/>
            <a:r>
              <a:rPr lang="lv-LV" i="1" dirty="0"/>
              <a:t>S</a:t>
            </a:r>
            <a:r>
              <a:rPr lang="lv-LV" dirty="0" smtClean="0"/>
              <a:t>priedums </a:t>
            </a:r>
            <a:r>
              <a:rPr lang="lv-LV" dirty="0"/>
              <a:t>lietā </a:t>
            </a:r>
            <a:r>
              <a:rPr lang="lv-LV" i="1" dirty="0"/>
              <a:t>C 189/87 </a:t>
            </a:r>
            <a:r>
              <a:rPr lang="lv-LV" i="1" dirty="0" err="1"/>
              <a:t>Kalfelis</a:t>
            </a:r>
            <a:r>
              <a:rPr lang="lv-LV" i="1" dirty="0"/>
              <a:t> v </a:t>
            </a:r>
            <a:r>
              <a:rPr lang="lv-LV" i="1" dirty="0" err="1"/>
              <a:t>Schroeder</a:t>
            </a:r>
            <a:r>
              <a:rPr lang="lv-LV" i="1" dirty="0"/>
              <a:t> </a:t>
            </a:r>
            <a:r>
              <a:rPr lang="lv-LV" dirty="0" smtClean="0"/>
              <a:t>faktiski </a:t>
            </a:r>
            <a:r>
              <a:rPr lang="lv-LV" dirty="0"/>
              <a:t>bija vērsts uz </a:t>
            </a:r>
            <a:r>
              <a:rPr lang="lv-LV" dirty="0" err="1"/>
              <a:t>forum</a:t>
            </a:r>
            <a:r>
              <a:rPr lang="lv-LV" dirty="0"/>
              <a:t> </a:t>
            </a:r>
            <a:r>
              <a:rPr lang="lv-LV" dirty="0" err="1"/>
              <a:t>shopping</a:t>
            </a:r>
            <a:r>
              <a:rPr lang="lv-LV" dirty="0"/>
              <a:t> ierobežošanu saistībā ar Konvencijas 6.panta 1.punktu.</a:t>
            </a:r>
          </a:p>
          <a:p>
            <a:pPr algn="just"/>
            <a:r>
              <a:rPr lang="lv-LV" dirty="0" smtClean="0"/>
              <a:t>Sašaurinātas iztulkošanas gadījumi ir izņēmuma gadījumi, un normas burtiskais teksts var tikt neņemts vērā tikai tad, ja gramatiskas iztulkošanas rezultāts būs pretrunā Regulas pamatprincipiem (ievada apsvērumos).</a:t>
            </a:r>
          </a:p>
        </p:txBody>
      </p:sp>
    </p:spTree>
    <p:extLst>
      <p:ext uri="{BB962C8B-B14F-4D97-AF65-F5344CB8AC3E}">
        <p14:creationId xmlns:p14="http://schemas.microsoft.com/office/powerpoint/2010/main" val="512517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Ievads. ES mērķis - Tiesiskuma telpa.</a:t>
            </a:r>
            <a:endParaRPr lang="lv-LV" dirty="0"/>
          </a:p>
        </p:txBody>
      </p:sp>
      <p:sp>
        <p:nvSpPr>
          <p:cNvPr id="3" name="Content Placeholder 2"/>
          <p:cNvSpPr>
            <a:spLocks noGrp="1"/>
          </p:cNvSpPr>
          <p:nvPr>
            <p:ph idx="1"/>
          </p:nvPr>
        </p:nvSpPr>
        <p:spPr/>
        <p:txBody>
          <a:bodyPr>
            <a:normAutofit/>
          </a:bodyPr>
          <a:lstStyle/>
          <a:p>
            <a:pPr algn="just"/>
            <a:r>
              <a:rPr lang="lv-LV" dirty="0" smtClean="0"/>
              <a:t>Katras ES civiltiesību regulas ievada apsvērumi:</a:t>
            </a:r>
          </a:p>
          <a:p>
            <a:pPr marL="0" indent="0" algn="just">
              <a:buNone/>
            </a:pPr>
            <a:r>
              <a:rPr lang="lv-LV" i="1" dirty="0" smtClean="0"/>
              <a:t>«Savienība ir noteikusi sev mērķi uzturēt un attīstīt brīvības, drošības un </a:t>
            </a:r>
            <a:r>
              <a:rPr lang="lv-LV" i="1" u="sng" dirty="0" smtClean="0"/>
              <a:t>tiesiskuma telpu </a:t>
            </a:r>
            <a:r>
              <a:rPr lang="lv-LV" i="1" dirty="0" smtClean="0"/>
              <a:t>...</a:t>
            </a:r>
          </a:p>
          <a:p>
            <a:pPr marL="0" indent="0" algn="just">
              <a:buNone/>
            </a:pPr>
            <a:r>
              <a:rPr lang="lv-LV" i="1" dirty="0" smtClean="0"/>
              <a:t>... Jo īpaši piemērojot tiesas nolēmumu un ārpustiesas lēmumu savstarpējas atzīšanas principu civillietās ... (piekritības regulas)</a:t>
            </a:r>
          </a:p>
          <a:p>
            <a:pPr marL="0" indent="0" algn="just">
              <a:buNone/>
            </a:pPr>
            <a:r>
              <a:rPr lang="lv-LV" i="1" dirty="0" smtClean="0"/>
              <a:t>...ir jāpieņem pasākumi, kas attiecas uz tiesu iestāžu sadarbību civillietās, kurās ir pārrobežu elementi (kolīziju normu regulas)</a:t>
            </a:r>
          </a:p>
          <a:p>
            <a:pPr marL="0" indent="0" algn="just">
              <a:buNone/>
            </a:pPr>
            <a:r>
              <a:rPr lang="lv-LV" i="1" dirty="0" smtClean="0"/>
              <a:t>...cik tas ir nepieciešams </a:t>
            </a:r>
            <a:r>
              <a:rPr lang="lv-LV" i="1" u="sng" dirty="0" smtClean="0"/>
              <a:t>iekšējā tirgus pareizai darbībai</a:t>
            </a:r>
            <a:r>
              <a:rPr lang="lv-LV" i="1" dirty="0" smtClean="0"/>
              <a:t>»</a:t>
            </a:r>
          </a:p>
          <a:p>
            <a:pPr algn="just"/>
            <a:r>
              <a:rPr lang="lv-LV" dirty="0" smtClean="0"/>
              <a:t>Iekšējais tirgus pareizi var darboties tikai tiesiskuma telpas ietvarā.</a:t>
            </a:r>
          </a:p>
          <a:p>
            <a:pPr marL="0" indent="0" algn="just">
              <a:buNone/>
            </a:pPr>
            <a:endParaRPr lang="lv-LV" i="1" dirty="0"/>
          </a:p>
        </p:txBody>
      </p:sp>
    </p:spTree>
    <p:extLst>
      <p:ext uri="{BB962C8B-B14F-4D97-AF65-F5344CB8AC3E}">
        <p14:creationId xmlns:p14="http://schemas.microsoft.com/office/powerpoint/2010/main" val="1172546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Otrs tiesiskās noteiktības sasniegšanas paņēmiens – judikatūras </a:t>
            </a:r>
            <a:r>
              <a:rPr lang="lv-LV" dirty="0" smtClean="0"/>
              <a:t>kontinuitāte</a:t>
            </a:r>
            <a:endParaRPr lang="lv-LV" dirty="0"/>
          </a:p>
        </p:txBody>
      </p:sp>
      <p:sp>
        <p:nvSpPr>
          <p:cNvPr id="3" name="Content Placeholder 2"/>
          <p:cNvSpPr>
            <a:spLocks noGrp="1"/>
          </p:cNvSpPr>
          <p:nvPr>
            <p:ph idx="1"/>
          </p:nvPr>
        </p:nvSpPr>
        <p:spPr/>
        <p:txBody>
          <a:bodyPr/>
          <a:lstStyle/>
          <a:p>
            <a:pPr algn="just"/>
            <a:r>
              <a:rPr lang="lv-LV" dirty="0" smtClean="0"/>
              <a:t>Formāli </a:t>
            </a:r>
            <a:r>
              <a:rPr lang="lv-LV" dirty="0"/>
              <a:t>EST nekad nav mainījusi savu </a:t>
            </a:r>
            <a:r>
              <a:rPr lang="lv-LV" dirty="0" smtClean="0"/>
              <a:t>judikatūru.</a:t>
            </a:r>
            <a:endParaRPr lang="lv-LV" dirty="0"/>
          </a:p>
          <a:p>
            <a:pPr algn="just"/>
            <a:r>
              <a:rPr lang="lv-LV" dirty="0" smtClean="0"/>
              <a:t>Vai EST judikatūrā ir sastopami savstarpēji pretrunīgi </a:t>
            </a:r>
            <a:r>
              <a:rPr lang="lv-LV" dirty="0"/>
              <a:t>un </a:t>
            </a:r>
            <a:r>
              <a:rPr lang="lv-LV" dirty="0" smtClean="0"/>
              <a:t>nekonsekventi spriedumi? Atbildei uz šo jautājumu:</a:t>
            </a:r>
          </a:p>
          <a:p>
            <a:pPr algn="just">
              <a:buFontTx/>
              <a:buChar char="-"/>
            </a:pPr>
            <a:r>
              <a:rPr lang="lv-LV" dirty="0" smtClean="0"/>
              <a:t>Brisele I 6.panta </a:t>
            </a:r>
            <a:r>
              <a:rPr lang="lv-LV" dirty="0"/>
              <a:t>1.punkta </a:t>
            </a:r>
            <a:r>
              <a:rPr lang="lv-LV" dirty="0" smtClean="0"/>
              <a:t>judikatūras </a:t>
            </a:r>
            <a:r>
              <a:rPr lang="lv-LV" dirty="0"/>
              <a:t>un </a:t>
            </a:r>
          </a:p>
          <a:p>
            <a:pPr algn="just">
              <a:buFontTx/>
              <a:buChar char="-"/>
            </a:pPr>
            <a:r>
              <a:rPr lang="lv-LV" dirty="0" smtClean="0"/>
              <a:t>izņēmuma </a:t>
            </a:r>
            <a:r>
              <a:rPr lang="lv-LV" dirty="0"/>
              <a:t>jurisdikcijas (Briseles konvencija 16.pants, Brisele I </a:t>
            </a:r>
            <a:r>
              <a:rPr lang="lv-LV" dirty="0" smtClean="0"/>
              <a:t>22.pants) judikatūras analīze</a:t>
            </a:r>
            <a:endParaRPr lang="lv-LV" dirty="0"/>
          </a:p>
          <a:p>
            <a:pPr marL="0" indent="0" algn="just">
              <a:buNone/>
            </a:pPr>
            <a:endParaRPr lang="lv-LV" dirty="0"/>
          </a:p>
        </p:txBody>
      </p:sp>
    </p:spTree>
    <p:extLst>
      <p:ext uri="{BB962C8B-B14F-4D97-AF65-F5344CB8AC3E}">
        <p14:creationId xmlns:p14="http://schemas.microsoft.com/office/powerpoint/2010/main" val="3626388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Brisele 6.panta 1.punkta judikatūra </a:t>
            </a:r>
          </a:p>
        </p:txBody>
      </p:sp>
      <p:sp>
        <p:nvSpPr>
          <p:cNvPr id="3" name="Content Placeholder 2"/>
          <p:cNvSpPr>
            <a:spLocks noGrp="1"/>
          </p:cNvSpPr>
          <p:nvPr>
            <p:ph idx="1"/>
          </p:nvPr>
        </p:nvSpPr>
        <p:spPr/>
        <p:txBody>
          <a:bodyPr>
            <a:normAutofit fontScale="92500"/>
          </a:bodyPr>
          <a:lstStyle/>
          <a:p>
            <a:pPr algn="just"/>
            <a:r>
              <a:rPr lang="lv-LV" b="1" dirty="0" smtClean="0"/>
              <a:t>Vai prasījumu pret līdzatbildētājiem pamatam </a:t>
            </a:r>
            <a:r>
              <a:rPr lang="lv-LV" b="1" dirty="0"/>
              <a:t>ir jābūt vienādam?</a:t>
            </a:r>
          </a:p>
          <a:p>
            <a:pPr algn="just">
              <a:buFontTx/>
              <a:buChar char="-"/>
            </a:pPr>
            <a:r>
              <a:rPr lang="lv-LV" dirty="0" smtClean="0"/>
              <a:t>Lietā </a:t>
            </a:r>
            <a:r>
              <a:rPr lang="lv-LV" i="1" dirty="0"/>
              <a:t>C-51/97 </a:t>
            </a:r>
            <a:r>
              <a:rPr lang="lv-LV" i="1" dirty="0" err="1"/>
              <a:t>Reunion</a:t>
            </a:r>
            <a:r>
              <a:rPr lang="lv-LV" i="1" dirty="0"/>
              <a:t> </a:t>
            </a:r>
            <a:r>
              <a:rPr lang="lv-LV" i="1" dirty="0" err="1"/>
              <a:t>Europeenne</a:t>
            </a:r>
            <a:r>
              <a:rPr lang="lv-LV" i="1" dirty="0"/>
              <a:t> SA v </a:t>
            </a:r>
            <a:r>
              <a:rPr lang="lv-LV" i="1" dirty="0" err="1"/>
              <a:t>Spliethoffs</a:t>
            </a:r>
            <a:r>
              <a:rPr lang="lv-LV" i="1" dirty="0"/>
              <a:t> </a:t>
            </a:r>
            <a:r>
              <a:rPr lang="lv-LV" i="1" dirty="0" err="1"/>
              <a:t>Bevrachtingskantoor</a:t>
            </a:r>
            <a:r>
              <a:rPr lang="lv-LV" i="1" dirty="0"/>
              <a:t> BV</a:t>
            </a:r>
            <a:r>
              <a:rPr lang="lv-LV" dirty="0"/>
              <a:t>, </a:t>
            </a:r>
            <a:r>
              <a:rPr lang="lv-LV" dirty="0" smtClean="0"/>
              <a:t>EST </a:t>
            </a:r>
            <a:r>
              <a:rPr lang="lv-LV" dirty="0"/>
              <a:t>secināja, ka prasības celšana pret vairākiem līdzatbildētājiem </a:t>
            </a:r>
            <a:r>
              <a:rPr lang="lv-LV" u="sng" dirty="0"/>
              <a:t>ir iespējama tikai tad, ja prasījuma pamats pret visiem līdzatbildētājiem ir vienāds </a:t>
            </a:r>
            <a:r>
              <a:rPr lang="lv-LV" dirty="0"/>
              <a:t>(sk. Sprieduma 50.punktu), </a:t>
            </a:r>
            <a:endParaRPr lang="lv-LV" dirty="0" smtClean="0"/>
          </a:p>
          <a:p>
            <a:pPr algn="just">
              <a:buFontTx/>
              <a:buChar char="-"/>
            </a:pPr>
            <a:r>
              <a:rPr lang="lv-LV" dirty="0" smtClean="0"/>
              <a:t>vēlāk </a:t>
            </a:r>
            <a:r>
              <a:rPr lang="lv-LV" i="1" dirty="0"/>
              <a:t>l</a:t>
            </a:r>
            <a:r>
              <a:rPr lang="lv-LV" i="1" dirty="0" smtClean="0"/>
              <a:t>ietā </a:t>
            </a:r>
            <a:r>
              <a:rPr lang="lv-LV" i="1" dirty="0"/>
              <a:t>C-98/06 </a:t>
            </a:r>
            <a:r>
              <a:rPr lang="lv-LV" i="1" dirty="0" err="1"/>
              <a:t>Freeport</a:t>
            </a:r>
            <a:r>
              <a:rPr lang="lv-LV" i="1" dirty="0"/>
              <a:t> </a:t>
            </a:r>
            <a:r>
              <a:rPr lang="lv-LV" i="1" dirty="0" err="1"/>
              <a:t>plc</a:t>
            </a:r>
            <a:r>
              <a:rPr lang="lv-LV" i="1" dirty="0"/>
              <a:t> v </a:t>
            </a:r>
            <a:r>
              <a:rPr lang="lv-LV" i="1" dirty="0" err="1"/>
              <a:t>Olle</a:t>
            </a:r>
            <a:r>
              <a:rPr lang="lv-LV" i="1" dirty="0"/>
              <a:t> </a:t>
            </a:r>
            <a:r>
              <a:rPr lang="lv-LV" i="1" dirty="0" err="1"/>
              <a:t>Arnoldson</a:t>
            </a:r>
            <a:r>
              <a:rPr lang="lv-LV" dirty="0"/>
              <a:t>, EST izdara secinājumu, ka </a:t>
            </a:r>
            <a:r>
              <a:rPr lang="lv-LV" i="1" dirty="0"/>
              <a:t>“6.panta 1.punkts ir jāinterpretē tādējādi, ka tas, ka prasībām, kas celtas pret vairākiem atbildētājiem ir dažādi juridiskie pamati, nav šķērslis šīs tiesību normas piemērošanai”</a:t>
            </a:r>
            <a:r>
              <a:rPr lang="lv-LV" dirty="0"/>
              <a:t>, turklāt </a:t>
            </a:r>
            <a:r>
              <a:rPr lang="lv-LV" i="1" dirty="0" err="1"/>
              <a:t>Freeport</a:t>
            </a:r>
            <a:r>
              <a:rPr lang="lv-LV" dirty="0"/>
              <a:t> spriedumā EST īpaši norāda uz to, ka </a:t>
            </a:r>
            <a:r>
              <a:rPr lang="lv-LV" i="1" dirty="0" err="1"/>
              <a:t>Reunion</a:t>
            </a:r>
            <a:r>
              <a:rPr lang="lv-LV" i="1" dirty="0"/>
              <a:t> </a:t>
            </a:r>
            <a:r>
              <a:rPr lang="lv-LV" i="1" dirty="0" err="1"/>
              <a:t>Europeenne</a:t>
            </a:r>
            <a:r>
              <a:rPr lang="lv-LV" i="1" dirty="0"/>
              <a:t> </a:t>
            </a:r>
            <a:r>
              <a:rPr lang="lv-LV" dirty="0"/>
              <a:t>lietas 50.punkta apsvērums nevar būt par pamatu apšaubīt </a:t>
            </a:r>
            <a:r>
              <a:rPr lang="lv-LV" i="1" dirty="0" err="1"/>
              <a:t>Freeport</a:t>
            </a:r>
            <a:r>
              <a:rPr lang="lv-LV" dirty="0"/>
              <a:t> lietas </a:t>
            </a:r>
            <a:r>
              <a:rPr lang="lv-LV" dirty="0" smtClean="0"/>
              <a:t>motīvus ... </a:t>
            </a:r>
            <a:endParaRPr lang="lv-LV" dirty="0"/>
          </a:p>
          <a:p>
            <a:pPr marL="0" indent="0" algn="just">
              <a:buNone/>
            </a:pPr>
            <a:endParaRPr lang="lv-LV" dirty="0"/>
          </a:p>
        </p:txBody>
      </p:sp>
    </p:spTree>
    <p:extLst>
      <p:ext uri="{BB962C8B-B14F-4D97-AF65-F5344CB8AC3E}">
        <p14:creationId xmlns:p14="http://schemas.microsoft.com/office/powerpoint/2010/main" val="403381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Brisele 6.panta 1.punkta judikatūra </a:t>
            </a:r>
          </a:p>
        </p:txBody>
      </p:sp>
      <p:sp>
        <p:nvSpPr>
          <p:cNvPr id="3" name="Content Placeholder 2"/>
          <p:cNvSpPr>
            <a:spLocks noGrp="1"/>
          </p:cNvSpPr>
          <p:nvPr>
            <p:ph idx="1"/>
          </p:nvPr>
        </p:nvSpPr>
        <p:spPr>
          <a:xfrm>
            <a:off x="838200" y="1825625"/>
            <a:ext cx="10515600" cy="4542224"/>
          </a:xfrm>
        </p:spPr>
        <p:txBody>
          <a:bodyPr>
            <a:normAutofit fontScale="77500" lnSpcReduction="20000"/>
          </a:bodyPr>
          <a:lstStyle/>
          <a:p>
            <a:pPr algn="just"/>
            <a:r>
              <a:rPr lang="lv-LV" b="1" dirty="0" smtClean="0"/>
              <a:t>Vai prasījumi pret līdzatbildētājiem var būt pamatoti uz  </a:t>
            </a:r>
            <a:r>
              <a:rPr lang="lv-LV" b="1" dirty="0"/>
              <a:t>dažādu dalībvalstu tiesībām?</a:t>
            </a:r>
          </a:p>
          <a:p>
            <a:pPr marL="0" indent="0" algn="just">
              <a:buNone/>
            </a:pPr>
            <a:r>
              <a:rPr lang="lv-LV" dirty="0" smtClean="0"/>
              <a:t>- Lietā </a:t>
            </a:r>
            <a:r>
              <a:rPr lang="lv-LV" i="1" dirty="0"/>
              <a:t>C-539/03 Roche Nederland B.V. v </a:t>
            </a:r>
            <a:r>
              <a:rPr lang="lv-LV" i="1" dirty="0" err="1"/>
              <a:t>Frederick</a:t>
            </a:r>
            <a:r>
              <a:rPr lang="lv-LV" i="1" dirty="0"/>
              <a:t> </a:t>
            </a:r>
            <a:r>
              <a:rPr lang="lv-LV" i="1" dirty="0" err="1"/>
              <a:t>Primus</a:t>
            </a:r>
            <a:r>
              <a:rPr lang="lv-LV" i="1" dirty="0"/>
              <a:t> Milton </a:t>
            </a:r>
            <a:r>
              <a:rPr lang="lv-LV" i="1" dirty="0" err="1"/>
              <a:t>Goldenberg</a:t>
            </a:r>
            <a:r>
              <a:rPr lang="lv-LV" i="1" dirty="0"/>
              <a:t> </a:t>
            </a:r>
            <a:r>
              <a:rPr lang="lv-LV" dirty="0"/>
              <a:t>EST jautājumā par 6.panta 1.punkta piemērošanu secināja, ka 6.panta 1.punktu nevar piemērot “par faktiem, kas tikuši izdarīti vienas vai vairāku līgumslēdzēju valstu teritorijās, </a:t>
            </a:r>
            <a:r>
              <a:rPr lang="lv-LV" dirty="0" smtClean="0"/>
              <a:t>tiek </a:t>
            </a:r>
            <a:r>
              <a:rPr lang="lv-LV" dirty="0"/>
              <a:t>vainotas vairākas sabiedrības, kas reģistrētas vairākās no šīm valstīm, it īpaši pieņemot, ka </a:t>
            </a:r>
            <a:r>
              <a:rPr lang="lv-LV" dirty="0" smtClean="0"/>
              <a:t>šīs </a:t>
            </a:r>
            <a:r>
              <a:rPr lang="lv-LV" dirty="0"/>
              <a:t>sabiedrības, kuras ietilpst vienā uzņēmumu grupā, ir rīkojušās identiski vai līdzīgi atbilstoši kopējai nostājai, kuru izstrādājusi viena no tā,” (viena un tā paša Eiropas patenta pārkāpums, kuru dažādās valstīs ir veikušas uzņēmumu grupas sabiedrības savstarpēji saskaņoti), jo lietas izskatot dažādās dalībvalstīs </a:t>
            </a:r>
            <a:r>
              <a:rPr lang="lv-LV" i="1" dirty="0"/>
              <a:t>“iespējamie atšķirīgie spriedumi nevar tikt </a:t>
            </a:r>
            <a:r>
              <a:rPr lang="lv-LV" i="1" dirty="0" smtClean="0"/>
              <a:t>uzskatīti </a:t>
            </a:r>
            <a:r>
              <a:rPr lang="lv-LV" i="1" dirty="0"/>
              <a:t>par pretrunīgiem (32.punkts), t.i. netika atļauts </a:t>
            </a:r>
            <a:r>
              <a:rPr lang="lv-LV" i="1" dirty="0" smtClean="0"/>
              <a:t>piemērot 6.panta 1.punktu, </a:t>
            </a:r>
            <a:r>
              <a:rPr lang="lv-LV" i="1" u="sng" dirty="0"/>
              <a:t>jo piemērošanai šķērslis ir tas, ka neskatoties uz līdzīgiem faktiskajiem apstākļiem, pārkāpumam katrā dalībvalstī tiek piemērots savs </a:t>
            </a:r>
            <a:r>
              <a:rPr lang="lv-LV" i="1" u="sng" dirty="0" smtClean="0"/>
              <a:t>likums»</a:t>
            </a:r>
            <a:r>
              <a:rPr lang="lv-LV" u="sng" dirty="0" smtClean="0"/>
              <a:t>.</a:t>
            </a:r>
            <a:endParaRPr lang="lv-LV" u="sng" dirty="0"/>
          </a:p>
          <a:p>
            <a:pPr marL="0" indent="0" algn="just">
              <a:buNone/>
            </a:pPr>
            <a:r>
              <a:rPr lang="lv-LV" dirty="0" smtClean="0"/>
              <a:t>- Turpretī Lietā </a:t>
            </a:r>
            <a:r>
              <a:rPr lang="lv-LV" i="1" dirty="0"/>
              <a:t>C-145/10 Eva </a:t>
            </a:r>
            <a:r>
              <a:rPr lang="lv-LV" i="1" dirty="0" err="1"/>
              <a:t>Maria</a:t>
            </a:r>
            <a:r>
              <a:rPr lang="lv-LV" i="1" dirty="0"/>
              <a:t> </a:t>
            </a:r>
            <a:r>
              <a:rPr lang="lv-LV" i="1" dirty="0" err="1"/>
              <a:t>Painer</a:t>
            </a:r>
            <a:r>
              <a:rPr lang="lv-LV" i="1" dirty="0"/>
              <a:t> v Standart </a:t>
            </a:r>
            <a:r>
              <a:rPr lang="lv-LV" i="1" dirty="0" err="1"/>
              <a:t>VerlagsGmbH</a:t>
            </a:r>
            <a:r>
              <a:rPr lang="lv-LV" i="1" dirty="0"/>
              <a:t> </a:t>
            </a:r>
            <a:r>
              <a:rPr lang="lv-LV" dirty="0"/>
              <a:t>EST </a:t>
            </a:r>
            <a:r>
              <a:rPr lang="lv-LV" dirty="0" smtClean="0"/>
              <a:t>sprieduma rezultatīvajā </a:t>
            </a:r>
            <a:r>
              <a:rPr lang="lv-LV" dirty="0"/>
              <a:t>daļā secina, ka 6. panta 1. punkts ir jāinterpretē tādējādi, ka fakts kā tāds, ka prasības, kas ir celtas pret vairākiem atbildētājiem </a:t>
            </a:r>
            <a:r>
              <a:rPr lang="lv-LV" u="sng" dirty="0"/>
              <a:t>saistībā ar materiāli identiskiem autortiesību pārkāpumiem, balstās uz tādiem valstu juridiskajiem pamatiem, kuri atšķiras atkarībā no dalībvalsts, neliedz piemērot šo tiesību normu</a:t>
            </a:r>
            <a:r>
              <a:rPr lang="lv-LV" dirty="0" smtClean="0"/>
              <a:t>.</a:t>
            </a:r>
            <a:endParaRPr lang="lv-LV" dirty="0"/>
          </a:p>
        </p:txBody>
      </p:sp>
    </p:spTree>
    <p:extLst>
      <p:ext uri="{BB962C8B-B14F-4D97-AF65-F5344CB8AC3E}">
        <p14:creationId xmlns:p14="http://schemas.microsoft.com/office/powerpoint/2010/main" val="8886050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Brisele 6.panta 1.punkta judikatūra </a:t>
            </a:r>
          </a:p>
        </p:txBody>
      </p:sp>
      <p:sp>
        <p:nvSpPr>
          <p:cNvPr id="3" name="Content Placeholder 2"/>
          <p:cNvSpPr>
            <a:spLocks noGrp="1"/>
          </p:cNvSpPr>
          <p:nvPr>
            <p:ph idx="1"/>
          </p:nvPr>
        </p:nvSpPr>
        <p:spPr/>
        <p:txBody>
          <a:bodyPr>
            <a:normAutofit fontScale="70000" lnSpcReduction="20000"/>
          </a:bodyPr>
          <a:lstStyle/>
          <a:p>
            <a:pPr algn="just"/>
            <a:r>
              <a:rPr lang="lv-LV" b="1" dirty="0" smtClean="0"/>
              <a:t>Kāds </a:t>
            </a:r>
            <a:r>
              <a:rPr lang="lv-LV" b="1" dirty="0"/>
              <a:t>forum </a:t>
            </a:r>
            <a:r>
              <a:rPr lang="lv-LV" b="1" dirty="0" err="1"/>
              <a:t>shopping</a:t>
            </a:r>
            <a:r>
              <a:rPr lang="lv-LV" b="1" dirty="0"/>
              <a:t> tiek </a:t>
            </a:r>
            <a:r>
              <a:rPr lang="lv-LV" b="1" dirty="0" smtClean="0"/>
              <a:t>pieļauts?</a:t>
            </a:r>
          </a:p>
          <a:p>
            <a:pPr marL="0" indent="0" algn="just">
              <a:buNone/>
            </a:pPr>
            <a:r>
              <a:rPr lang="lv-LV" b="1" dirty="0" smtClean="0"/>
              <a:t>- </a:t>
            </a:r>
            <a:r>
              <a:rPr lang="lv-LV" dirty="0" smtClean="0"/>
              <a:t>lietā </a:t>
            </a:r>
            <a:r>
              <a:rPr lang="lv-LV" i="1" dirty="0" err="1"/>
              <a:t>Kalfelis</a:t>
            </a:r>
            <a:r>
              <a:rPr lang="lv-LV" dirty="0"/>
              <a:t> spriedums faktiski bija vērsts uz </a:t>
            </a:r>
            <a:r>
              <a:rPr lang="lv-LV" i="1" dirty="0"/>
              <a:t>forum </a:t>
            </a:r>
            <a:r>
              <a:rPr lang="lv-LV" i="1" dirty="0" err="1"/>
              <a:t>shopping</a:t>
            </a:r>
            <a:r>
              <a:rPr lang="lv-LV" i="1" dirty="0"/>
              <a:t> </a:t>
            </a:r>
            <a:r>
              <a:rPr lang="lv-LV" dirty="0"/>
              <a:t>ierobežošanu saistībā ar Konvencijas </a:t>
            </a:r>
            <a:r>
              <a:rPr lang="lv-LV" dirty="0" smtClean="0"/>
              <a:t>6.panta </a:t>
            </a:r>
            <a:r>
              <a:rPr lang="lv-LV" dirty="0"/>
              <a:t>1.punktu (tika ierobežots </a:t>
            </a:r>
            <a:r>
              <a:rPr lang="lv-LV" dirty="0" smtClean="0"/>
              <a:t>normas gramatiskais </a:t>
            </a:r>
            <a:r>
              <a:rPr lang="lv-LV" dirty="0"/>
              <a:t>teksts, lai nepieļautu ļaunprātīgu </a:t>
            </a:r>
            <a:r>
              <a:rPr lang="lv-LV" dirty="0" smtClean="0"/>
              <a:t>	</a:t>
            </a:r>
            <a:r>
              <a:rPr lang="lv-LV" dirty="0" err="1" smtClean="0"/>
              <a:t>forum</a:t>
            </a:r>
            <a:r>
              <a:rPr lang="lv-LV" dirty="0" smtClean="0"/>
              <a:t> </a:t>
            </a:r>
            <a:r>
              <a:rPr lang="lv-LV" dirty="0" err="1"/>
              <a:t>shopping</a:t>
            </a:r>
            <a:r>
              <a:rPr lang="lv-LV" dirty="0"/>
              <a:t>), </a:t>
            </a:r>
            <a:endParaRPr lang="lv-LV" dirty="0" smtClean="0"/>
          </a:p>
          <a:p>
            <a:pPr algn="just">
              <a:buFontTx/>
              <a:buChar char="-"/>
            </a:pPr>
            <a:r>
              <a:rPr lang="lv-LV" dirty="0" smtClean="0"/>
              <a:t>lietā </a:t>
            </a:r>
            <a:r>
              <a:rPr lang="lv-LV" i="1" dirty="0" smtClean="0"/>
              <a:t>C-103/05 </a:t>
            </a:r>
            <a:r>
              <a:rPr lang="lv-LV" i="1" dirty="0" err="1" smtClean="0"/>
              <a:t>Reisch</a:t>
            </a:r>
            <a:r>
              <a:rPr lang="lv-LV" i="1" dirty="0" smtClean="0"/>
              <a:t> </a:t>
            </a:r>
            <a:r>
              <a:rPr lang="lv-LV" i="1" dirty="0" err="1" smtClean="0"/>
              <a:t>Montage</a:t>
            </a:r>
            <a:r>
              <a:rPr lang="lv-LV" i="1" dirty="0" smtClean="0"/>
              <a:t> AG v </a:t>
            </a:r>
            <a:r>
              <a:rPr lang="lv-LV" i="1" dirty="0" err="1" smtClean="0"/>
              <a:t>Kiesel</a:t>
            </a:r>
            <a:r>
              <a:rPr lang="lv-LV" i="1" dirty="0" smtClean="0"/>
              <a:t> </a:t>
            </a:r>
            <a:r>
              <a:rPr lang="lv-LV" i="1" dirty="0" err="1" smtClean="0"/>
              <a:t>Baumaschinen</a:t>
            </a:r>
            <a:r>
              <a:rPr lang="lv-LV" i="1" dirty="0" smtClean="0"/>
              <a:t> </a:t>
            </a:r>
            <a:r>
              <a:rPr lang="lv-LV" i="1" dirty="0" err="1" smtClean="0"/>
              <a:t>Handels</a:t>
            </a:r>
            <a:r>
              <a:rPr lang="lv-LV" i="1" dirty="0" smtClean="0"/>
              <a:t> </a:t>
            </a:r>
            <a:r>
              <a:rPr lang="lv-LV" i="1" dirty="0" err="1" smtClean="0"/>
              <a:t>GmbH</a:t>
            </a:r>
            <a:r>
              <a:rPr lang="lv-LV" i="1" dirty="0" smtClean="0"/>
              <a:t> </a:t>
            </a:r>
            <a:r>
              <a:rPr lang="lv-LV" dirty="0" smtClean="0"/>
              <a:t>lietas </a:t>
            </a:r>
            <a:r>
              <a:rPr lang="lv-LV" dirty="0"/>
              <a:t>iznākums pieļauj pilnīgi citu rezultātu – “Šādos apstākļos uz 6.panta 1.punktu var atsaukties, ceļot prasību dalībvalstī pret atbildētāju, kura domicils ir šajā dalībvalstī, un līdzatbildētāju, kura domicils ir citā dalībvalstī, </a:t>
            </a:r>
            <a:r>
              <a:rPr lang="lv-LV" u="sng" dirty="0"/>
              <a:t>pat ja šī prasība kopš tās celšanas brīža attiecībā uz pirmo atbildētāju ir uzskatāma par nepieņemamu saskaņā ar tai piemērojamām valsts tiesību normām</a:t>
            </a:r>
            <a:r>
              <a:rPr lang="lv-LV" dirty="0"/>
              <a:t>.” </a:t>
            </a:r>
            <a:endParaRPr lang="lv-LV" dirty="0" smtClean="0"/>
          </a:p>
          <a:p>
            <a:pPr algn="just">
              <a:buFontTx/>
              <a:buChar char="-"/>
            </a:pPr>
            <a:r>
              <a:rPr lang="lv-LV" dirty="0" smtClean="0"/>
              <a:t>(</a:t>
            </a:r>
            <a:r>
              <a:rPr lang="lv-LV" dirty="0"/>
              <a:t>31.punkts), “.. īpašās jurisdikcijas noteikums nav interpretējams tādējādi, ka saskaņā ar to prasītājs var celt prasību pret vairākiem atbildētājiem tikai tādēļ, lai vienam no tiem nebūtu jāstājas tiesas priekšā valstī, kurā atrodas tā domicils (sk. </a:t>
            </a:r>
            <a:r>
              <a:rPr lang="lv-LV" dirty="0" err="1"/>
              <a:t>Kalfelis</a:t>
            </a:r>
            <a:r>
              <a:rPr lang="lv-LV" dirty="0"/>
              <a:t>, </a:t>
            </a:r>
            <a:r>
              <a:rPr lang="lv-LV" dirty="0" err="1"/>
              <a:t>Reunion</a:t>
            </a:r>
            <a:r>
              <a:rPr lang="lv-LV" dirty="0"/>
              <a:t>), 32.punkts. </a:t>
            </a:r>
            <a:endParaRPr lang="lv-LV" dirty="0" smtClean="0"/>
          </a:p>
          <a:p>
            <a:pPr algn="just"/>
            <a:r>
              <a:rPr lang="lv-LV" dirty="0" smtClean="0"/>
              <a:t>Kā </a:t>
            </a:r>
            <a:r>
              <a:rPr lang="lv-LV" dirty="0"/>
              <a:t>dalībvalsts </a:t>
            </a:r>
            <a:r>
              <a:rPr lang="lv-LV" dirty="0" smtClean="0"/>
              <a:t>tiesa, </a:t>
            </a:r>
            <a:r>
              <a:rPr lang="lv-LV" dirty="0"/>
              <a:t>lemjot par piekritību var izsecināt, kuros gadījumos “prasība kas kopš tās celšanas brīža attiecībā uz pirmo atbildētāju ir uzskatāma par nepieņemamu saskaņā ar tai piemērojamām valsts tiesību normām” tiek celta “pret vairākiem atbildētājiem tikai tādēļ, lai vienam no tiem nebūtu jāstājas tiesas priekšā valstī, kurā atrodas tā domicils”? </a:t>
            </a:r>
          </a:p>
        </p:txBody>
      </p:sp>
    </p:spTree>
    <p:extLst>
      <p:ext uri="{BB962C8B-B14F-4D97-AF65-F5344CB8AC3E}">
        <p14:creationId xmlns:p14="http://schemas.microsoft.com/office/powerpoint/2010/main" val="15964856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Izņēmuma jurisdikcijas (Briseles konvencija 16.pants, Brisele I 22.pants judikatūra</a:t>
            </a:r>
            <a:r>
              <a:rPr lang="lv-LV" dirty="0" smtClean="0"/>
              <a:t>)</a:t>
            </a:r>
            <a:endParaRPr lang="lv-LV" dirty="0"/>
          </a:p>
        </p:txBody>
      </p:sp>
      <p:sp>
        <p:nvSpPr>
          <p:cNvPr id="3" name="Content Placeholder 2"/>
          <p:cNvSpPr>
            <a:spLocks noGrp="1"/>
          </p:cNvSpPr>
          <p:nvPr>
            <p:ph idx="1"/>
          </p:nvPr>
        </p:nvSpPr>
        <p:spPr/>
        <p:txBody>
          <a:bodyPr>
            <a:noAutofit/>
          </a:bodyPr>
          <a:lstStyle/>
          <a:p>
            <a:pPr algn="just"/>
            <a:r>
              <a:rPr lang="lv-LV" sz="1800" b="1" dirty="0" smtClean="0"/>
              <a:t>Kāda ir atbildētāja iebildumu nozīmē nosakot vai netiek pārkāpta citas tiesas izņēmuma jurisdikcija?</a:t>
            </a:r>
          </a:p>
          <a:p>
            <a:pPr algn="just">
              <a:buFontTx/>
              <a:buChar char="-"/>
            </a:pPr>
            <a:r>
              <a:rPr lang="lv-LV" sz="1800" dirty="0" smtClean="0"/>
              <a:t>lietā </a:t>
            </a:r>
            <a:r>
              <a:rPr lang="lv-LV" sz="1800" i="1" dirty="0" smtClean="0"/>
              <a:t>C-4/03 </a:t>
            </a:r>
            <a:r>
              <a:rPr lang="lv-LV" sz="1800" i="1" dirty="0" err="1" smtClean="0"/>
              <a:t>Gesellschaft</a:t>
            </a:r>
            <a:r>
              <a:rPr lang="lv-LV" sz="1800" i="1" dirty="0" smtClean="0"/>
              <a:t> </a:t>
            </a:r>
            <a:r>
              <a:rPr lang="lv-LV" sz="1800" i="1" dirty="0" err="1" smtClean="0"/>
              <a:t>fuer</a:t>
            </a:r>
            <a:r>
              <a:rPr lang="lv-LV" sz="1800" i="1" dirty="0" smtClean="0"/>
              <a:t> </a:t>
            </a:r>
            <a:r>
              <a:rPr lang="lv-LV" sz="1800" i="1" dirty="0" err="1" smtClean="0"/>
              <a:t>Antriebstechnik</a:t>
            </a:r>
            <a:r>
              <a:rPr lang="lv-LV" sz="1800" i="1" dirty="0" smtClean="0"/>
              <a:t> </a:t>
            </a:r>
            <a:r>
              <a:rPr lang="lv-LV" sz="1800" i="1" dirty="0" err="1" smtClean="0"/>
              <a:t>mbH</a:t>
            </a:r>
            <a:r>
              <a:rPr lang="lv-LV" sz="1800" i="1" dirty="0" smtClean="0"/>
              <a:t> &amp;Co KG v </a:t>
            </a:r>
            <a:r>
              <a:rPr lang="lv-LV" sz="1800" i="1" dirty="0" err="1" smtClean="0"/>
              <a:t>Lamellen</a:t>
            </a:r>
            <a:r>
              <a:rPr lang="lv-LV" sz="1800" i="1" dirty="0" smtClean="0"/>
              <a:t> </a:t>
            </a:r>
            <a:r>
              <a:rPr lang="lv-LV" sz="1800" i="1" dirty="0" err="1" smtClean="0"/>
              <a:t>und</a:t>
            </a:r>
            <a:r>
              <a:rPr lang="lv-LV" sz="1800" i="1" dirty="0" smtClean="0"/>
              <a:t> </a:t>
            </a:r>
            <a:r>
              <a:rPr lang="lv-LV" sz="1800" i="1" dirty="0" err="1" smtClean="0"/>
              <a:t>Kupplungsbau</a:t>
            </a:r>
            <a:r>
              <a:rPr lang="lv-LV" sz="1800" i="1" dirty="0" smtClean="0"/>
              <a:t> </a:t>
            </a:r>
            <a:r>
              <a:rPr lang="lv-LV" sz="1800" i="1" dirty="0" err="1" smtClean="0"/>
              <a:t>Beteiligungs</a:t>
            </a:r>
            <a:r>
              <a:rPr lang="lv-LV" sz="1800" i="1" dirty="0" smtClean="0"/>
              <a:t> KG</a:t>
            </a:r>
            <a:r>
              <a:rPr lang="lv-LV" sz="1800" dirty="0" smtClean="0"/>
              <a:t>, izsakot viedokli par Briseles konvencijas 16.panta 4.punktu (izņēmuma jurisdikcija patentu strīdiem valstī, kur patents ir reģistrēts)  tiesa secina, ka izlemjot vai strīdam nav izņēmuma jurisdikcija </a:t>
            </a:r>
            <a:r>
              <a:rPr lang="lv-LV" sz="1800" i="1" dirty="0" smtClean="0"/>
              <a:t>“paredzētais noteikums par izņēmuma jurisdikciju attiecas uz visām tiesvedībām, kas saistītas ar patentu reģistrāciju un spēkā esamību, </a:t>
            </a:r>
            <a:r>
              <a:rPr lang="lv-LV" sz="1800" i="1" u="sng" dirty="0" smtClean="0"/>
              <a:t>neatkarīgi no tā, vai šis jautājums ir izvirzīts prasībā vai kā iebilde</a:t>
            </a:r>
            <a:r>
              <a:rPr lang="lv-LV" sz="1800" i="1" dirty="0" smtClean="0"/>
              <a:t>”</a:t>
            </a:r>
            <a:r>
              <a:rPr lang="lv-LV" sz="1800" dirty="0" smtClean="0"/>
              <a:t>, </a:t>
            </a:r>
          </a:p>
          <a:p>
            <a:pPr algn="just">
              <a:buFontTx/>
              <a:buChar char="-"/>
            </a:pPr>
            <a:r>
              <a:rPr lang="lv-LV" sz="1800" dirty="0" smtClean="0"/>
              <a:t>savukārt lietā </a:t>
            </a:r>
            <a:r>
              <a:rPr lang="lv-LV" sz="1800" i="1" dirty="0" smtClean="0"/>
              <a:t>C-144/10 </a:t>
            </a:r>
            <a:r>
              <a:rPr lang="lv-LV" sz="1800" i="1" dirty="0" err="1" smtClean="0"/>
              <a:t>Berliner</a:t>
            </a:r>
            <a:r>
              <a:rPr lang="lv-LV" sz="1800" i="1" dirty="0" smtClean="0"/>
              <a:t> </a:t>
            </a:r>
            <a:r>
              <a:rPr lang="lv-LV" sz="1800" i="1" dirty="0" err="1" smtClean="0"/>
              <a:t>Verkehrsbetriebe</a:t>
            </a:r>
            <a:r>
              <a:rPr lang="lv-LV" sz="1800" i="1" dirty="0" smtClean="0"/>
              <a:t> v </a:t>
            </a:r>
            <a:r>
              <a:rPr lang="lv-LV" sz="1800" i="1" dirty="0" err="1" smtClean="0"/>
              <a:t>JPMorgan</a:t>
            </a:r>
            <a:r>
              <a:rPr lang="lv-LV" sz="1800" i="1" dirty="0" smtClean="0"/>
              <a:t> </a:t>
            </a:r>
            <a:r>
              <a:rPr lang="lv-LV" sz="1800" i="1" dirty="0" err="1" smtClean="0"/>
              <a:t>Chase</a:t>
            </a:r>
            <a:r>
              <a:rPr lang="lv-LV" sz="1800" i="1" dirty="0" smtClean="0"/>
              <a:t> </a:t>
            </a:r>
            <a:r>
              <a:rPr lang="lv-LV" sz="1800" i="1" dirty="0" err="1" smtClean="0"/>
              <a:t>Bank</a:t>
            </a:r>
            <a:r>
              <a:rPr lang="lv-LV" sz="1800" i="1" dirty="0" smtClean="0"/>
              <a:t> NA, </a:t>
            </a:r>
            <a:r>
              <a:rPr lang="lv-LV" sz="1800" i="1" dirty="0" err="1" smtClean="0"/>
              <a:t>Frankfurt</a:t>
            </a:r>
            <a:r>
              <a:rPr lang="lv-LV" sz="1800" i="1" dirty="0" smtClean="0"/>
              <a:t> </a:t>
            </a:r>
            <a:r>
              <a:rPr lang="lv-LV" sz="1800" i="1" dirty="0" err="1" smtClean="0"/>
              <a:t>Branch</a:t>
            </a:r>
            <a:r>
              <a:rPr lang="lv-LV" sz="1800" i="1" dirty="0" smtClean="0"/>
              <a:t> </a:t>
            </a:r>
            <a:r>
              <a:rPr lang="lv-LV" sz="1800" dirty="0" smtClean="0"/>
              <a:t>– Brisele I 22.panta 2.punkts (izņēmuma </a:t>
            </a:r>
            <a:r>
              <a:rPr lang="lv-LV" sz="1800" dirty="0" err="1" smtClean="0"/>
              <a:t>juridiskcija</a:t>
            </a:r>
            <a:r>
              <a:rPr lang="lv-LV" sz="1800" dirty="0" smtClean="0"/>
              <a:t>) </a:t>
            </a:r>
            <a:r>
              <a:rPr lang="lv-LV" sz="1800" i="1" dirty="0" smtClean="0"/>
              <a:t>“ir jāinterpretē tādējādi, ka tas nav piemērojams tiesvedībai, kurā kāda sabiedrība atsaucas uz to, ka šis līgums uz to nav attiecināms tā iespējamās spēkā neesamības dēļ, jo ar šīs sabiedrības institūciju lēmumu, kura rezultātā noslēgts līgums, ir pārkāpti tās statūti”. </a:t>
            </a:r>
          </a:p>
          <a:p>
            <a:pPr algn="just"/>
            <a:r>
              <a:rPr lang="lv-LV" sz="1800" dirty="0" smtClean="0"/>
              <a:t>Tātad, ja atbildētājs iebildumos uz prasību atsaucas uz to, ka konkrētajā gadījumā pastāv patentu strīds, tad šādi iebildumi ir jāņem vērā un jārespektē patentu strīdiem noteiktā izņēmuma piekritība, savukārt ja atbildētājs iebildumus pret prasību ceļ, atsaucoties uz to, ka noslēdzot līgumu nav ievēroti statūti un līgums nav spēkā (nav pārstāvības) un tiesai jāizvērtē sabiedrības institūcijas lēmuma spēkā esamība, tas nav pamats lai uzskatītu, ka strīds jāskata vai to orgānu pieņemto lēmumu likumīgu ir jāskata sabiedrības mītnes valstī, kā to nosaka Brisele I 22.panta 2.punkts.</a:t>
            </a:r>
            <a:endParaRPr lang="lv-LV" sz="1800" dirty="0"/>
          </a:p>
        </p:txBody>
      </p:sp>
    </p:spTree>
    <p:extLst>
      <p:ext uri="{BB962C8B-B14F-4D97-AF65-F5344CB8AC3E}">
        <p14:creationId xmlns:p14="http://schemas.microsoft.com/office/powerpoint/2010/main" val="14816536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Secinājumi par judikatūras kontinuitāti</a:t>
            </a:r>
          </a:p>
        </p:txBody>
      </p:sp>
      <p:sp>
        <p:nvSpPr>
          <p:cNvPr id="3" name="Content Placeholder 2"/>
          <p:cNvSpPr>
            <a:spLocks noGrp="1"/>
          </p:cNvSpPr>
          <p:nvPr>
            <p:ph idx="1"/>
          </p:nvPr>
        </p:nvSpPr>
        <p:spPr/>
        <p:txBody>
          <a:bodyPr>
            <a:normAutofit fontScale="85000" lnSpcReduction="20000"/>
          </a:bodyPr>
          <a:lstStyle/>
          <a:p>
            <a:pPr algn="just"/>
            <a:r>
              <a:rPr lang="lv-LV" dirty="0" smtClean="0"/>
              <a:t>EST atbildes uz uzdotajiem prejudiciālajiem jautājumiem nav prognozējamas ar lielu varbūtību.</a:t>
            </a:r>
          </a:p>
          <a:p>
            <a:pPr algn="just"/>
            <a:r>
              <a:rPr lang="lv-LV" dirty="0" smtClean="0"/>
              <a:t>Dalībvalstu tiesu ieskatam ir atstāta relatīvi neliela telpa, kas savukārt noved pie tā, ka dalībvalstu tiesas ir spiestas uzdot arvien vairāk prejudiciālos jautājumu, vienlaicīgi tas nozīmē to, ka tiesas tiek cieši ierobežotas EST prejudiciālo spriedumu secinājumus.</a:t>
            </a:r>
          </a:p>
          <a:p>
            <a:pPr algn="just"/>
            <a:r>
              <a:rPr lang="lv-LV" dirty="0" smtClean="0"/>
              <a:t>Iespējams, ka EST ieskatā, aplūkotie spriedumi nav savstarpēji pretrunīgi, jo iztulkošana ir notikusi konsekventi vadoties no vieniem un tiem pašiem apsvērumiem, taču šādi apsvērumi nav pieejami (piemēram, spriedums atšķirīgs no līdzīga sprieduma iepriekšējā lietā, jo tiesas ieskatā ir atšķirīgi faktiskie apstākļi, vai arī spriedums nemaina iepriekšējās judikatūras kodolu, bet gan to konkretizē, precizē vai paplašina un tiesa paskaidro kāpēc tas ir bijis nepieciešams).</a:t>
            </a:r>
          </a:p>
          <a:p>
            <a:pPr algn="just"/>
            <a:r>
              <a:rPr lang="lv-LV" dirty="0" smtClean="0"/>
              <a:t>Pretrunīgas judikatūras vidē dalībvalstu tiesām ir apgrūtinoši EST spriedumu atziņas piemērot analoģiskās lietas, analoģijas veidošana nav iespējama, ja nav zināms tās veidošanas atskaites punkts.</a:t>
            </a:r>
          </a:p>
        </p:txBody>
      </p:sp>
    </p:spTree>
    <p:extLst>
      <p:ext uri="{BB962C8B-B14F-4D97-AF65-F5344CB8AC3E}">
        <p14:creationId xmlns:p14="http://schemas.microsoft.com/office/powerpoint/2010/main" val="1044038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Kopsavilkums</a:t>
            </a:r>
            <a:endParaRPr lang="lv-LV" dirty="0"/>
          </a:p>
        </p:txBody>
      </p:sp>
      <p:sp>
        <p:nvSpPr>
          <p:cNvPr id="3" name="Content Placeholder 2"/>
          <p:cNvSpPr>
            <a:spLocks noGrp="1"/>
          </p:cNvSpPr>
          <p:nvPr>
            <p:ph idx="1"/>
          </p:nvPr>
        </p:nvSpPr>
        <p:spPr/>
        <p:txBody>
          <a:bodyPr>
            <a:normAutofit fontScale="85000" lnSpcReduction="10000"/>
          </a:bodyPr>
          <a:lstStyle/>
          <a:p>
            <a:pPr algn="just"/>
            <a:r>
              <a:rPr lang="lv-LV" dirty="0" smtClean="0"/>
              <a:t>Brisele I pamatprincipi palīdz retrospektīvi analizēt EST spriedumus, bet to pielietojamība nākotnes lietās nav prognozējama.</a:t>
            </a:r>
          </a:p>
          <a:p>
            <a:pPr algn="just"/>
            <a:r>
              <a:rPr lang="lv-LV" dirty="0" smtClean="0"/>
              <a:t>EST judikatūra ir kompromiss starp tiesisko noteiktību un taisnīgu risinājumu konkrētajā lietā, kuras ietvaros ir uzdots prejudiciālais jautājums.</a:t>
            </a:r>
          </a:p>
          <a:p>
            <a:pPr algn="just"/>
            <a:r>
              <a:rPr lang="lv-LV" dirty="0" smtClean="0"/>
              <a:t>Gramatiskā iztulkošana ir vairāk izņēmums, nekā EST judikatūras likums, kaut gan tiesiskā noteiktība prasītu pretējo.</a:t>
            </a:r>
          </a:p>
          <a:p>
            <a:pPr algn="just"/>
            <a:r>
              <a:rPr lang="lv-LV" dirty="0"/>
              <a:t>Var izsecināt noteiktus jautājuma (lietas) kritērijus, kad EST veic normas paplašinātu iztulkošanu.</a:t>
            </a:r>
          </a:p>
          <a:p>
            <a:pPr algn="just"/>
            <a:r>
              <a:rPr lang="lv-LV" dirty="0" smtClean="0"/>
              <a:t>Nav prognozējams, kad dalībvalsts tiesa var aprobežoties ar gramatisku iztulkošanu un kad normas paplašināta satura noskaidrošanai ir jāvēršas EST.</a:t>
            </a:r>
          </a:p>
          <a:p>
            <a:pPr algn="just"/>
            <a:r>
              <a:rPr lang="lv-LV" dirty="0" smtClean="0"/>
              <a:t>EST judikatūra, pat ja tiek uzskatīts, ka tā nav pretrunīga, dod iespēju dalībvalstu  tiesām piemērot normas nekonsekventi, kas nerada tiesisko noteiktību.</a:t>
            </a:r>
          </a:p>
          <a:p>
            <a:pPr algn="just"/>
            <a:endParaRPr lang="lv-LV" dirty="0" smtClean="0"/>
          </a:p>
          <a:p>
            <a:pPr algn="just"/>
            <a:endParaRPr lang="lv-LV" dirty="0"/>
          </a:p>
          <a:p>
            <a:endParaRPr lang="lv-LV" dirty="0"/>
          </a:p>
        </p:txBody>
      </p:sp>
    </p:spTree>
    <p:extLst>
      <p:ext uri="{BB962C8B-B14F-4D97-AF65-F5344CB8AC3E}">
        <p14:creationId xmlns:p14="http://schemas.microsoft.com/office/powerpoint/2010/main" val="32995383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Nobeigums – tendences un perspektīvas</a:t>
            </a:r>
            <a:endParaRPr lang="lv-LV" dirty="0"/>
          </a:p>
        </p:txBody>
      </p:sp>
      <p:sp>
        <p:nvSpPr>
          <p:cNvPr id="3" name="Content Placeholder 2"/>
          <p:cNvSpPr>
            <a:spLocks noGrp="1"/>
          </p:cNvSpPr>
          <p:nvPr>
            <p:ph idx="1"/>
          </p:nvPr>
        </p:nvSpPr>
        <p:spPr/>
        <p:txBody>
          <a:bodyPr>
            <a:normAutofit fontScale="92500" lnSpcReduction="10000"/>
          </a:bodyPr>
          <a:lstStyle/>
          <a:p>
            <a:pPr algn="just"/>
            <a:r>
              <a:rPr lang="lv-LV" dirty="0" smtClean="0"/>
              <a:t>EST spriedumos gramatiska iztulkošana būs sastopama aizvien retāk – autonomie jēdzieni un daudzās oficiālās valodas to padara par gandrīz neiespējamu.</a:t>
            </a:r>
          </a:p>
          <a:p>
            <a:pPr algn="just"/>
            <a:r>
              <a:rPr lang="lv-LV" dirty="0" smtClean="0"/>
              <a:t>Lai iestātos faktiska tiesiskā noteiktība – ir nepieciešama noteikta judikatūras kritiskā masa.</a:t>
            </a:r>
          </a:p>
          <a:p>
            <a:pPr algn="just"/>
            <a:r>
              <a:rPr lang="lv-LV" dirty="0" smtClean="0"/>
              <a:t>Lai tiesiskā noteiktība būtu iespējama pēc iespējas agrāk, ir nepieciešami skaidri iztulkošanas principi un to hierarhija, kas tiek daļēji panākts (regulu ievada apsvērumi).</a:t>
            </a:r>
          </a:p>
          <a:p>
            <a:pPr algn="just"/>
            <a:r>
              <a:rPr lang="lv-LV" dirty="0" smtClean="0"/>
              <a:t>Būtu labi reformēt EST spriedumu veidošanas metodiku, iekļaujot tajos ne tikai lietā izšķirošo principu, bet arī  motivāciju tam, kāpēc izšķirošais apsvērums ir noteicošs un izslēdz citu principu piemērošanu.</a:t>
            </a:r>
            <a:endParaRPr lang="lv-LV" dirty="0"/>
          </a:p>
        </p:txBody>
      </p:sp>
    </p:spTree>
    <p:extLst>
      <p:ext uri="{BB962C8B-B14F-4D97-AF65-F5344CB8AC3E}">
        <p14:creationId xmlns:p14="http://schemas.microsoft.com/office/powerpoint/2010/main" val="3847419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Ievads. Tiesiskuma telpas stūrakmeņi. </a:t>
            </a:r>
            <a:endParaRPr lang="lv-LV" dirty="0"/>
          </a:p>
        </p:txBody>
      </p:sp>
      <p:sp>
        <p:nvSpPr>
          <p:cNvPr id="3" name="Content Placeholder 2"/>
          <p:cNvSpPr>
            <a:spLocks noGrp="1"/>
          </p:cNvSpPr>
          <p:nvPr>
            <p:ph idx="1"/>
          </p:nvPr>
        </p:nvSpPr>
        <p:spPr/>
        <p:txBody>
          <a:bodyPr>
            <a:normAutofit/>
          </a:bodyPr>
          <a:lstStyle/>
          <a:p>
            <a:pPr marL="0" indent="0" algn="just">
              <a:buNone/>
            </a:pPr>
            <a:r>
              <a:rPr lang="lv-LV" dirty="0" smtClean="0"/>
              <a:t>Tiesiskuma telpu veido:</a:t>
            </a:r>
          </a:p>
          <a:p>
            <a:pPr algn="just"/>
            <a:r>
              <a:rPr lang="lv-LV" i="1" dirty="0" smtClean="0"/>
              <a:t>Vienoti avoti </a:t>
            </a:r>
            <a:r>
              <a:rPr lang="lv-LV" dirty="0" smtClean="0"/>
              <a:t>- pārrobežu civiltiesisko attiecību noregulējums ES līmenī visās dalībvalstīs ar regulu palīdzību.</a:t>
            </a:r>
          </a:p>
          <a:p>
            <a:pPr algn="just"/>
            <a:r>
              <a:rPr lang="lv-LV" i="1" dirty="0" smtClean="0"/>
              <a:t>Saderīgums</a:t>
            </a:r>
            <a:r>
              <a:rPr lang="lv-LV" dirty="0" smtClean="0"/>
              <a:t> - ES avotu (regulu), kas regulē pārrobežu civiltiesiskas attiecības, noteikumu savstarpējais saderīgums, dažādi avoti nevar būt savstarpējā pretrunā.</a:t>
            </a:r>
          </a:p>
          <a:p>
            <a:pPr algn="just"/>
            <a:r>
              <a:rPr lang="lv-LV" i="1" dirty="0" smtClean="0"/>
              <a:t>Vienota iztulkošana</a:t>
            </a:r>
            <a:r>
              <a:rPr lang="lv-LV" dirty="0" smtClean="0"/>
              <a:t> - EST judikatūra kā vienotas un prognozējamas iztulkošanas un, attiecīgi, avotu noteikumu vienotas piemērošanas līdzeklis.</a:t>
            </a:r>
          </a:p>
          <a:p>
            <a:pPr marL="0" indent="0" algn="just">
              <a:buNone/>
            </a:pPr>
            <a:endParaRPr lang="lv-LV" dirty="0"/>
          </a:p>
        </p:txBody>
      </p:sp>
    </p:spTree>
    <p:extLst>
      <p:ext uri="{BB962C8B-B14F-4D97-AF65-F5344CB8AC3E}">
        <p14:creationId xmlns:p14="http://schemas.microsoft.com/office/powerpoint/2010/main" val="3950109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Vienota iztulkošana</a:t>
            </a:r>
            <a:endParaRPr lang="en-GB" dirty="0"/>
          </a:p>
        </p:txBody>
      </p:sp>
      <p:sp>
        <p:nvSpPr>
          <p:cNvPr id="3" name="Content Placeholder 2"/>
          <p:cNvSpPr>
            <a:spLocks noGrp="1"/>
          </p:cNvSpPr>
          <p:nvPr>
            <p:ph idx="1"/>
          </p:nvPr>
        </p:nvSpPr>
        <p:spPr/>
        <p:txBody>
          <a:bodyPr>
            <a:normAutofit/>
          </a:bodyPr>
          <a:lstStyle/>
          <a:p>
            <a:pPr algn="just"/>
            <a:r>
              <a:rPr lang="lv-LV" dirty="0" smtClean="0"/>
              <a:t>Tiesiskuma telpa nevar pastāvēt, ja kāds no stūrakmeņiem «netur slodzi». </a:t>
            </a:r>
          </a:p>
          <a:p>
            <a:pPr algn="just"/>
            <a:r>
              <a:rPr lang="lv-LV" dirty="0" smtClean="0"/>
              <a:t>EST judikatūrai:</a:t>
            </a:r>
          </a:p>
          <a:p>
            <a:pPr algn="just">
              <a:buFontTx/>
              <a:buChar char="-"/>
            </a:pPr>
            <a:r>
              <a:rPr lang="lv-LV" dirty="0" smtClean="0"/>
              <a:t>Būtu jānodrošina normu vienota izpratne (iztulkošana), </a:t>
            </a:r>
          </a:p>
          <a:p>
            <a:pPr algn="just">
              <a:buFontTx/>
              <a:buChar char="-"/>
            </a:pPr>
            <a:r>
              <a:rPr lang="lv-LV" dirty="0" smtClean="0"/>
              <a:t>jānodrošina tiesiskā noteiktība (EST judikatūras prognozējamība).</a:t>
            </a:r>
          </a:p>
          <a:p>
            <a:pPr marL="0" indent="0" algn="just">
              <a:buNone/>
            </a:pPr>
            <a:endParaRPr lang="lv-LV" dirty="0" smtClean="0"/>
          </a:p>
          <a:p>
            <a:pPr marL="0" indent="0">
              <a:buNone/>
            </a:pPr>
            <a:endParaRPr lang="en-GB" dirty="0"/>
          </a:p>
        </p:txBody>
      </p:sp>
    </p:spTree>
    <p:extLst>
      <p:ext uri="{BB962C8B-B14F-4D97-AF65-F5344CB8AC3E}">
        <p14:creationId xmlns:p14="http://schemas.microsoft.com/office/powerpoint/2010/main" val="853146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Priekšlasījuma uzdevums un metode</a:t>
            </a:r>
            <a:endParaRPr lang="en-GB" dirty="0"/>
          </a:p>
        </p:txBody>
      </p:sp>
      <p:sp>
        <p:nvSpPr>
          <p:cNvPr id="3" name="Content Placeholder 2"/>
          <p:cNvSpPr>
            <a:spLocks noGrp="1"/>
          </p:cNvSpPr>
          <p:nvPr>
            <p:ph idx="1"/>
          </p:nvPr>
        </p:nvSpPr>
        <p:spPr/>
        <p:txBody>
          <a:bodyPr/>
          <a:lstStyle/>
          <a:p>
            <a:pPr algn="just"/>
            <a:r>
              <a:rPr lang="lv-LV" dirty="0" smtClean="0"/>
              <a:t>Priekšlasījuma uzdevums:</a:t>
            </a:r>
          </a:p>
          <a:p>
            <a:pPr marL="0" indent="0" algn="just">
              <a:buNone/>
            </a:pPr>
            <a:r>
              <a:rPr lang="lv-LV" dirty="0" smtClean="0"/>
              <a:t>- Pārliecināties vai EST judikatūra nodrošina pietiekamu tiesisko noteiktību.</a:t>
            </a:r>
          </a:p>
          <a:p>
            <a:pPr algn="just">
              <a:buFontTx/>
              <a:buChar char="-"/>
            </a:pPr>
            <a:r>
              <a:rPr lang="lv-LV" dirty="0" smtClean="0"/>
              <a:t>Secināt kādas attīstības tendences un nākotnes perspektīvas var sagaidīt?</a:t>
            </a:r>
          </a:p>
          <a:p>
            <a:pPr marL="0" indent="0" algn="just">
              <a:buNone/>
            </a:pPr>
            <a:endParaRPr lang="lv-LV" dirty="0" smtClean="0"/>
          </a:p>
          <a:p>
            <a:pPr algn="just"/>
            <a:r>
              <a:rPr lang="lv-LV" dirty="0" smtClean="0"/>
              <a:t>Priekšlasījuma metode:</a:t>
            </a:r>
          </a:p>
          <a:p>
            <a:pPr marL="0" indent="0" algn="just">
              <a:buNone/>
            </a:pPr>
            <a:r>
              <a:rPr lang="lv-LV" dirty="0" smtClean="0"/>
              <a:t>- Brisele I regulas normu EST judikatūras ilgākā laika periodā analīze ar mērķi noteikt tendences un nākotnes perspektīvas.</a:t>
            </a:r>
          </a:p>
          <a:p>
            <a:pPr algn="just"/>
            <a:endParaRPr lang="lv-LV" dirty="0" smtClean="0"/>
          </a:p>
          <a:p>
            <a:endParaRPr lang="en-GB" dirty="0"/>
          </a:p>
        </p:txBody>
      </p:sp>
    </p:spTree>
    <p:extLst>
      <p:ext uri="{BB962C8B-B14F-4D97-AF65-F5344CB8AC3E}">
        <p14:creationId xmlns:p14="http://schemas.microsoft.com/office/powerpoint/2010/main" val="1873227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Brisele I – pamatprincipi iztulkošanai </a:t>
            </a:r>
            <a:endParaRPr lang="lv-LV" dirty="0"/>
          </a:p>
        </p:txBody>
      </p:sp>
      <p:sp>
        <p:nvSpPr>
          <p:cNvPr id="3" name="Content Placeholder 2"/>
          <p:cNvSpPr>
            <a:spLocks noGrp="1"/>
          </p:cNvSpPr>
          <p:nvPr>
            <p:ph idx="1"/>
          </p:nvPr>
        </p:nvSpPr>
        <p:spPr/>
        <p:txBody>
          <a:bodyPr>
            <a:normAutofit lnSpcReduction="10000"/>
          </a:bodyPr>
          <a:lstStyle/>
          <a:p>
            <a:pPr algn="just"/>
            <a:r>
              <a:rPr lang="lv-LV" dirty="0" smtClean="0"/>
              <a:t>Tiesību teorijā un praksē lietotie Brisele I regulas noteikumu iztulkošanas pamatprincipi: </a:t>
            </a:r>
            <a:r>
              <a:rPr lang="lv-LV" i="1" dirty="0" smtClean="0"/>
              <a:t>tiesas spriedumu brīva kustība, atbildētāja tiesību ievērošana, tiesiskā noteiktība un strīda izskatīšana piemērotā tiesā</a:t>
            </a:r>
            <a:r>
              <a:rPr lang="lv-LV" dirty="0" smtClean="0"/>
              <a:t>.</a:t>
            </a:r>
          </a:p>
          <a:p>
            <a:pPr algn="just"/>
            <a:r>
              <a:rPr lang="lv-LV" dirty="0" smtClean="0"/>
              <a:t>Pamatprincipu nozīme no normas piemērotāja skatupunkta:</a:t>
            </a:r>
          </a:p>
          <a:p>
            <a:pPr algn="just">
              <a:buFontTx/>
              <a:buChar char="-"/>
            </a:pPr>
            <a:r>
              <a:rPr lang="lv-LV" dirty="0" smtClean="0"/>
              <a:t>Ar tiem var retrospektīvi izskaidrot jebkuru EST spriedumu;</a:t>
            </a:r>
          </a:p>
          <a:p>
            <a:pPr algn="just">
              <a:buFontTx/>
              <a:buChar char="-"/>
            </a:pPr>
            <a:r>
              <a:rPr lang="lv-LV" dirty="0" smtClean="0"/>
              <a:t>Nav skaidras sistēmas, kāda ir principu (</a:t>
            </a:r>
            <a:r>
              <a:rPr lang="lv-LV" dirty="0" err="1" smtClean="0"/>
              <a:t>sub-principu)</a:t>
            </a:r>
            <a:r>
              <a:rPr lang="lv-LV" dirty="0" smtClean="0"/>
              <a:t> savstarpējā hierarhija un mijiedarbība (EST nepaskaidro savu izvēli par labu noteiktam principam);</a:t>
            </a:r>
          </a:p>
          <a:p>
            <a:pPr algn="just">
              <a:buFontTx/>
              <a:buChar char="-"/>
            </a:pPr>
            <a:r>
              <a:rPr lang="lv-LV" dirty="0" smtClean="0"/>
              <a:t>Pamatprincipi nenodrošina pietiekamu tiesisko noteiktību;</a:t>
            </a:r>
          </a:p>
          <a:p>
            <a:pPr marL="0" indent="0" algn="just">
              <a:buNone/>
            </a:pPr>
            <a:endParaRPr lang="lv-LV" dirty="0"/>
          </a:p>
        </p:txBody>
      </p:sp>
    </p:spTree>
    <p:extLst>
      <p:ext uri="{BB962C8B-B14F-4D97-AF65-F5344CB8AC3E}">
        <p14:creationId xmlns:p14="http://schemas.microsoft.com/office/powerpoint/2010/main" val="2108333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Prognozējamība un tiesiskā noteiktība</a:t>
            </a:r>
            <a:endParaRPr lang="lv-LV" dirty="0"/>
          </a:p>
        </p:txBody>
      </p:sp>
      <p:sp>
        <p:nvSpPr>
          <p:cNvPr id="3" name="Content Placeholder 2"/>
          <p:cNvSpPr>
            <a:spLocks noGrp="1"/>
          </p:cNvSpPr>
          <p:nvPr>
            <p:ph idx="1"/>
          </p:nvPr>
        </p:nvSpPr>
        <p:spPr/>
        <p:txBody>
          <a:bodyPr/>
          <a:lstStyle/>
          <a:p>
            <a:pPr algn="just"/>
            <a:r>
              <a:rPr lang="lv-LV" i="1" dirty="0" smtClean="0"/>
              <a:t>«Tiesiskās </a:t>
            </a:r>
            <a:r>
              <a:rPr lang="lv-LV" i="1" dirty="0"/>
              <a:t>noteiktības principa mērķis ir nodrošināt situāciju un tiesisko attiecību, ko regulē Savienības tiesības, </a:t>
            </a:r>
            <a:r>
              <a:rPr lang="lv-LV" b="1" i="1" u="sng" dirty="0" smtClean="0"/>
              <a:t>paredzamību</a:t>
            </a:r>
            <a:r>
              <a:rPr lang="lv-LV" i="1" dirty="0" smtClean="0"/>
              <a:t>»</a:t>
            </a:r>
          </a:p>
          <a:p>
            <a:pPr algn="just"/>
            <a:r>
              <a:rPr lang="lv-LV" dirty="0" smtClean="0"/>
              <a:t>Tiesiskā noteiktība ir sasniedzama, ja:</a:t>
            </a:r>
          </a:p>
          <a:p>
            <a:pPr marL="0" indent="0" algn="just">
              <a:buNone/>
            </a:pPr>
            <a:r>
              <a:rPr lang="lv-LV" dirty="0" smtClean="0"/>
              <a:t>- Tiesa, vispirms veic normas gramatisko iztulkošanu un tikai izņēmuma gadījumos (kas arī ir prognozējami) pievēršas citām iztulkošanas metodēm, piemēram, teleoloģiskai; </a:t>
            </a:r>
          </a:p>
          <a:p>
            <a:pPr algn="just">
              <a:buFontTx/>
              <a:buChar char="-"/>
            </a:pPr>
            <a:r>
              <a:rPr lang="lv-LV" dirty="0" smtClean="0"/>
              <a:t>Tiesas judikatūra ir konsekventa un to raksturo kontinuitāte; </a:t>
            </a:r>
          </a:p>
          <a:p>
            <a:pPr marL="0" indent="0" algn="just">
              <a:buNone/>
            </a:pPr>
            <a:endParaRPr lang="lv-LV" dirty="0"/>
          </a:p>
        </p:txBody>
      </p:sp>
    </p:spTree>
    <p:extLst>
      <p:ext uri="{BB962C8B-B14F-4D97-AF65-F5344CB8AC3E}">
        <p14:creationId xmlns:p14="http://schemas.microsoft.com/office/powerpoint/2010/main" val="150282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Gramatiskā iztulkošana EST judikatūrā</a:t>
            </a:r>
            <a:endParaRPr lang="lv-LV" dirty="0"/>
          </a:p>
        </p:txBody>
      </p:sp>
      <p:sp>
        <p:nvSpPr>
          <p:cNvPr id="3" name="Content Placeholder 2"/>
          <p:cNvSpPr>
            <a:spLocks noGrp="1"/>
          </p:cNvSpPr>
          <p:nvPr>
            <p:ph idx="1"/>
          </p:nvPr>
        </p:nvSpPr>
        <p:spPr/>
        <p:txBody>
          <a:bodyPr>
            <a:normAutofit fontScale="85000" lnSpcReduction="20000"/>
          </a:bodyPr>
          <a:lstStyle/>
          <a:p>
            <a:pPr algn="just"/>
            <a:r>
              <a:rPr lang="lv-LV" dirty="0" smtClean="0"/>
              <a:t>Normas tekstu gramatiskā iztulkošana – Brisele I līdzšinējā judikatūra: </a:t>
            </a:r>
          </a:p>
          <a:p>
            <a:pPr marL="0" indent="0" algn="just">
              <a:buNone/>
            </a:pPr>
            <a:r>
              <a:rPr lang="lv-LV" i="1" dirty="0" smtClean="0"/>
              <a:t>Lieta C-241/83  </a:t>
            </a:r>
            <a:r>
              <a:rPr lang="lv-LV" i="1" dirty="0" err="1" smtClean="0"/>
              <a:t>Erich</a:t>
            </a:r>
            <a:r>
              <a:rPr lang="lv-LV" i="1" dirty="0" smtClean="0"/>
              <a:t> </a:t>
            </a:r>
            <a:r>
              <a:rPr lang="lv-LV" i="1" dirty="0" err="1" smtClean="0"/>
              <a:t>Roesler</a:t>
            </a:r>
            <a:r>
              <a:rPr lang="lv-LV" i="1" dirty="0" smtClean="0"/>
              <a:t> v Horst </a:t>
            </a:r>
            <a:r>
              <a:rPr lang="lv-LV" i="1" dirty="0" err="1" smtClean="0"/>
              <a:t>Rotvinkel</a:t>
            </a:r>
            <a:r>
              <a:rPr lang="lv-LV" i="1" dirty="0" smtClean="0"/>
              <a:t>, lieta C-7/98 </a:t>
            </a:r>
            <a:r>
              <a:rPr lang="lv-LV" i="1" dirty="0" err="1" smtClean="0"/>
              <a:t>Dieter</a:t>
            </a:r>
            <a:r>
              <a:rPr lang="lv-LV" i="1" dirty="0" smtClean="0"/>
              <a:t> </a:t>
            </a:r>
            <a:r>
              <a:rPr lang="lv-LV" i="1" dirty="0" err="1" smtClean="0"/>
              <a:t>Krombach</a:t>
            </a:r>
            <a:r>
              <a:rPr lang="lv-LV" i="1" dirty="0" smtClean="0"/>
              <a:t> v </a:t>
            </a:r>
            <a:r>
              <a:rPr lang="lv-LV" i="1" dirty="0" err="1" smtClean="0"/>
              <a:t>Andre</a:t>
            </a:r>
            <a:r>
              <a:rPr lang="lv-LV" i="1" dirty="0" smtClean="0"/>
              <a:t> </a:t>
            </a:r>
            <a:r>
              <a:rPr lang="lv-LV" i="1" dirty="0" err="1" smtClean="0"/>
              <a:t>Bamberski</a:t>
            </a:r>
            <a:r>
              <a:rPr lang="lv-LV" i="1" dirty="0" smtClean="0"/>
              <a:t>, un lietā C-116/03 </a:t>
            </a:r>
            <a:r>
              <a:rPr lang="lv-LV" i="1" dirty="0" err="1" smtClean="0"/>
              <a:t>Erich</a:t>
            </a:r>
            <a:r>
              <a:rPr lang="lv-LV" i="1" dirty="0" smtClean="0"/>
              <a:t> </a:t>
            </a:r>
            <a:r>
              <a:rPr lang="lv-LV" i="1" dirty="0" err="1" smtClean="0"/>
              <a:t>Gasser</a:t>
            </a:r>
            <a:r>
              <a:rPr lang="lv-LV" i="1" dirty="0" smtClean="0"/>
              <a:t> </a:t>
            </a:r>
            <a:r>
              <a:rPr lang="lv-LV" i="1" dirty="0" err="1" smtClean="0"/>
              <a:t>GmbH</a:t>
            </a:r>
            <a:r>
              <a:rPr lang="lv-LV" i="1" dirty="0" smtClean="0"/>
              <a:t> v </a:t>
            </a:r>
            <a:r>
              <a:rPr lang="lv-LV" i="1" dirty="0" err="1" smtClean="0"/>
              <a:t>Misat</a:t>
            </a:r>
            <a:r>
              <a:rPr lang="lv-LV" i="1" dirty="0" smtClean="0"/>
              <a:t> </a:t>
            </a:r>
            <a:r>
              <a:rPr lang="lv-LV" i="1" dirty="0" err="1" smtClean="0"/>
              <a:t>Srl</a:t>
            </a:r>
            <a:r>
              <a:rPr lang="lv-LV" i="1" dirty="0" smtClean="0"/>
              <a:t>. (attiecas uz Briseles konvencijas piemērošanu), kā arī lietā C-426/06 </a:t>
            </a:r>
            <a:r>
              <a:rPr lang="lv-LV" i="1" dirty="0" err="1" smtClean="0"/>
              <a:t>Glaxosmithkline</a:t>
            </a:r>
            <a:r>
              <a:rPr lang="lv-LV" i="1" dirty="0" smtClean="0"/>
              <a:t> v </a:t>
            </a:r>
            <a:r>
              <a:rPr lang="lv-LV" i="1" dirty="0" err="1" smtClean="0"/>
              <a:t>Jean-Pierre</a:t>
            </a:r>
            <a:r>
              <a:rPr lang="lv-LV" i="1" dirty="0" smtClean="0"/>
              <a:t> </a:t>
            </a:r>
            <a:r>
              <a:rPr lang="lv-LV" i="1" dirty="0" err="1" smtClean="0"/>
              <a:t>Rouard</a:t>
            </a:r>
            <a:r>
              <a:rPr lang="lv-LV" i="1" dirty="0" smtClean="0"/>
              <a:t> (Brisele I).</a:t>
            </a:r>
          </a:p>
          <a:p>
            <a:pPr algn="just"/>
            <a:r>
              <a:rPr lang="lv-LV" dirty="0" smtClean="0"/>
              <a:t>No lietas </a:t>
            </a:r>
            <a:r>
              <a:rPr lang="lv-LV" i="1" dirty="0" smtClean="0"/>
              <a:t>C-241/83  </a:t>
            </a:r>
            <a:r>
              <a:rPr lang="lv-LV" i="1" dirty="0" err="1" smtClean="0"/>
              <a:t>Erich</a:t>
            </a:r>
            <a:r>
              <a:rPr lang="lv-LV" i="1" dirty="0" smtClean="0"/>
              <a:t> </a:t>
            </a:r>
            <a:r>
              <a:rPr lang="lv-LV" i="1" dirty="0" err="1" smtClean="0"/>
              <a:t>Roesler</a:t>
            </a:r>
            <a:r>
              <a:rPr lang="lv-LV" i="1" dirty="0" smtClean="0"/>
              <a:t> v Horst </a:t>
            </a:r>
            <a:r>
              <a:rPr lang="lv-LV" i="1" dirty="0" err="1" smtClean="0"/>
              <a:t>Rotvinkel</a:t>
            </a:r>
            <a:r>
              <a:rPr lang="lv-LV" dirty="0" smtClean="0"/>
              <a:t> (izņēmuma piekritība strīdiem saistībā ar nekustamo īpašumu, nekustamā īpašuma īstermiņa (brīvdienu) noma) līdz lietai </a:t>
            </a:r>
            <a:r>
              <a:rPr lang="lv-LV" i="1" dirty="0" smtClean="0"/>
              <a:t>C-426/06 </a:t>
            </a:r>
            <a:r>
              <a:rPr lang="lv-LV" i="1" dirty="0" err="1" smtClean="0"/>
              <a:t>Glaxosmithkline</a:t>
            </a:r>
            <a:r>
              <a:rPr lang="lv-LV" i="1" dirty="0" smtClean="0"/>
              <a:t> v </a:t>
            </a:r>
            <a:r>
              <a:rPr lang="lv-LV" i="1" dirty="0" err="1" smtClean="0"/>
              <a:t>Jean-Pierre</a:t>
            </a:r>
            <a:r>
              <a:rPr lang="lv-LV" i="1" dirty="0" smtClean="0"/>
              <a:t> </a:t>
            </a:r>
            <a:r>
              <a:rPr lang="lv-LV" i="1" dirty="0" err="1" smtClean="0"/>
              <a:t>Rouard</a:t>
            </a:r>
            <a:r>
              <a:rPr lang="lv-LV" i="1" dirty="0"/>
              <a:t> </a:t>
            </a:r>
            <a:r>
              <a:rPr lang="lv-LV" dirty="0" smtClean="0"/>
              <a:t>(Aizliegums piemērot 6.panta 1.punktu darbinieka prasījumiem pret vairākiem līdzatbildētājiem, bijušajiem darba devējiem). </a:t>
            </a:r>
          </a:p>
          <a:p>
            <a:pPr algn="just"/>
            <a:r>
              <a:rPr lang="lv-LV" dirty="0" smtClean="0"/>
              <a:t>EST </a:t>
            </a:r>
            <a:r>
              <a:rPr lang="lv-LV" dirty="0"/>
              <a:t>lietā </a:t>
            </a:r>
            <a:r>
              <a:rPr lang="lv-LV" dirty="0" smtClean="0"/>
              <a:t>C-462/06 </a:t>
            </a:r>
            <a:r>
              <a:rPr lang="lv-LV" i="1" dirty="0" err="1"/>
              <a:t>Glaxosmithkline</a:t>
            </a:r>
            <a:r>
              <a:rPr lang="lv-LV" i="1" dirty="0"/>
              <a:t> v </a:t>
            </a:r>
            <a:r>
              <a:rPr lang="lv-LV" i="1" dirty="0" err="1"/>
              <a:t>Jean-Pierre</a:t>
            </a:r>
            <a:r>
              <a:rPr lang="lv-LV" i="1" dirty="0"/>
              <a:t> </a:t>
            </a:r>
            <a:r>
              <a:rPr lang="lv-LV" i="1" dirty="0" err="1"/>
              <a:t>Rouard</a:t>
            </a:r>
            <a:r>
              <a:rPr lang="lv-LV" i="1" dirty="0"/>
              <a:t>: </a:t>
            </a:r>
          </a:p>
          <a:p>
            <a:pPr marL="0" indent="0" algn="just">
              <a:buNone/>
            </a:pPr>
            <a:r>
              <a:rPr lang="lv-LV" dirty="0"/>
              <a:t>“</a:t>
            </a:r>
            <a:r>
              <a:rPr lang="lv-LV" i="1" dirty="0"/>
              <a:t>Tādējādi ir jākonstatē, ka, gramatiski interpretējot Regulas II nodaļas 5. iedaļas tekstu, ir jāsecina, ka šī iedaļa izslēdz jebkādu iespēju atsaukties uz šīs regulas 6. panta 1. punktu</a:t>
            </a:r>
            <a:r>
              <a:rPr lang="lv-LV" dirty="0"/>
              <a:t>” (sprieduma 23.punkts)</a:t>
            </a:r>
          </a:p>
          <a:p>
            <a:pPr algn="just"/>
            <a:endParaRPr lang="lv-LV" dirty="0" smtClean="0"/>
          </a:p>
          <a:p>
            <a:pPr marL="0" indent="0" algn="just">
              <a:buNone/>
            </a:pPr>
            <a:endParaRPr lang="lv-LV" i="1" dirty="0" smtClean="0"/>
          </a:p>
        </p:txBody>
      </p:sp>
    </p:spTree>
    <p:extLst>
      <p:ext uri="{BB962C8B-B14F-4D97-AF65-F5344CB8AC3E}">
        <p14:creationId xmlns:p14="http://schemas.microsoft.com/office/powerpoint/2010/main" val="403105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Normas tekstu gramatiskā iztulkošana – secinājumi</a:t>
            </a:r>
            <a:endParaRPr lang="en-GB" dirty="0"/>
          </a:p>
        </p:txBody>
      </p:sp>
      <p:sp>
        <p:nvSpPr>
          <p:cNvPr id="3" name="Content Placeholder 2"/>
          <p:cNvSpPr>
            <a:spLocks noGrp="1"/>
          </p:cNvSpPr>
          <p:nvPr>
            <p:ph idx="1"/>
          </p:nvPr>
        </p:nvSpPr>
        <p:spPr/>
        <p:txBody>
          <a:bodyPr>
            <a:normAutofit fontScale="92500" lnSpcReduction="10000"/>
          </a:bodyPr>
          <a:lstStyle/>
          <a:p>
            <a:pPr algn="just"/>
            <a:r>
              <a:rPr lang="lv-LV" dirty="0" smtClean="0"/>
              <a:t>Spriedumi lietā </a:t>
            </a:r>
            <a:r>
              <a:rPr lang="lv-LV" i="1" dirty="0" smtClean="0"/>
              <a:t>C-241/83  </a:t>
            </a:r>
            <a:r>
              <a:rPr lang="lv-LV" i="1" dirty="0" err="1"/>
              <a:t>Erich</a:t>
            </a:r>
            <a:r>
              <a:rPr lang="lv-LV" i="1" dirty="0"/>
              <a:t> </a:t>
            </a:r>
            <a:r>
              <a:rPr lang="lv-LV" i="1" dirty="0" err="1"/>
              <a:t>Roesler</a:t>
            </a:r>
            <a:r>
              <a:rPr lang="lv-LV" i="1" dirty="0"/>
              <a:t> v Horst </a:t>
            </a:r>
            <a:r>
              <a:rPr lang="lv-LV" i="1" dirty="0" err="1"/>
              <a:t>Rotvinkel</a:t>
            </a:r>
            <a:r>
              <a:rPr lang="lv-LV" i="1" dirty="0"/>
              <a:t> </a:t>
            </a:r>
            <a:r>
              <a:rPr lang="lv-LV" dirty="0" smtClean="0"/>
              <a:t>un lietā </a:t>
            </a:r>
            <a:r>
              <a:rPr lang="lv-LV" i="1" dirty="0" smtClean="0"/>
              <a:t>C-426/06 </a:t>
            </a:r>
            <a:r>
              <a:rPr lang="lv-LV" i="1" dirty="0" err="1" smtClean="0"/>
              <a:t>Glaxosmithkline</a:t>
            </a:r>
            <a:r>
              <a:rPr lang="lv-LV" i="1" dirty="0" smtClean="0"/>
              <a:t> v </a:t>
            </a:r>
            <a:r>
              <a:rPr lang="lv-LV" i="1" dirty="0" err="1" smtClean="0"/>
              <a:t>Jean-Pierre</a:t>
            </a:r>
            <a:r>
              <a:rPr lang="lv-LV" i="1" dirty="0" smtClean="0"/>
              <a:t> </a:t>
            </a:r>
            <a:r>
              <a:rPr lang="lv-LV" i="1" dirty="0" err="1" smtClean="0"/>
              <a:t>Rouard</a:t>
            </a:r>
            <a:r>
              <a:rPr lang="lv-LV" i="1" dirty="0"/>
              <a:t> </a:t>
            </a:r>
            <a:r>
              <a:rPr lang="lv-LV" dirty="0" smtClean="0"/>
              <a:t>ir pretēji normas teleoloģiskas iztulkošanas rezultātā iegūstamam rezultātam</a:t>
            </a:r>
            <a:r>
              <a:rPr lang="lv-LV" dirty="0"/>
              <a:t> </a:t>
            </a:r>
            <a:r>
              <a:rPr lang="lv-LV" dirty="0" smtClean="0"/>
              <a:t>(iespējams, </a:t>
            </a:r>
            <a:r>
              <a:rPr lang="lv-LV" i="1" dirty="0" err="1" smtClean="0"/>
              <a:t>acte</a:t>
            </a:r>
            <a:r>
              <a:rPr lang="lv-LV" i="1" dirty="0" smtClean="0"/>
              <a:t> </a:t>
            </a:r>
            <a:r>
              <a:rPr lang="lv-LV" i="1" dirty="0" err="1" smtClean="0"/>
              <a:t>clair</a:t>
            </a:r>
            <a:r>
              <a:rPr lang="lv-LV" i="1" dirty="0" smtClean="0"/>
              <a:t> </a:t>
            </a:r>
            <a:r>
              <a:rPr lang="lv-LV" dirty="0" smtClean="0"/>
              <a:t>doktrīna).</a:t>
            </a:r>
          </a:p>
          <a:p>
            <a:pPr algn="just"/>
            <a:r>
              <a:rPr lang="lv-LV" dirty="0" smtClean="0"/>
              <a:t>Šāda gramatiska iztulkošana attaisnojama, ja teleoloģiski iztulkojot, attiecīgā norma radītu tvēruma kompetences konkurenci ar citām normām, tādējādi radot tādus piekritības (principus) noteikumus, kas regulā nav paredzēti.</a:t>
            </a:r>
          </a:p>
          <a:p>
            <a:pPr algn="just"/>
            <a:r>
              <a:rPr lang="lv-LV" dirty="0" smtClean="0"/>
              <a:t>Gramatiskas iztulkošanas būtisks un apgrūtinošs aspekts ir regulu teksta 23 oficiālās valodas – kāds tad ir nomas būtiskais saturs </a:t>
            </a:r>
          </a:p>
          <a:p>
            <a:pPr algn="just"/>
            <a:r>
              <a:rPr lang="lv-LV" dirty="0" smtClean="0"/>
              <a:t>Autonomo jēdzienu gramatiska iztulkošana bez vēršanās EST var </a:t>
            </a:r>
            <a:r>
              <a:rPr lang="lv-LV" smtClean="0"/>
              <a:t>būt problemātiska.</a:t>
            </a:r>
            <a:endParaRPr lang="lv-LV" dirty="0" smtClean="0"/>
          </a:p>
          <a:p>
            <a:pPr marL="0" indent="0" algn="just">
              <a:buNone/>
            </a:pPr>
            <a:endParaRPr lang="lv-LV" dirty="0" smtClean="0"/>
          </a:p>
          <a:p>
            <a:endParaRPr lang="en-GB" dirty="0"/>
          </a:p>
        </p:txBody>
      </p:sp>
    </p:spTree>
    <p:extLst>
      <p:ext uri="{BB962C8B-B14F-4D97-AF65-F5344CB8AC3E}">
        <p14:creationId xmlns:p14="http://schemas.microsoft.com/office/powerpoint/2010/main" val="1941556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1741</TotalTime>
  <Words>3030</Words>
  <Application>Microsoft Office PowerPoint</Application>
  <PresentationFormat>Pielāgots</PresentationFormat>
  <Paragraphs>134</Paragraphs>
  <Slides>27</Slides>
  <Notes>1</Notes>
  <HiddenSlides>0</HiddenSlides>
  <MMClips>0</MMClips>
  <ScaleCrop>false</ScaleCrop>
  <HeadingPairs>
    <vt:vector size="4" baseType="variant">
      <vt:variant>
        <vt:lpstr>Dizains</vt:lpstr>
      </vt:variant>
      <vt:variant>
        <vt:i4>1</vt:i4>
      </vt:variant>
      <vt:variant>
        <vt:lpstr>Slaidu virsraksti</vt:lpstr>
      </vt:variant>
      <vt:variant>
        <vt:i4>27</vt:i4>
      </vt:variant>
    </vt:vector>
  </HeadingPairs>
  <TitlesOfParts>
    <vt:vector size="28" baseType="lpstr">
      <vt:lpstr>Office Theme</vt:lpstr>
      <vt:lpstr>Eiropas Savienības Tiesas judikatūra civiltiesību jomā, galvenie secinājumi (galvenās lietas), attīstības tendences, nākotnes perspektīvas </vt:lpstr>
      <vt:lpstr>Ievads. ES mērķis - Tiesiskuma telpa.</vt:lpstr>
      <vt:lpstr>Ievads. Tiesiskuma telpas stūrakmeņi. </vt:lpstr>
      <vt:lpstr>Vienota iztulkošana</vt:lpstr>
      <vt:lpstr>Priekšlasījuma uzdevums un metode</vt:lpstr>
      <vt:lpstr>Brisele I – pamatprincipi iztulkošanai </vt:lpstr>
      <vt:lpstr>Prognozējamība un tiesiskā noteiktība</vt:lpstr>
      <vt:lpstr>Gramatiskā iztulkošana EST judikatūrā</vt:lpstr>
      <vt:lpstr>Normas tekstu gramatiskā iztulkošana – secinājumi</vt:lpstr>
      <vt:lpstr>Atkāpšanās no gramatiskās iztulkošanas – paplašināta un sašaurināta iztulkošana</vt:lpstr>
      <vt:lpstr>5.panta 3.punkta paplašinātas iztulkošanas sākums:</vt:lpstr>
      <vt:lpstr>5.panta 3.punkta tvēruma paplašināšanas “evolūcija” </vt:lpstr>
      <vt:lpstr>5.panta 3.punkta tvēruma paplašināšanas “evolūcija” </vt:lpstr>
      <vt:lpstr>Paplašināta iztulkošana kā neizbēgama nepieciešamība?</vt:lpstr>
      <vt:lpstr>Paplašināta iztulkošana kā neizbēgama nepieciešamība?</vt:lpstr>
      <vt:lpstr>Secinājumi par paplašinātu iztulkošanu</vt:lpstr>
      <vt:lpstr>Secinājumi par paplašinātu iztulkošanu</vt:lpstr>
      <vt:lpstr>Sašaurināta iztulkošana</vt:lpstr>
      <vt:lpstr>Sašaurināta iztulkošana – secinājumi</vt:lpstr>
      <vt:lpstr>Otrs tiesiskās noteiktības sasniegšanas paņēmiens – judikatūras kontinuitāte</vt:lpstr>
      <vt:lpstr>Brisele 6.panta 1.punkta judikatūra </vt:lpstr>
      <vt:lpstr>Brisele 6.panta 1.punkta judikatūra </vt:lpstr>
      <vt:lpstr>Brisele 6.panta 1.punkta judikatūra </vt:lpstr>
      <vt:lpstr>Izņēmuma jurisdikcijas (Briseles konvencija 16.pants, Brisele I 22.pants judikatūra)</vt:lpstr>
      <vt:lpstr>Secinājumi par judikatūras kontinuitāti</vt:lpstr>
      <vt:lpstr>Kopsavilkums</vt:lpstr>
      <vt:lpstr>Nobeigums – tendences un perspektīvas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Dace D</dc:creator>
  <cp:lastModifiedBy>Arta Zvirgzda</cp:lastModifiedBy>
  <cp:revision>95</cp:revision>
  <cp:lastPrinted>2015-06-05T15:36:34Z</cp:lastPrinted>
  <dcterms:created xsi:type="dcterms:W3CDTF">2015-06-01T13:58:04Z</dcterms:created>
  <dcterms:modified xsi:type="dcterms:W3CDTF">2015-06-05T15:42:56Z</dcterms:modified>
</cp:coreProperties>
</file>