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7010400" cy="92964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418" y="-1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60044D5-6774-4C80-A683-FDD652AFAE43}" type="datetimeFigureOut">
              <a:rPr lang="lv-LV" smtClean="0"/>
              <a:t>2015.06.08.</a:t>
            </a:fld>
            <a:endParaRPr lang="lv-LV"/>
          </a:p>
        </p:txBody>
      </p:sp>
      <p:sp>
        <p:nvSpPr>
          <p:cNvPr id="4" name="Kājenes vietturis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7202BE2-17BB-4F1B-8B06-5085154B90FD}" type="slidenum">
              <a:rPr lang="lv-LV" smtClean="0"/>
              <a:t>‹#›</a:t>
            </a:fld>
            <a:endParaRPr lang="lv-LV"/>
          </a:p>
        </p:txBody>
      </p:sp>
    </p:spTree>
    <p:extLst>
      <p:ext uri="{BB962C8B-B14F-4D97-AF65-F5344CB8AC3E}">
        <p14:creationId xmlns:p14="http://schemas.microsoft.com/office/powerpoint/2010/main" val="2673248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7132BF0-E2F7-4302-A462-0142B821F555}" type="datetimeFigureOut">
              <a:rPr lang="lv-LV" smtClean="0"/>
              <a:t>2015.06.08.</a:t>
            </a:fld>
            <a:endParaRPr lang="lv-LV"/>
          </a:p>
        </p:txBody>
      </p:sp>
      <p:sp>
        <p:nvSpPr>
          <p:cNvPr id="4" name="Slaida attēla vietturi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EB2B7CA-073B-418F-8F17-C32824126BD3}" type="slidenum">
              <a:rPr lang="lv-LV" smtClean="0"/>
              <a:t>‹#›</a:t>
            </a:fld>
            <a:endParaRPr lang="lv-LV"/>
          </a:p>
        </p:txBody>
      </p:sp>
    </p:spTree>
    <p:extLst>
      <p:ext uri="{BB962C8B-B14F-4D97-AF65-F5344CB8AC3E}">
        <p14:creationId xmlns:p14="http://schemas.microsoft.com/office/powerpoint/2010/main" val="1056186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6EB2B7CA-073B-418F-8F17-C32824126BD3}" type="slidenum">
              <a:rPr lang="lv-LV" smtClean="0"/>
              <a:t>1</a:t>
            </a:fld>
            <a:endParaRPr lang="lv-LV"/>
          </a:p>
        </p:txBody>
      </p:sp>
    </p:spTree>
    <p:extLst>
      <p:ext uri="{BB962C8B-B14F-4D97-AF65-F5344CB8AC3E}">
        <p14:creationId xmlns:p14="http://schemas.microsoft.com/office/powerpoint/2010/main" val="898130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30" name="Date Placeholder 29"/>
          <p:cNvSpPr>
            <a:spLocks noGrp="1"/>
          </p:cNvSpPr>
          <p:nvPr>
            <p:ph type="dt" sz="half" idx="10"/>
          </p:nvPr>
        </p:nvSpPr>
        <p:spPr/>
        <p:txBody>
          <a:bodyPr/>
          <a:lstStyle/>
          <a:p>
            <a:fld id="{1DCF8FA1-6990-4564-A337-34FC0AF0FF1F}" type="datetimeFigureOut">
              <a:rPr lang="hu-HU" smtClean="0"/>
              <a:t>2015.06.08.</a:t>
            </a:fld>
            <a:endParaRPr lang="hu-HU"/>
          </a:p>
        </p:txBody>
      </p:sp>
      <p:sp>
        <p:nvSpPr>
          <p:cNvPr id="19" name="Footer Placeholder 18"/>
          <p:cNvSpPr>
            <a:spLocks noGrp="1"/>
          </p:cNvSpPr>
          <p:nvPr>
            <p:ph type="ftr" sz="quarter" idx="11"/>
          </p:nvPr>
        </p:nvSpPr>
        <p:spPr/>
        <p:txBody>
          <a:bodyPr/>
          <a:lstStyle/>
          <a:p>
            <a:endParaRPr lang="hu-HU"/>
          </a:p>
        </p:txBody>
      </p:sp>
      <p:sp>
        <p:nvSpPr>
          <p:cNvPr id="27" name="Slide Number Placeholder 26"/>
          <p:cNvSpPr>
            <a:spLocks noGrp="1"/>
          </p:cNvSpPr>
          <p:nvPr>
            <p:ph type="sldNum" sz="quarter" idx="12"/>
          </p:nvPr>
        </p:nvSpPr>
        <p:spPr/>
        <p:txBody>
          <a:bodyPr/>
          <a:lstStyle/>
          <a:p>
            <a:fld id="{9DC91E9C-4B32-4FF9-83BA-117DFF8A1DA0}" type="slidenum">
              <a:rPr lang="hu-HU" smtClean="0"/>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1DCF8FA1-6990-4564-A337-34FC0AF0FF1F}" type="datetimeFigureOut">
              <a:rPr lang="hu-HU" smtClean="0"/>
              <a:t>2015.06.08.</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9DC91E9C-4B32-4FF9-83BA-117DFF8A1DA0}"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u-HU" smtClean="0"/>
              <a:t>Mintacím szerkesztése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1DCF8FA1-6990-4564-A337-34FC0AF0FF1F}" type="datetimeFigureOut">
              <a:rPr lang="hu-HU" smtClean="0"/>
              <a:t>2015.06.08.</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9DC91E9C-4B32-4FF9-83BA-117DFF8A1DA0}" type="slidenum">
              <a:rPr lang="hu-HU" smtClean="0"/>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Content Placeholder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1DCF8FA1-6990-4564-A337-34FC0AF0FF1F}" type="datetimeFigureOut">
              <a:rPr lang="hu-HU" smtClean="0"/>
              <a:t>2015.06.08.</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9DC91E9C-4B32-4FF9-83BA-117DFF8A1DA0}" type="slidenum">
              <a:rPr lang="hu-HU" smtClean="0"/>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ate Placeholder 3"/>
          <p:cNvSpPr>
            <a:spLocks noGrp="1"/>
          </p:cNvSpPr>
          <p:nvPr>
            <p:ph type="dt" sz="half" idx="10"/>
          </p:nvPr>
        </p:nvSpPr>
        <p:spPr/>
        <p:txBody>
          <a:bodyPr/>
          <a:lstStyle/>
          <a:p>
            <a:fld id="{1DCF8FA1-6990-4564-A337-34FC0AF0FF1F}" type="datetimeFigureOut">
              <a:rPr lang="hu-HU" smtClean="0"/>
              <a:t>2015.06.08.</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9DC91E9C-4B32-4FF9-83BA-117DFF8A1DA0}" type="slidenum">
              <a:rPr lang="hu-HU" smtClean="0"/>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u-HU" smtClean="0"/>
              <a:t>Mintacím szerkesztése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1DCF8FA1-6990-4564-A337-34FC0AF0FF1F}" type="datetimeFigureOut">
              <a:rPr lang="hu-HU" smtClean="0"/>
              <a:t>2015.06.08.</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9DC91E9C-4B32-4FF9-83BA-117DFF8A1DA0}" type="slidenum">
              <a:rPr lang="hu-HU" smtClean="0"/>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ate Placeholder 6"/>
          <p:cNvSpPr>
            <a:spLocks noGrp="1"/>
          </p:cNvSpPr>
          <p:nvPr>
            <p:ph type="dt" sz="half" idx="10"/>
          </p:nvPr>
        </p:nvSpPr>
        <p:spPr/>
        <p:txBody>
          <a:bodyPr/>
          <a:lstStyle/>
          <a:p>
            <a:fld id="{1DCF8FA1-6990-4564-A337-34FC0AF0FF1F}" type="datetimeFigureOut">
              <a:rPr lang="hu-HU" smtClean="0"/>
              <a:t>2015.06.08.</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9DC91E9C-4B32-4FF9-83BA-117DFF8A1DA0}" type="slidenum">
              <a:rPr lang="hu-HU" smtClean="0"/>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Date Placeholder 2"/>
          <p:cNvSpPr>
            <a:spLocks noGrp="1"/>
          </p:cNvSpPr>
          <p:nvPr>
            <p:ph type="dt" sz="half" idx="10"/>
          </p:nvPr>
        </p:nvSpPr>
        <p:spPr/>
        <p:txBody>
          <a:bodyPr/>
          <a:lstStyle/>
          <a:p>
            <a:fld id="{1DCF8FA1-6990-4564-A337-34FC0AF0FF1F}" type="datetimeFigureOut">
              <a:rPr lang="hu-HU" smtClean="0"/>
              <a:t>2015.06.08.</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9DC91E9C-4B32-4FF9-83BA-117DFF8A1DA0}" type="slidenum">
              <a:rPr lang="hu-HU" smtClean="0"/>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CF8FA1-6990-4564-A337-34FC0AF0FF1F}" type="datetimeFigureOut">
              <a:rPr lang="hu-HU" smtClean="0"/>
              <a:t>2015.06.08.</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9DC91E9C-4B32-4FF9-83BA-117DFF8A1DA0}"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u-HU" smtClean="0"/>
              <a:t>Mintaszöveg szerkesztése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1DCF8FA1-6990-4564-A337-34FC0AF0FF1F}" type="datetimeFigureOut">
              <a:rPr lang="hu-HU" smtClean="0"/>
              <a:t>2015.06.08.</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9DC91E9C-4B32-4FF9-83BA-117DFF8A1DA0}" type="slidenum">
              <a:rPr lang="hu-HU" smtClean="0"/>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u-HU" smtClean="0"/>
              <a:t>Mintacím szerkesztése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ate Placeholder 4"/>
          <p:cNvSpPr>
            <a:spLocks noGrp="1"/>
          </p:cNvSpPr>
          <p:nvPr>
            <p:ph type="dt" sz="half" idx="10"/>
          </p:nvPr>
        </p:nvSpPr>
        <p:spPr/>
        <p:txBody>
          <a:bodyPr/>
          <a:lstStyle/>
          <a:p>
            <a:fld id="{1DCF8FA1-6990-4564-A337-34FC0AF0FF1F}" type="datetimeFigureOut">
              <a:rPr lang="hu-HU" smtClean="0"/>
              <a:t>2015.06.08.</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a:xfrm>
            <a:off x="8077200" y="6356350"/>
            <a:ext cx="609600" cy="365125"/>
          </a:xfrm>
        </p:spPr>
        <p:txBody>
          <a:bodyPr/>
          <a:lstStyle/>
          <a:p>
            <a:fld id="{9DC91E9C-4B32-4FF9-83BA-117DFF8A1DA0}" type="slidenum">
              <a:rPr lang="hu-HU" smtClean="0"/>
              <a:t>‹#›</a:t>
            </a:fld>
            <a:endParaRPr lang="hu-H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u-HU" smtClean="0"/>
              <a:t>Kép beszúrásához kattintson az ikonra</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u-HU" smtClean="0"/>
              <a:t>Mintacím szerkesztése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CF8FA1-6990-4564-A337-34FC0AF0FF1F}" type="datetimeFigureOut">
              <a:rPr lang="hu-HU" smtClean="0"/>
              <a:t>2015.06.08.</a:t>
            </a:fld>
            <a:endParaRPr lang="hu-H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u-H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DC91E9C-4B32-4FF9-83BA-117DFF8A1DA0}" type="slidenum">
              <a:rPr lang="hu-HU" smtClean="0"/>
              <a:t>‹#›</a:t>
            </a:fld>
            <a:endParaRPr lang="hu-H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528666" y="2708920"/>
            <a:ext cx="7851648" cy="1828800"/>
          </a:xfrm>
        </p:spPr>
        <p:txBody>
          <a:bodyPr>
            <a:normAutofit fontScale="90000"/>
          </a:bodyPr>
          <a:lstStyle/>
          <a:p>
            <a:r>
              <a:rPr lang="en-US" dirty="0" smtClean="0"/>
              <a:t>Hungary’s </a:t>
            </a:r>
            <a:r>
              <a:rPr lang="en-US" dirty="0"/>
              <a:t>relevant </a:t>
            </a:r>
            <a:r>
              <a:rPr lang="en-US" dirty="0" smtClean="0"/>
              <a:t>experience in the area of civil justice – </a:t>
            </a:r>
            <a:r>
              <a:rPr lang="en-US" sz="3600" dirty="0" smtClean="0"/>
              <a:t>transposition, implementation and application of EU legal acts and judgments of CJEU in national courts and administrative authorities</a:t>
            </a:r>
            <a:endParaRPr lang="hu-HU" sz="3600" dirty="0"/>
          </a:p>
        </p:txBody>
      </p:sp>
      <p:sp>
        <p:nvSpPr>
          <p:cNvPr id="3" name="Alcím 2"/>
          <p:cNvSpPr>
            <a:spLocks noGrp="1"/>
          </p:cNvSpPr>
          <p:nvPr>
            <p:ph type="subTitle" idx="1"/>
          </p:nvPr>
        </p:nvSpPr>
        <p:spPr>
          <a:xfrm>
            <a:off x="1691680" y="4657182"/>
            <a:ext cx="6400800" cy="1752600"/>
          </a:xfrm>
        </p:spPr>
        <p:txBody>
          <a:bodyPr/>
          <a:lstStyle/>
          <a:p>
            <a:r>
              <a:rPr lang="en-US" dirty="0" err="1" smtClean="0"/>
              <a:t>Ildikó</a:t>
            </a:r>
            <a:r>
              <a:rPr lang="en-US" dirty="0" smtClean="0"/>
              <a:t> </a:t>
            </a:r>
            <a:r>
              <a:rPr lang="en-US" dirty="0" err="1" smtClean="0"/>
              <a:t>Németh</a:t>
            </a:r>
            <a:r>
              <a:rPr lang="en-US" dirty="0" smtClean="0"/>
              <a:t>, </a:t>
            </a:r>
            <a:br>
              <a:rPr lang="en-US" dirty="0" smtClean="0"/>
            </a:br>
            <a:r>
              <a:rPr lang="en-US" dirty="0" smtClean="0"/>
              <a:t>Ministry of Justice of Hungary</a:t>
            </a:r>
            <a:endParaRPr lang="en-US" dirty="0"/>
          </a:p>
        </p:txBody>
      </p:sp>
      <p:pic>
        <p:nvPicPr>
          <p:cNvPr id="4" name="Attēls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111603"/>
            <a:ext cx="1152128" cy="596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aisnstūris 5"/>
          <p:cNvSpPr/>
          <p:nvPr/>
        </p:nvSpPr>
        <p:spPr>
          <a:xfrm>
            <a:off x="1547664" y="6017367"/>
            <a:ext cx="7344816" cy="784830"/>
          </a:xfrm>
          <a:prstGeom prst="rect">
            <a:avLst/>
          </a:prstGeom>
        </p:spPr>
        <p:txBody>
          <a:bodyPr wrap="square">
            <a:spAutoFit/>
          </a:bodyPr>
          <a:lstStyle/>
          <a:p>
            <a:pPr lvl="0" algn="just">
              <a:defRPr/>
            </a:pPr>
            <a:r>
              <a:rPr lang="lv-LV" altLang="lv-LV" sz="1500" kern="0" dirty="0" err="1">
                <a:solidFill>
                  <a:prstClr val="black"/>
                </a:solidFill>
                <a:latin typeface="+mj-lt"/>
              </a:rPr>
              <a:t>This</a:t>
            </a:r>
            <a:r>
              <a:rPr lang="lv-LV" altLang="lv-LV" sz="1500" kern="0" dirty="0">
                <a:solidFill>
                  <a:prstClr val="black"/>
                </a:solidFill>
                <a:latin typeface="+mj-lt"/>
              </a:rPr>
              <a:t> </a:t>
            </a:r>
            <a:r>
              <a:rPr lang="lv-LV" altLang="lv-LV" sz="1500" kern="0" dirty="0" err="1">
                <a:solidFill>
                  <a:prstClr val="black"/>
                </a:solidFill>
                <a:latin typeface="+mj-lt"/>
              </a:rPr>
              <a:t>presentation</a:t>
            </a:r>
            <a:r>
              <a:rPr lang="lv-LV" altLang="lv-LV" sz="1500" kern="0" dirty="0">
                <a:solidFill>
                  <a:prstClr val="black"/>
                </a:solidFill>
                <a:latin typeface="+mj-lt"/>
              </a:rPr>
              <a:t> </a:t>
            </a:r>
            <a:r>
              <a:rPr lang="lv-LV" altLang="lv-LV" sz="1500" kern="0" dirty="0" err="1">
                <a:solidFill>
                  <a:prstClr val="black"/>
                </a:solidFill>
                <a:latin typeface="+mj-lt"/>
              </a:rPr>
              <a:t>is</a:t>
            </a:r>
            <a:r>
              <a:rPr lang="en-US" altLang="lv-LV" sz="1500" kern="0" dirty="0">
                <a:solidFill>
                  <a:prstClr val="black"/>
                </a:solidFill>
                <a:latin typeface="+mj-lt"/>
              </a:rPr>
              <a:t> Co-funded by the Civil Justice </a:t>
            </a:r>
            <a:r>
              <a:rPr lang="en-US" altLang="lv-LV" sz="1500" kern="0" dirty="0" err="1">
                <a:solidFill>
                  <a:prstClr val="black"/>
                </a:solidFill>
                <a:latin typeface="+mj-lt"/>
              </a:rPr>
              <a:t>Programme</a:t>
            </a:r>
            <a:r>
              <a:rPr lang="en-US" altLang="lv-LV" sz="1500" kern="0" dirty="0">
                <a:solidFill>
                  <a:prstClr val="black"/>
                </a:solidFill>
                <a:latin typeface="+mj-lt"/>
              </a:rPr>
              <a:t> of the European Union</a:t>
            </a:r>
            <a:r>
              <a:rPr lang="lv-LV" altLang="lv-LV" sz="1500" kern="0" dirty="0">
                <a:solidFill>
                  <a:prstClr val="black"/>
                </a:solidFill>
                <a:latin typeface="+mj-lt"/>
              </a:rPr>
              <a:t> </a:t>
            </a:r>
            <a:r>
              <a:rPr lang="lv-LV" altLang="lv-LV" sz="1500" kern="0" dirty="0" err="1">
                <a:solidFill>
                  <a:prstClr val="black"/>
                </a:solidFill>
                <a:latin typeface="+mj-lt"/>
              </a:rPr>
              <a:t>Project</a:t>
            </a:r>
            <a:r>
              <a:rPr lang="lv-LV" altLang="lv-LV" sz="1500" kern="0" dirty="0">
                <a:solidFill>
                  <a:prstClr val="black"/>
                </a:solidFill>
                <a:latin typeface="+mj-lt"/>
              </a:rPr>
              <a:t> </a:t>
            </a:r>
            <a:r>
              <a:rPr lang="en-US" altLang="lv-LV" sz="1500" kern="0" dirty="0">
                <a:solidFill>
                  <a:prstClr val="black"/>
                </a:solidFill>
                <a:latin typeface="+mj-lt"/>
              </a:rPr>
              <a:t>JUST/2013/JCIV/AG/4691 </a:t>
            </a:r>
            <a:r>
              <a:rPr lang="en-US" altLang="lv-LV" sz="1500" i="1" kern="0" dirty="0">
                <a:solidFill>
                  <a:prstClr val="black"/>
                </a:solidFill>
                <a:latin typeface="+mj-lt"/>
              </a:rPr>
              <a:t>„The Court of Justice of the European Union and its case law in the area of civil justice”</a:t>
            </a:r>
            <a:r>
              <a:rPr lang="en-US" altLang="lv-LV" sz="1500" kern="0" dirty="0">
                <a:solidFill>
                  <a:prstClr val="black"/>
                </a:solidFill>
                <a:latin typeface="+mj-lt"/>
              </a:rPr>
              <a:t>.</a:t>
            </a:r>
          </a:p>
        </p:txBody>
      </p:sp>
    </p:spTree>
    <p:extLst>
      <p:ext uri="{BB962C8B-B14F-4D97-AF65-F5344CB8AC3E}">
        <p14:creationId xmlns:p14="http://schemas.microsoft.com/office/powerpoint/2010/main" val="1333848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lnSpcReduction="10000"/>
          </a:bodyPr>
          <a:lstStyle/>
          <a:p>
            <a:r>
              <a:rPr lang="en-US" dirty="0" smtClean="0"/>
              <a:t>for mother’s request court clerks made a calculation regarding all the three decisions</a:t>
            </a:r>
          </a:p>
          <a:p>
            <a:r>
              <a:rPr lang="en-US" dirty="0" smtClean="0"/>
              <a:t>new documents were needed:</a:t>
            </a:r>
          </a:p>
          <a:p>
            <a:pPr lvl="1"/>
            <a:r>
              <a:rPr lang="hu-HU" dirty="0" smtClean="0"/>
              <a:t>a</a:t>
            </a:r>
            <a:r>
              <a:rPr lang="en-US" dirty="0" smtClean="0"/>
              <a:t>s regards </a:t>
            </a:r>
            <a:r>
              <a:rPr lang="en-US" i="1" dirty="0" smtClean="0"/>
              <a:t>decision</a:t>
            </a:r>
            <a:r>
              <a:rPr lang="en-US" dirty="0" smtClean="0"/>
              <a:t> from </a:t>
            </a:r>
            <a:r>
              <a:rPr lang="en-US" i="1" dirty="0" smtClean="0"/>
              <a:t>2011: </a:t>
            </a:r>
          </a:p>
          <a:p>
            <a:pPr lvl="2"/>
            <a:r>
              <a:rPr lang="en-US" dirty="0" smtClean="0"/>
              <a:t>the Application (From VI)</a:t>
            </a:r>
          </a:p>
          <a:p>
            <a:pPr lvl="2"/>
            <a:r>
              <a:rPr lang="en-US" dirty="0" smtClean="0"/>
              <a:t>the maintenance decision and its extract under Form I of the Regulation</a:t>
            </a:r>
          </a:p>
          <a:p>
            <a:pPr lvl="1"/>
            <a:r>
              <a:rPr lang="hu-HU" dirty="0" smtClean="0"/>
              <a:t>a</a:t>
            </a:r>
            <a:r>
              <a:rPr lang="en-US" dirty="0" smtClean="0"/>
              <a:t>s regards </a:t>
            </a:r>
            <a:r>
              <a:rPr lang="en-US" i="1" dirty="0" smtClean="0"/>
              <a:t>decision</a:t>
            </a:r>
            <a:r>
              <a:rPr lang="en-US" dirty="0" smtClean="0"/>
              <a:t> from </a:t>
            </a:r>
            <a:r>
              <a:rPr lang="en-US" i="1" dirty="0" smtClean="0"/>
              <a:t>2004:</a:t>
            </a:r>
          </a:p>
          <a:p>
            <a:pPr lvl="2"/>
            <a:r>
              <a:rPr lang="en-US" dirty="0" smtClean="0"/>
              <a:t>separate application on From VI</a:t>
            </a:r>
          </a:p>
          <a:p>
            <a:pPr lvl="2"/>
            <a:r>
              <a:rPr lang="en-US" dirty="0" smtClean="0"/>
              <a:t>legal basis for recognition and enforcement: national law of the requested Member State</a:t>
            </a:r>
          </a:p>
          <a:p>
            <a:pPr lvl="2"/>
            <a:r>
              <a:rPr lang="en-US" dirty="0" smtClean="0"/>
              <a:t>decision to be translated into English</a:t>
            </a:r>
            <a:endParaRPr lang="en-US" dirty="0"/>
          </a:p>
        </p:txBody>
      </p:sp>
    </p:spTree>
    <p:extLst>
      <p:ext uri="{BB962C8B-B14F-4D97-AF65-F5344CB8AC3E}">
        <p14:creationId xmlns:p14="http://schemas.microsoft.com/office/powerpoint/2010/main" val="1817474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lstStyle/>
          <a:p>
            <a:pPr lvl="1"/>
            <a:r>
              <a:rPr lang="hu-HU" dirty="0" smtClean="0"/>
              <a:t>a</a:t>
            </a:r>
            <a:r>
              <a:rPr lang="en-US" dirty="0" smtClean="0"/>
              <a:t>s regards </a:t>
            </a:r>
            <a:r>
              <a:rPr lang="en-US" i="1" dirty="0" smtClean="0"/>
              <a:t>decision</a:t>
            </a:r>
            <a:r>
              <a:rPr lang="en-US" dirty="0" smtClean="0"/>
              <a:t> from </a:t>
            </a:r>
            <a:r>
              <a:rPr lang="en-US" i="1" dirty="0" smtClean="0"/>
              <a:t>2007:</a:t>
            </a:r>
          </a:p>
          <a:p>
            <a:pPr lvl="2"/>
            <a:r>
              <a:rPr lang="en-US" dirty="0" smtClean="0"/>
              <a:t>separate application on From VI</a:t>
            </a:r>
          </a:p>
          <a:p>
            <a:pPr lvl="2"/>
            <a:r>
              <a:rPr lang="en-US" dirty="0" smtClean="0"/>
              <a:t>legal basis for recognition and enforcement: Chapter IV, Section 2 of the Maintenance Regulation </a:t>
            </a:r>
          </a:p>
          <a:p>
            <a:pPr lvl="2"/>
            <a:r>
              <a:rPr lang="en-US" dirty="0" smtClean="0"/>
              <a:t>extract on From II on the decision</a:t>
            </a:r>
          </a:p>
          <a:p>
            <a:r>
              <a:rPr lang="en-US" dirty="0" smtClean="0"/>
              <a:t>Documents sent to UK</a:t>
            </a:r>
          </a:p>
          <a:p>
            <a:endParaRPr lang="hu-HU" i="1" dirty="0" smtClean="0"/>
          </a:p>
          <a:p>
            <a:endParaRPr lang="hu-HU" dirty="0"/>
          </a:p>
        </p:txBody>
      </p:sp>
    </p:spTree>
    <p:extLst>
      <p:ext uri="{BB962C8B-B14F-4D97-AF65-F5344CB8AC3E}">
        <p14:creationId xmlns:p14="http://schemas.microsoft.com/office/powerpoint/2010/main" val="1272585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124744"/>
            <a:ext cx="8229600" cy="1143000"/>
          </a:xfrm>
        </p:spPr>
        <p:txBody>
          <a:bodyPr>
            <a:normAutofit fontScale="90000"/>
          </a:bodyPr>
          <a:lstStyle/>
          <a:p>
            <a:r>
              <a:rPr lang="en-US" dirty="0" smtClean="0"/>
              <a:t>Case study 2.</a:t>
            </a:r>
            <a:br>
              <a:rPr lang="en-US" dirty="0" smtClean="0"/>
            </a:br>
            <a:r>
              <a:rPr lang="en-US" dirty="0" smtClean="0"/>
              <a:t>Determining Jurisdiction and Applicable Law in a Divorce Matter</a:t>
            </a:r>
            <a:endParaRPr lang="en-US" dirty="0"/>
          </a:p>
        </p:txBody>
      </p:sp>
      <p:sp>
        <p:nvSpPr>
          <p:cNvPr id="3" name="Tartalom helye 2"/>
          <p:cNvSpPr>
            <a:spLocks noGrp="1"/>
          </p:cNvSpPr>
          <p:nvPr>
            <p:ph idx="1"/>
          </p:nvPr>
        </p:nvSpPr>
        <p:spPr>
          <a:xfrm>
            <a:off x="467544" y="2276872"/>
            <a:ext cx="8229600" cy="4389120"/>
          </a:xfrm>
        </p:spPr>
        <p:txBody>
          <a:bodyPr>
            <a:normAutofit/>
          </a:bodyPr>
          <a:lstStyle/>
          <a:p>
            <a:pPr marL="0" indent="0">
              <a:buNone/>
            </a:pPr>
            <a:r>
              <a:rPr lang="en-US" dirty="0" smtClean="0"/>
              <a:t>Facts of the case:</a:t>
            </a:r>
          </a:p>
          <a:p>
            <a:r>
              <a:rPr lang="en-US" sz="2400" dirty="0" smtClean="0"/>
              <a:t>Hungarian man + a Philippine woman married in the Philippine Islands - lived there for many years, 3 children born </a:t>
            </a:r>
          </a:p>
          <a:p>
            <a:r>
              <a:rPr lang="en-US" sz="2400" dirty="0" smtClean="0"/>
              <a:t>relationship of the parents broke, father moved back to Hungary - he wanted to divorce however he heard that in the Philippine Islands a marriage bond could not be dissolved by divorce</a:t>
            </a:r>
          </a:p>
          <a:p>
            <a:r>
              <a:rPr lang="en-US" sz="2400" dirty="0" smtClean="0"/>
              <a:t>father submitted a request for divorce, regulation of parental supervision rights and maintenance in HU</a:t>
            </a:r>
            <a:endParaRPr lang="en-US" sz="2400" dirty="0"/>
          </a:p>
        </p:txBody>
      </p:sp>
    </p:spTree>
    <p:extLst>
      <p:ext uri="{BB962C8B-B14F-4D97-AF65-F5344CB8AC3E}">
        <p14:creationId xmlns:p14="http://schemas.microsoft.com/office/powerpoint/2010/main" val="188021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fontScale="77500" lnSpcReduction="20000"/>
          </a:bodyPr>
          <a:lstStyle/>
          <a:p>
            <a:pPr marL="0" indent="0">
              <a:buNone/>
            </a:pPr>
            <a:r>
              <a:rPr lang="en-US" dirty="0" smtClean="0"/>
              <a:t>Divorce - Jurisdiction – Brussels II </a:t>
            </a:r>
            <a:r>
              <a:rPr lang="en-US" dirty="0" err="1" smtClean="0"/>
              <a:t>bis</a:t>
            </a:r>
            <a:r>
              <a:rPr lang="en-US" dirty="0" smtClean="0"/>
              <a:t> Regulation</a:t>
            </a:r>
          </a:p>
          <a:p>
            <a:pPr lvl="0"/>
            <a:r>
              <a:rPr lang="en-US" dirty="0" smtClean="0"/>
              <a:t>Article 3, general jurisdiction: in whose territory the </a:t>
            </a:r>
            <a:r>
              <a:rPr lang="en-US" i="1" dirty="0" smtClean="0"/>
              <a:t>spouses are habitually resident</a:t>
            </a:r>
            <a:endParaRPr lang="en-US" dirty="0" smtClean="0"/>
          </a:p>
          <a:p>
            <a:pPr lvl="0"/>
            <a:r>
              <a:rPr lang="en-US" dirty="0" smtClean="0"/>
              <a:t>may also lie with the courts of the Member State where the </a:t>
            </a:r>
            <a:r>
              <a:rPr lang="en-US" i="1" dirty="0" smtClean="0"/>
              <a:t>spouses were last habitually resident</a:t>
            </a:r>
            <a:r>
              <a:rPr lang="en-US" dirty="0" smtClean="0"/>
              <a:t>, insofar as one of them still resides there</a:t>
            </a:r>
          </a:p>
          <a:p>
            <a:pPr lvl="0"/>
            <a:r>
              <a:rPr lang="en-US" dirty="0" smtClean="0"/>
              <a:t>in a Member State </a:t>
            </a:r>
            <a:r>
              <a:rPr lang="en-US" i="1" dirty="0" smtClean="0"/>
              <a:t>where the respondent is habitually resident</a:t>
            </a:r>
            <a:r>
              <a:rPr lang="en-US" dirty="0" smtClean="0"/>
              <a:t> - respondent is resident in a third state</a:t>
            </a:r>
          </a:p>
          <a:p>
            <a:r>
              <a:rPr lang="en-US" dirty="0" smtClean="0"/>
              <a:t>if </a:t>
            </a:r>
            <a:r>
              <a:rPr lang="en-US" i="1" dirty="0" smtClean="0"/>
              <a:t>the applicant was there habitually resident and he resided there for at least</a:t>
            </a:r>
            <a:r>
              <a:rPr lang="en-US" dirty="0" smtClean="0"/>
              <a:t> a year or at least six month immediately before the application was made – but that was not the case in Hungary</a:t>
            </a:r>
          </a:p>
          <a:p>
            <a:r>
              <a:rPr lang="en-US" dirty="0" smtClean="0"/>
              <a:t>residual jurisdiction (Art. 7): where no court of a Member State has jurisdiction pursuant to the previous Articles of the Regulation, jurisdiction shall be determined, in each Member State, by the laws of that State – a rule of Act on PIL: the Hungarian court has jurisdiction in each case which relates to the personal status of a Hungarian national</a:t>
            </a:r>
          </a:p>
          <a:p>
            <a:endParaRPr lang="en-US" dirty="0"/>
          </a:p>
        </p:txBody>
      </p:sp>
    </p:spTree>
    <p:extLst>
      <p:ext uri="{BB962C8B-B14F-4D97-AF65-F5344CB8AC3E}">
        <p14:creationId xmlns:p14="http://schemas.microsoft.com/office/powerpoint/2010/main" val="3628500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a:bodyPr>
          <a:lstStyle/>
          <a:p>
            <a:pPr marL="0" indent="0">
              <a:buNone/>
            </a:pPr>
            <a:r>
              <a:rPr lang="en-US" dirty="0" smtClean="0"/>
              <a:t>Divorce - Applicable Law</a:t>
            </a:r>
            <a:r>
              <a:rPr lang="hu-HU" dirty="0" smtClean="0"/>
              <a:t> - </a:t>
            </a:r>
            <a:r>
              <a:rPr lang="en-US" dirty="0" smtClean="0"/>
              <a:t>Rome III Regulation</a:t>
            </a:r>
          </a:p>
          <a:p>
            <a:r>
              <a:rPr lang="en-US" dirty="0" smtClean="0"/>
              <a:t>universal scope</a:t>
            </a:r>
          </a:p>
          <a:p>
            <a:r>
              <a:rPr lang="en-US" dirty="0" smtClean="0"/>
              <a:t>Article 5: parties may choose the applicable law </a:t>
            </a:r>
          </a:p>
          <a:p>
            <a:r>
              <a:rPr lang="en-US" dirty="0" smtClean="0"/>
              <a:t>Article 8 provides a cascade system of conflicts of laws (collisional rules)</a:t>
            </a:r>
          </a:p>
          <a:p>
            <a:r>
              <a:rPr lang="en-US" dirty="0" smtClean="0"/>
              <a:t>Philippine Islands did not provide for divorce - Article 10: if the law applicable made no provision for divorce or does not grant one of the spouses equal access to divorce or legal separation on grounds of their sex, the law of the forum shall apply</a:t>
            </a:r>
          </a:p>
          <a:p>
            <a:endParaRPr lang="hu-HU" dirty="0"/>
          </a:p>
        </p:txBody>
      </p:sp>
    </p:spTree>
    <p:extLst>
      <p:ext uri="{BB962C8B-B14F-4D97-AF65-F5344CB8AC3E}">
        <p14:creationId xmlns:p14="http://schemas.microsoft.com/office/powerpoint/2010/main" val="2391197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lnSpcReduction="10000"/>
          </a:bodyPr>
          <a:lstStyle/>
          <a:p>
            <a:pPr marL="0" indent="0">
              <a:buNone/>
            </a:pPr>
            <a:r>
              <a:rPr lang="en-US" dirty="0" smtClean="0"/>
              <a:t>Parental Supervision (Custody, Access rights, Temporary Custody Rights) - Jurisdiction – Brussels II </a:t>
            </a:r>
            <a:r>
              <a:rPr lang="en-US" dirty="0" err="1" smtClean="0"/>
              <a:t>bis</a:t>
            </a:r>
            <a:r>
              <a:rPr lang="en-US" dirty="0" smtClean="0"/>
              <a:t> Regulation</a:t>
            </a:r>
          </a:p>
          <a:p>
            <a:pPr lvl="0"/>
            <a:r>
              <a:rPr lang="en-US" dirty="0" smtClean="0"/>
              <a:t>Where no Member State has jurisdiction under the Regulation, it shall be determined by the laws of that Member State</a:t>
            </a:r>
          </a:p>
          <a:p>
            <a:r>
              <a:rPr lang="en-US" dirty="0"/>
              <a:t>Paragraph (3) of Section 59 </a:t>
            </a:r>
            <a:r>
              <a:rPr lang="hu-HU" dirty="0" smtClean="0"/>
              <a:t>of </a:t>
            </a:r>
            <a:r>
              <a:rPr lang="en-US" dirty="0" smtClean="0"/>
              <a:t>Hungarian Act on PIL: for cases of parental supervision the Hungarian court may proceed if this question is adjudicated in a proceeding that also involves personal status in which the court has jurisdiction</a:t>
            </a:r>
            <a:endParaRPr lang="en-US" dirty="0"/>
          </a:p>
        </p:txBody>
      </p:sp>
    </p:spTree>
    <p:extLst>
      <p:ext uri="{BB962C8B-B14F-4D97-AF65-F5344CB8AC3E}">
        <p14:creationId xmlns:p14="http://schemas.microsoft.com/office/powerpoint/2010/main" val="4284230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a:bodyPr>
          <a:lstStyle/>
          <a:p>
            <a:pPr marL="0" indent="0">
              <a:buNone/>
            </a:pPr>
            <a:r>
              <a:rPr lang="en-US" dirty="0" smtClean="0"/>
              <a:t>Parental Supervision (Custody, Access rights, Temporary Custody Rights) - Applicable Law – 1996 Hague Child Protection Convention</a:t>
            </a:r>
          </a:p>
          <a:p>
            <a:r>
              <a:rPr lang="en-US" dirty="0" smtClean="0"/>
              <a:t>Article 20: universal application of the Convention</a:t>
            </a:r>
          </a:p>
          <a:p>
            <a:r>
              <a:rPr lang="en-US" dirty="0" smtClean="0"/>
              <a:t>main rule in Article 15 on applicable law: application of the law of the forum</a:t>
            </a:r>
          </a:p>
          <a:p>
            <a:r>
              <a:rPr lang="en-US" dirty="0" smtClean="0"/>
              <a:t>however the Articles of the Convention may lead to the application of other connecting factors, as well</a:t>
            </a:r>
          </a:p>
          <a:p>
            <a:endParaRPr lang="hu-HU" dirty="0" smtClean="0"/>
          </a:p>
          <a:p>
            <a:endParaRPr lang="hu-HU" dirty="0"/>
          </a:p>
        </p:txBody>
      </p:sp>
    </p:spTree>
    <p:extLst>
      <p:ext uri="{BB962C8B-B14F-4D97-AF65-F5344CB8AC3E}">
        <p14:creationId xmlns:p14="http://schemas.microsoft.com/office/powerpoint/2010/main" val="31387147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a:bodyPr>
          <a:lstStyle/>
          <a:p>
            <a:pPr marL="0" indent="0">
              <a:buNone/>
            </a:pPr>
            <a:r>
              <a:rPr lang="en-US" dirty="0" smtClean="0"/>
              <a:t>Maintenance - jurisdiction and applicable law</a:t>
            </a:r>
          </a:p>
          <a:p>
            <a:r>
              <a:rPr lang="en-GB" dirty="0" smtClean="0"/>
              <a:t>Maintenance Regulation</a:t>
            </a:r>
            <a:r>
              <a:rPr lang="hu-HU" dirty="0" smtClean="0"/>
              <a:t>:</a:t>
            </a:r>
            <a:r>
              <a:rPr lang="en-GB" dirty="0" smtClean="0"/>
              <a:t> universal </a:t>
            </a:r>
            <a:r>
              <a:rPr lang="en-GB" dirty="0"/>
              <a:t>rules as regards jurisdiction and applicable </a:t>
            </a:r>
            <a:r>
              <a:rPr lang="en-GB" dirty="0" smtClean="0"/>
              <a:t>law</a:t>
            </a:r>
            <a:endParaRPr lang="hu-HU" dirty="0" smtClean="0"/>
          </a:p>
          <a:p>
            <a:r>
              <a:rPr lang="en-GB" dirty="0" smtClean="0"/>
              <a:t>As </a:t>
            </a:r>
            <a:r>
              <a:rPr lang="en-GB" dirty="0"/>
              <a:t>regards </a:t>
            </a:r>
            <a:r>
              <a:rPr lang="en-GB" dirty="0" smtClean="0"/>
              <a:t>applicable law</a:t>
            </a:r>
            <a:r>
              <a:rPr lang="hu-HU" dirty="0" smtClean="0"/>
              <a:t>: </a:t>
            </a:r>
            <a:r>
              <a:rPr lang="en-GB" dirty="0" smtClean="0"/>
              <a:t>the </a:t>
            </a:r>
            <a:r>
              <a:rPr lang="en-GB" dirty="0"/>
              <a:t>Regulation settles it indirectly by referring to the 2007 Hague Maintenance Protocol</a:t>
            </a:r>
            <a:r>
              <a:rPr lang="hu-HU" dirty="0" smtClean="0"/>
              <a:t> </a:t>
            </a:r>
            <a:endParaRPr lang="hu-HU" dirty="0"/>
          </a:p>
        </p:txBody>
      </p:sp>
    </p:spTree>
    <p:extLst>
      <p:ext uri="{BB962C8B-B14F-4D97-AF65-F5344CB8AC3E}">
        <p14:creationId xmlns:p14="http://schemas.microsoft.com/office/powerpoint/2010/main" val="16953363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fontScale="85000" lnSpcReduction="20000"/>
          </a:bodyPr>
          <a:lstStyle/>
          <a:p>
            <a:pPr marL="0" indent="0">
              <a:buNone/>
            </a:pPr>
            <a:r>
              <a:rPr lang="en-US" dirty="0" smtClean="0"/>
              <a:t>Some Remarks on the Content of the Material Law of the Philippine Islands</a:t>
            </a:r>
          </a:p>
          <a:p>
            <a:r>
              <a:rPr lang="en-US" dirty="0" smtClean="0"/>
              <a:t>the law of the Philippine Islands do not know divorce. However its</a:t>
            </a:r>
            <a:r>
              <a:rPr lang="hu-HU" dirty="0" smtClean="0"/>
              <a:t> </a:t>
            </a:r>
            <a:r>
              <a:rPr lang="en-US" dirty="0" smtClean="0"/>
              <a:t>PIL contains rules on recognition of foreign divorce judgement - at the Philippine Islands a Philippine party can only remarry if the foreign citizen was the petitioner and judgement was not based on an agreement of the parties</a:t>
            </a:r>
          </a:p>
          <a:p>
            <a:r>
              <a:rPr lang="hu-HU" dirty="0" smtClean="0"/>
              <a:t>i</a:t>
            </a:r>
            <a:r>
              <a:rPr lang="en-US" dirty="0" smtClean="0"/>
              <a:t>n the Philippine Islands for Muslims there is a separate code for personal and family law</a:t>
            </a:r>
          </a:p>
          <a:p>
            <a:r>
              <a:rPr lang="en-US" dirty="0" smtClean="0"/>
              <a:t>there is no dual or multilateral treaty or reciprocity in force between Hungary and the Philippine Islands as regards recognition and enforcement of judgements regarding parental supervision, access rights and maintenance - for the recognition and enforcement of a Hungarian judgement the national rules of the Philippine Islands are applicable</a:t>
            </a:r>
            <a:endParaRPr lang="en-US" dirty="0"/>
          </a:p>
        </p:txBody>
      </p:sp>
    </p:spTree>
    <p:extLst>
      <p:ext uri="{BB962C8B-B14F-4D97-AF65-F5344CB8AC3E}">
        <p14:creationId xmlns:p14="http://schemas.microsoft.com/office/powerpoint/2010/main" val="9193531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Concluding Remarks</a:t>
            </a:r>
            <a:endParaRPr lang="en-US" dirty="0"/>
          </a:p>
        </p:txBody>
      </p:sp>
      <p:sp>
        <p:nvSpPr>
          <p:cNvPr id="3" name="Tartalom helye 2"/>
          <p:cNvSpPr>
            <a:spLocks noGrp="1"/>
          </p:cNvSpPr>
          <p:nvPr>
            <p:ph idx="1"/>
          </p:nvPr>
        </p:nvSpPr>
        <p:spPr/>
        <p:txBody>
          <a:bodyPr>
            <a:normAutofit fontScale="92500" lnSpcReduction="10000"/>
          </a:bodyPr>
          <a:lstStyle/>
          <a:p>
            <a:r>
              <a:rPr lang="en-US" dirty="0" smtClean="0"/>
              <a:t>Aim was by the case studies to contribute to the understanding of the practical functioning and the system of the EU legal acts </a:t>
            </a:r>
          </a:p>
          <a:p>
            <a:r>
              <a:rPr lang="en-US" dirty="0" smtClean="0"/>
              <a:t>These are very complex issues - there are a lot of EU and international legal acts in force and it is hard to understand their relationship, material and temporal scope </a:t>
            </a:r>
          </a:p>
          <a:p>
            <a:r>
              <a:rPr lang="en-US" dirty="0" smtClean="0"/>
              <a:t>The numbers of these EU instruments were increasing very fast  </a:t>
            </a:r>
            <a:endParaRPr lang="hu-HU" dirty="0" smtClean="0"/>
          </a:p>
          <a:p>
            <a:pPr lvl="1"/>
            <a:r>
              <a:rPr lang="en-US" dirty="0" smtClean="0"/>
              <a:t>hopefully the dumping on establishing new regulation has been terminated; </a:t>
            </a:r>
            <a:endParaRPr lang="hu-HU" dirty="0" smtClean="0"/>
          </a:p>
          <a:p>
            <a:pPr lvl="1"/>
            <a:r>
              <a:rPr lang="en-US" dirty="0" smtClean="0"/>
              <a:t>legal practitioners and citizens would have time to get used to the existing frameworks of the EU civil justice.</a:t>
            </a:r>
          </a:p>
          <a:p>
            <a:endParaRPr lang="hu-HU" dirty="0"/>
          </a:p>
        </p:txBody>
      </p:sp>
    </p:spTree>
    <p:extLst>
      <p:ext uri="{BB962C8B-B14F-4D97-AF65-F5344CB8AC3E}">
        <p14:creationId xmlns:p14="http://schemas.microsoft.com/office/powerpoint/2010/main" val="1279557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Hungary and the EU</a:t>
            </a:r>
            <a:endParaRPr lang="en-US" dirty="0"/>
          </a:p>
        </p:txBody>
      </p:sp>
      <p:sp>
        <p:nvSpPr>
          <p:cNvPr id="3" name="Tartalom helye 2"/>
          <p:cNvSpPr>
            <a:spLocks noGrp="1"/>
          </p:cNvSpPr>
          <p:nvPr>
            <p:ph idx="1"/>
          </p:nvPr>
        </p:nvSpPr>
        <p:spPr/>
        <p:txBody>
          <a:bodyPr>
            <a:normAutofit lnSpcReduction="10000"/>
          </a:bodyPr>
          <a:lstStyle/>
          <a:p>
            <a:r>
              <a:rPr lang="en-US" dirty="0" smtClean="0"/>
              <a:t>Hungarian accession: 2004</a:t>
            </a:r>
          </a:p>
          <a:p>
            <a:r>
              <a:rPr lang="en-GB" dirty="0" smtClean="0"/>
              <a:t>no </a:t>
            </a:r>
            <a:r>
              <a:rPr lang="en-GB" dirty="0"/>
              <a:t>basic modifications were needed for the transposition, implementation and application of EU legal acts and </a:t>
            </a:r>
            <a:r>
              <a:rPr lang="en-GB" dirty="0" smtClean="0"/>
              <a:t>judgments</a:t>
            </a:r>
            <a:endParaRPr lang="hu-HU" dirty="0" smtClean="0"/>
          </a:p>
          <a:p>
            <a:r>
              <a:rPr lang="en-GB" dirty="0"/>
              <a:t>Our Ministry of Justice </a:t>
            </a:r>
            <a:r>
              <a:rPr lang="en-GB" dirty="0" smtClean="0"/>
              <a:t>is responsible </a:t>
            </a:r>
            <a:r>
              <a:rPr lang="en-GB" dirty="0"/>
              <a:t>for </a:t>
            </a:r>
            <a:endParaRPr lang="hu-HU" dirty="0" smtClean="0"/>
          </a:p>
          <a:p>
            <a:pPr lvl="1"/>
            <a:r>
              <a:rPr lang="en-US" dirty="0" smtClean="0"/>
              <a:t>transposition, implementation of EU instruments </a:t>
            </a:r>
          </a:p>
          <a:p>
            <a:pPr lvl="1"/>
            <a:r>
              <a:rPr lang="en-US" dirty="0" smtClean="0"/>
              <a:t>representing the Hungarian position during the preparation phase in working groups of the Council</a:t>
            </a:r>
          </a:p>
          <a:p>
            <a:pPr lvl="1"/>
            <a:r>
              <a:rPr lang="en-US" dirty="0" smtClean="0"/>
              <a:t>fulfilling the tasks of Central Authority of the different regulations in the field of civil justice – colleagues follow a topic right from the preparation till its application</a:t>
            </a:r>
            <a:endParaRPr lang="en-US" dirty="0"/>
          </a:p>
        </p:txBody>
      </p:sp>
    </p:spTree>
    <p:extLst>
      <p:ext uri="{BB962C8B-B14F-4D97-AF65-F5344CB8AC3E}">
        <p14:creationId xmlns:p14="http://schemas.microsoft.com/office/powerpoint/2010/main" val="16665563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lstStyle/>
          <a:p>
            <a:pPr marL="0" indent="0">
              <a:buNone/>
            </a:pPr>
            <a:endParaRPr lang="hu-HU" dirty="0" smtClean="0"/>
          </a:p>
          <a:p>
            <a:pPr marL="0" indent="0">
              <a:buNone/>
            </a:pPr>
            <a:endParaRPr lang="hu-HU" dirty="0"/>
          </a:p>
          <a:p>
            <a:pPr marL="0" indent="0">
              <a:buNone/>
            </a:pPr>
            <a:endParaRPr lang="hu-HU" dirty="0" smtClean="0"/>
          </a:p>
          <a:p>
            <a:pPr marL="0" indent="0" algn="ctr">
              <a:buNone/>
            </a:pPr>
            <a:r>
              <a:rPr lang="en-US" dirty="0" smtClean="0"/>
              <a:t>Thank you for your attention!</a:t>
            </a:r>
            <a:endParaRPr lang="en-US" dirty="0"/>
          </a:p>
        </p:txBody>
      </p:sp>
    </p:spTree>
    <p:extLst>
      <p:ext uri="{BB962C8B-B14F-4D97-AF65-F5344CB8AC3E}">
        <p14:creationId xmlns:p14="http://schemas.microsoft.com/office/powerpoint/2010/main" val="1656190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en-US" dirty="0" smtClean="0"/>
              <a:t>Theme of the Presentation</a:t>
            </a:r>
            <a:endParaRPr lang="en-US" dirty="0"/>
          </a:p>
        </p:txBody>
      </p:sp>
      <p:sp>
        <p:nvSpPr>
          <p:cNvPr id="3" name="Tartalom helye 2"/>
          <p:cNvSpPr>
            <a:spLocks noGrp="1"/>
          </p:cNvSpPr>
          <p:nvPr>
            <p:ph idx="1"/>
          </p:nvPr>
        </p:nvSpPr>
        <p:spPr/>
        <p:txBody>
          <a:bodyPr>
            <a:normAutofit lnSpcReduction="10000"/>
          </a:bodyPr>
          <a:lstStyle/>
          <a:p>
            <a:pPr lvl="0"/>
            <a:r>
              <a:rPr lang="en-GB" dirty="0"/>
              <a:t>Experiences on the Functioning of Some EU Instruments in the Area of Civil </a:t>
            </a:r>
            <a:r>
              <a:rPr lang="en-GB" dirty="0" smtClean="0"/>
              <a:t>Justice</a:t>
            </a:r>
            <a:endParaRPr lang="hu-HU" dirty="0" smtClean="0"/>
          </a:p>
          <a:p>
            <a:pPr lvl="1"/>
            <a:r>
              <a:rPr lang="en-GB" dirty="0" smtClean="0"/>
              <a:t>Regulation </a:t>
            </a:r>
            <a:r>
              <a:rPr lang="en-GB" dirty="0"/>
              <a:t>on </a:t>
            </a:r>
            <a:r>
              <a:rPr lang="en-GB" dirty="0" smtClean="0"/>
              <a:t>service </a:t>
            </a:r>
            <a:r>
              <a:rPr lang="en-GB" dirty="0"/>
              <a:t>of documents </a:t>
            </a:r>
            <a:r>
              <a:rPr lang="hu-HU" dirty="0" smtClean="0"/>
              <a:t> - </a:t>
            </a:r>
            <a:r>
              <a:rPr lang="en-GB" dirty="0" smtClean="0"/>
              <a:t>Regulation (EC) No 1393/2007</a:t>
            </a:r>
            <a:endParaRPr lang="hu-HU" dirty="0"/>
          </a:p>
          <a:p>
            <a:pPr lvl="1"/>
            <a:r>
              <a:rPr lang="en-GB" dirty="0"/>
              <a:t>Regulation on taking of evidence </a:t>
            </a:r>
            <a:r>
              <a:rPr lang="hu-HU" dirty="0" smtClean="0"/>
              <a:t>- </a:t>
            </a:r>
            <a:r>
              <a:rPr lang="en-GB" dirty="0" smtClean="0"/>
              <a:t>Regulation </a:t>
            </a:r>
            <a:r>
              <a:rPr lang="en-GB" dirty="0"/>
              <a:t>(EC) No </a:t>
            </a:r>
            <a:r>
              <a:rPr lang="en-GB" dirty="0" smtClean="0"/>
              <a:t>1206/2001</a:t>
            </a:r>
            <a:endParaRPr lang="hu-HU" dirty="0"/>
          </a:p>
          <a:p>
            <a:pPr lvl="1"/>
            <a:r>
              <a:rPr lang="en-GB" dirty="0"/>
              <a:t>Maintenance regulation </a:t>
            </a:r>
            <a:r>
              <a:rPr lang="hu-HU" dirty="0" smtClean="0"/>
              <a:t> - </a:t>
            </a:r>
            <a:r>
              <a:rPr lang="en-GB" dirty="0" smtClean="0"/>
              <a:t>Regulation </a:t>
            </a:r>
            <a:r>
              <a:rPr lang="en-GB" dirty="0"/>
              <a:t>(EC) No </a:t>
            </a:r>
            <a:r>
              <a:rPr lang="en-GB" dirty="0" smtClean="0"/>
              <a:t>4/2009</a:t>
            </a:r>
            <a:endParaRPr lang="en-US" dirty="0" smtClean="0"/>
          </a:p>
          <a:p>
            <a:pPr lvl="0"/>
            <a:r>
              <a:rPr lang="en-US" dirty="0" smtClean="0"/>
              <a:t>Two case studies</a:t>
            </a:r>
          </a:p>
          <a:p>
            <a:pPr lvl="1"/>
            <a:r>
              <a:rPr lang="en-US" dirty="0" smtClean="0"/>
              <a:t>enforcement maintenance claims </a:t>
            </a:r>
            <a:endParaRPr lang="hu-HU" dirty="0" smtClean="0"/>
          </a:p>
          <a:p>
            <a:pPr lvl="1"/>
            <a:r>
              <a:rPr lang="en-US" dirty="0" smtClean="0"/>
              <a:t>determining jurisdiction and applicable law in a divorce matter</a:t>
            </a:r>
          </a:p>
          <a:p>
            <a:endParaRPr lang="en-US" dirty="0" smtClean="0"/>
          </a:p>
          <a:p>
            <a:pPr lvl="1"/>
            <a:endParaRPr lang="hu-HU" dirty="0"/>
          </a:p>
        </p:txBody>
      </p:sp>
    </p:spTree>
    <p:extLst>
      <p:ext uri="{BB962C8B-B14F-4D97-AF65-F5344CB8AC3E}">
        <p14:creationId xmlns:p14="http://schemas.microsoft.com/office/powerpoint/2010/main" val="3777802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en-GB" dirty="0"/>
              <a:t>Regulation on Service of </a:t>
            </a:r>
            <a:r>
              <a:rPr lang="en-GB" dirty="0" smtClean="0"/>
              <a:t>Documents</a:t>
            </a:r>
            <a:r>
              <a:rPr lang="hu-HU" dirty="0" smtClean="0"/>
              <a:t> 1.</a:t>
            </a:r>
            <a:endParaRPr lang="hu-HU" dirty="0"/>
          </a:p>
        </p:txBody>
      </p:sp>
      <p:sp>
        <p:nvSpPr>
          <p:cNvPr id="3" name="Tartalom helye 2"/>
          <p:cNvSpPr>
            <a:spLocks noGrp="1"/>
          </p:cNvSpPr>
          <p:nvPr>
            <p:ph idx="1"/>
          </p:nvPr>
        </p:nvSpPr>
        <p:spPr/>
        <p:txBody>
          <a:bodyPr>
            <a:normAutofit/>
          </a:bodyPr>
          <a:lstStyle/>
          <a:p>
            <a:r>
              <a:rPr lang="en-GB" dirty="0"/>
              <a:t>foreign agencies still regard the Ministry </a:t>
            </a:r>
            <a:r>
              <a:rPr lang="hu-HU" dirty="0" smtClean="0"/>
              <a:t>of </a:t>
            </a:r>
            <a:r>
              <a:rPr lang="en-US" dirty="0" smtClean="0"/>
              <a:t>Justice</a:t>
            </a:r>
            <a:r>
              <a:rPr lang="hu-HU" dirty="0" smtClean="0"/>
              <a:t> </a:t>
            </a:r>
            <a:r>
              <a:rPr lang="en-GB" dirty="0" smtClean="0"/>
              <a:t>as </a:t>
            </a:r>
            <a:r>
              <a:rPr lang="en-GB" dirty="0"/>
              <a:t>receiving </a:t>
            </a:r>
            <a:r>
              <a:rPr lang="en-GB" dirty="0" smtClean="0"/>
              <a:t>agency</a:t>
            </a:r>
            <a:endParaRPr lang="hu-HU" dirty="0" smtClean="0"/>
          </a:p>
          <a:p>
            <a:r>
              <a:rPr lang="en-GB" dirty="0"/>
              <a:t>service of extra judicial </a:t>
            </a:r>
            <a:r>
              <a:rPr lang="en-GB" dirty="0" smtClean="0"/>
              <a:t>documents</a:t>
            </a:r>
            <a:r>
              <a:rPr lang="hu-HU" dirty="0" smtClean="0"/>
              <a:t> - </a:t>
            </a:r>
            <a:r>
              <a:rPr lang="en-GB" i="1" dirty="0" err="1"/>
              <a:t>Roda</a:t>
            </a:r>
            <a:r>
              <a:rPr lang="en-GB" i="1" dirty="0"/>
              <a:t> Golf &amp; Beach Resort </a:t>
            </a:r>
            <a:r>
              <a:rPr lang="en-GB" i="1" dirty="0" smtClean="0"/>
              <a:t>case</a:t>
            </a:r>
            <a:r>
              <a:rPr lang="hu-HU" dirty="0" smtClean="0"/>
              <a:t>: </a:t>
            </a:r>
            <a:r>
              <a:rPr lang="en-GB" dirty="0" smtClean="0"/>
              <a:t>documents </a:t>
            </a:r>
            <a:r>
              <a:rPr lang="en-GB" dirty="0"/>
              <a:t>issued by notaries are regarded as “extrajudicial document” </a:t>
            </a:r>
            <a:r>
              <a:rPr lang="hu-HU" dirty="0" smtClean="0"/>
              <a:t>– </a:t>
            </a:r>
            <a:r>
              <a:rPr lang="en-GB" dirty="0" smtClean="0"/>
              <a:t>incorrect</a:t>
            </a:r>
            <a:r>
              <a:rPr lang="hu-HU" dirty="0" smtClean="0"/>
              <a:t>:</a:t>
            </a:r>
            <a:r>
              <a:rPr lang="en-GB" dirty="0" smtClean="0"/>
              <a:t> ignores </a:t>
            </a:r>
            <a:r>
              <a:rPr lang="en-GB" dirty="0"/>
              <a:t>the nature of the </a:t>
            </a:r>
            <a:r>
              <a:rPr lang="en-GB" dirty="0" smtClean="0"/>
              <a:t>proceeding</a:t>
            </a:r>
            <a:endParaRPr lang="hu-HU" dirty="0" smtClean="0"/>
          </a:p>
          <a:p>
            <a:r>
              <a:rPr lang="en-GB" dirty="0"/>
              <a:t>persons having unknown </a:t>
            </a:r>
            <a:r>
              <a:rPr lang="en-GB" dirty="0" smtClean="0"/>
              <a:t>address</a:t>
            </a:r>
            <a:r>
              <a:rPr lang="hu-HU" dirty="0" smtClean="0"/>
              <a:t> – </a:t>
            </a:r>
            <a:r>
              <a:rPr lang="en-GB" dirty="0" smtClean="0"/>
              <a:t>Art</a:t>
            </a:r>
            <a:r>
              <a:rPr lang="hu-HU" dirty="0" smtClean="0"/>
              <a:t>.</a:t>
            </a:r>
            <a:r>
              <a:rPr lang="en-GB" dirty="0" smtClean="0"/>
              <a:t> 1</a:t>
            </a:r>
            <a:r>
              <a:rPr lang="hu-HU" dirty="0" smtClean="0"/>
              <a:t>:</a:t>
            </a:r>
            <a:r>
              <a:rPr lang="en-GB" dirty="0" smtClean="0"/>
              <a:t> “</a:t>
            </a:r>
            <a:r>
              <a:rPr lang="en-GB" dirty="0"/>
              <a:t>this Regulation shall not apply where the address of the person to be served with the document is not known</a:t>
            </a:r>
            <a:r>
              <a:rPr lang="en-GB" dirty="0" smtClean="0"/>
              <a:t>”</a:t>
            </a:r>
            <a:endParaRPr lang="hu-HU" dirty="0" smtClean="0"/>
          </a:p>
        </p:txBody>
      </p:sp>
    </p:spTree>
    <p:extLst>
      <p:ext uri="{BB962C8B-B14F-4D97-AF65-F5344CB8AC3E}">
        <p14:creationId xmlns:p14="http://schemas.microsoft.com/office/powerpoint/2010/main" val="844105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en-GB" dirty="0" smtClean="0"/>
              <a:t>Regulation on Service of Documents</a:t>
            </a:r>
            <a:r>
              <a:rPr lang="hu-HU" dirty="0" smtClean="0"/>
              <a:t> 2.</a:t>
            </a:r>
            <a:endParaRPr lang="hu-HU" dirty="0"/>
          </a:p>
        </p:txBody>
      </p:sp>
      <p:sp>
        <p:nvSpPr>
          <p:cNvPr id="3" name="Tartalom helye 2"/>
          <p:cNvSpPr>
            <a:spLocks noGrp="1"/>
          </p:cNvSpPr>
          <p:nvPr>
            <p:ph idx="1"/>
          </p:nvPr>
        </p:nvSpPr>
        <p:spPr/>
        <p:txBody>
          <a:bodyPr/>
          <a:lstStyle/>
          <a:p>
            <a:r>
              <a:rPr lang="en-GB" dirty="0" smtClean="0"/>
              <a:t>the certificate of service under the Regulation is not attached and only a national notice is sent without any translation</a:t>
            </a:r>
            <a:endParaRPr lang="hu-HU" dirty="0" smtClean="0"/>
          </a:p>
          <a:p>
            <a:r>
              <a:rPr lang="en-GB" dirty="0" smtClean="0"/>
              <a:t>imbalance on sharing of costs and administrative difficulties</a:t>
            </a:r>
            <a:endParaRPr lang="hu-HU" dirty="0" smtClean="0"/>
          </a:p>
          <a:p>
            <a:r>
              <a:rPr lang="en-US" dirty="0" smtClean="0"/>
              <a:t>service</a:t>
            </a:r>
            <a:r>
              <a:rPr lang="hu-HU" dirty="0" smtClean="0"/>
              <a:t> </a:t>
            </a:r>
            <a:r>
              <a:rPr lang="en-GB" dirty="0" smtClean="0"/>
              <a:t>by postal way</a:t>
            </a:r>
            <a:endParaRPr lang="hu-HU" dirty="0" smtClean="0"/>
          </a:p>
          <a:p>
            <a:r>
              <a:rPr lang="en-GB" dirty="0" smtClean="0"/>
              <a:t>fictitious service usually cannot be applied</a:t>
            </a:r>
            <a:endParaRPr lang="hu-HU" dirty="0" smtClean="0"/>
          </a:p>
        </p:txBody>
      </p:sp>
    </p:spTree>
    <p:extLst>
      <p:ext uri="{BB962C8B-B14F-4D97-AF65-F5344CB8AC3E}">
        <p14:creationId xmlns:p14="http://schemas.microsoft.com/office/powerpoint/2010/main" val="3803103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en-US" dirty="0" smtClean="0"/>
              <a:t>Regulation on Taking of Evidence</a:t>
            </a:r>
            <a:endParaRPr lang="hu-HU" dirty="0"/>
          </a:p>
        </p:txBody>
      </p:sp>
      <p:sp>
        <p:nvSpPr>
          <p:cNvPr id="3" name="Tartalom helye 2"/>
          <p:cNvSpPr>
            <a:spLocks noGrp="1"/>
          </p:cNvSpPr>
          <p:nvPr>
            <p:ph idx="1"/>
          </p:nvPr>
        </p:nvSpPr>
        <p:spPr/>
        <p:txBody>
          <a:bodyPr/>
          <a:lstStyle/>
          <a:p>
            <a:r>
              <a:rPr lang="en-US" dirty="0" smtClean="0"/>
              <a:t>the concept of the “court” and notaries</a:t>
            </a:r>
          </a:p>
          <a:p>
            <a:r>
              <a:rPr lang="en-US" dirty="0" smtClean="0"/>
              <a:t>data under the privacy rules or data protection</a:t>
            </a:r>
          </a:p>
          <a:p>
            <a:r>
              <a:rPr lang="en-US" dirty="0" smtClean="0"/>
              <a:t>expert and interpretation fees and other costs </a:t>
            </a:r>
          </a:p>
          <a:p>
            <a:r>
              <a:rPr lang="en-US" dirty="0" smtClean="0"/>
              <a:t>forms to be completed in the language of the requested authority </a:t>
            </a:r>
            <a:endParaRPr lang="en-US" dirty="0"/>
          </a:p>
        </p:txBody>
      </p:sp>
    </p:spTree>
    <p:extLst>
      <p:ext uri="{BB962C8B-B14F-4D97-AF65-F5344CB8AC3E}">
        <p14:creationId xmlns:p14="http://schemas.microsoft.com/office/powerpoint/2010/main" val="2767512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Maintenance Regulation</a:t>
            </a:r>
            <a:endParaRPr lang="hu-HU" dirty="0"/>
          </a:p>
        </p:txBody>
      </p:sp>
      <p:sp>
        <p:nvSpPr>
          <p:cNvPr id="3" name="Tartalom helye 2"/>
          <p:cNvSpPr>
            <a:spLocks noGrp="1"/>
          </p:cNvSpPr>
          <p:nvPr>
            <p:ph idx="1"/>
          </p:nvPr>
        </p:nvSpPr>
        <p:spPr/>
        <p:txBody>
          <a:bodyPr/>
          <a:lstStyle/>
          <a:p>
            <a:r>
              <a:rPr lang="en-US" dirty="0" smtClean="0"/>
              <a:t>difficult to fill in correctly the forms</a:t>
            </a:r>
          </a:p>
          <a:p>
            <a:r>
              <a:rPr lang="en-US" dirty="0" smtClean="0"/>
              <a:t>enforcement obligations which are established in a percentage of all the incomes of the debtor but a minimum fix amount is also fixed</a:t>
            </a:r>
          </a:p>
          <a:p>
            <a:r>
              <a:rPr lang="en-US" dirty="0" smtClean="0"/>
              <a:t>Power of Attorney under Article 52 </a:t>
            </a:r>
          </a:p>
          <a:p>
            <a:r>
              <a:rPr lang="en-US" dirty="0" smtClean="0"/>
              <a:t>what is the method for establishing and enforcing maintenance in Hungary under the Regulation</a:t>
            </a:r>
            <a:endParaRPr lang="en-US" dirty="0"/>
          </a:p>
        </p:txBody>
      </p:sp>
    </p:spTree>
    <p:extLst>
      <p:ext uri="{BB962C8B-B14F-4D97-AF65-F5344CB8AC3E}">
        <p14:creationId xmlns:p14="http://schemas.microsoft.com/office/powerpoint/2010/main" val="3091057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124744"/>
            <a:ext cx="8229600" cy="1143000"/>
          </a:xfrm>
        </p:spPr>
        <p:txBody>
          <a:bodyPr>
            <a:normAutofit fontScale="90000"/>
          </a:bodyPr>
          <a:lstStyle/>
          <a:p>
            <a:r>
              <a:rPr lang="en-US" dirty="0" smtClean="0"/>
              <a:t>Case study 1.</a:t>
            </a:r>
            <a:r>
              <a:rPr lang="hu-HU" dirty="0" smtClean="0"/>
              <a:t/>
            </a:r>
            <a:br>
              <a:rPr lang="hu-HU" dirty="0" smtClean="0"/>
            </a:br>
            <a:r>
              <a:rPr lang="en-US" dirty="0" smtClean="0"/>
              <a:t>Enforcement of Hungarian Maintenance Decisions in the UK</a:t>
            </a:r>
            <a:endParaRPr lang="hu-HU" dirty="0"/>
          </a:p>
        </p:txBody>
      </p:sp>
      <p:sp>
        <p:nvSpPr>
          <p:cNvPr id="3" name="Tartalom helye 2"/>
          <p:cNvSpPr>
            <a:spLocks noGrp="1"/>
          </p:cNvSpPr>
          <p:nvPr>
            <p:ph idx="1"/>
          </p:nvPr>
        </p:nvSpPr>
        <p:spPr>
          <a:xfrm>
            <a:off x="467544" y="2303572"/>
            <a:ext cx="8229600" cy="4525963"/>
          </a:xfrm>
        </p:spPr>
        <p:txBody>
          <a:bodyPr>
            <a:normAutofit fontScale="92500" lnSpcReduction="20000"/>
          </a:bodyPr>
          <a:lstStyle/>
          <a:p>
            <a:pPr marL="0" indent="0">
              <a:buNone/>
            </a:pPr>
            <a:r>
              <a:rPr lang="en-US" dirty="0" smtClean="0"/>
              <a:t>Facts of the case:</a:t>
            </a:r>
          </a:p>
          <a:p>
            <a:r>
              <a:rPr lang="en-US" dirty="0" err="1" smtClean="0"/>
              <a:t>judgement</a:t>
            </a:r>
            <a:r>
              <a:rPr lang="en-US" dirty="0" smtClean="0"/>
              <a:t> dated in January 2004: obliged father to pay 5000 HUF (</a:t>
            </a:r>
            <a:r>
              <a:rPr lang="en-US" dirty="0" err="1" smtClean="0"/>
              <a:t>cca</a:t>
            </a:r>
            <a:r>
              <a:rPr lang="en-US" dirty="0" smtClean="0"/>
              <a:t>. 17 Euros) child support as of August 2001 regarding his minor child + established the father’s arrears for August 2001 and January 2004 in 150 000 HUFs</a:t>
            </a:r>
          </a:p>
          <a:p>
            <a:r>
              <a:rPr lang="en-US" dirty="0" err="1" smtClean="0"/>
              <a:t>judgement</a:t>
            </a:r>
            <a:r>
              <a:rPr lang="en-US" dirty="0" smtClean="0"/>
              <a:t> dated in 2007: modified previous </a:t>
            </a:r>
            <a:r>
              <a:rPr lang="en-US" dirty="0" err="1" smtClean="0"/>
              <a:t>judgement</a:t>
            </a:r>
            <a:r>
              <a:rPr lang="en-US" dirty="0" smtClean="0"/>
              <a:t> and raised the father’s obligation as of August 2006 to 8000 HUF (26 Euros) monthly</a:t>
            </a:r>
          </a:p>
          <a:p>
            <a:r>
              <a:rPr lang="en-US" dirty="0" err="1" smtClean="0"/>
              <a:t>judgement</a:t>
            </a:r>
            <a:r>
              <a:rPr lang="en-US" dirty="0" smtClean="0"/>
              <a:t> dated in 2011: modified again the previous </a:t>
            </a:r>
            <a:r>
              <a:rPr lang="en-US" dirty="0" err="1" smtClean="0"/>
              <a:t>judgement</a:t>
            </a:r>
            <a:r>
              <a:rPr lang="en-US" dirty="0" smtClean="0"/>
              <a:t> and obliged father to pay 20% of all of his income as child support but at least 15 200 HUF (</a:t>
            </a:r>
            <a:r>
              <a:rPr lang="en-US" dirty="0" err="1" smtClean="0"/>
              <a:t>cca</a:t>
            </a:r>
            <a:r>
              <a:rPr lang="en-US" dirty="0" smtClean="0"/>
              <a:t>. 50 euros); the obliged father did not participate at the procedure, a guardian ad litem was ordered</a:t>
            </a:r>
          </a:p>
          <a:p>
            <a:endParaRPr lang="hu-HU" dirty="0"/>
          </a:p>
        </p:txBody>
      </p:sp>
    </p:spTree>
    <p:extLst>
      <p:ext uri="{BB962C8B-B14F-4D97-AF65-F5344CB8AC3E}">
        <p14:creationId xmlns:p14="http://schemas.microsoft.com/office/powerpoint/2010/main" val="3691226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a:bodyPr>
          <a:lstStyle/>
          <a:p>
            <a:r>
              <a:rPr lang="en-US" dirty="0" smtClean="0"/>
              <a:t>mother could not specify the father’s address</a:t>
            </a:r>
          </a:p>
          <a:p>
            <a:r>
              <a:rPr lang="en-US" dirty="0" smtClean="0"/>
              <a:t>request for specific measure on From V of the Maintenance Regulation to the UK Central Authority – successful but the exact address cannot be disclosed before the applicant</a:t>
            </a:r>
          </a:p>
          <a:p>
            <a:r>
              <a:rPr lang="en-US" dirty="0" smtClean="0"/>
              <a:t>application in Form Nr VI on recognition, declaration of enforceability or enforcement of the maintenance decision from 2011– calculation of arrears missing</a:t>
            </a:r>
            <a:endParaRPr lang="en-US" dirty="0"/>
          </a:p>
        </p:txBody>
      </p:sp>
    </p:spTree>
    <p:extLst>
      <p:ext uri="{BB962C8B-B14F-4D97-AF65-F5344CB8AC3E}">
        <p14:creationId xmlns:p14="http://schemas.microsoft.com/office/powerpoint/2010/main" val="19868378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111</TotalTime>
  <Words>1401</Words>
  <Application>Microsoft Office PowerPoint</Application>
  <PresentationFormat>Slaidrāde ekrānā (4:3)</PresentationFormat>
  <Paragraphs>100</Paragraphs>
  <Slides>20</Slides>
  <Notes>1</Notes>
  <HiddenSlides>0</HiddenSlides>
  <MMClips>0</MMClips>
  <ScaleCrop>false</ScaleCrop>
  <HeadingPairs>
    <vt:vector size="4" baseType="variant">
      <vt:variant>
        <vt:lpstr>Dizains</vt:lpstr>
      </vt:variant>
      <vt:variant>
        <vt:i4>1</vt:i4>
      </vt:variant>
      <vt:variant>
        <vt:lpstr>Slaidu virsraksti</vt:lpstr>
      </vt:variant>
      <vt:variant>
        <vt:i4>20</vt:i4>
      </vt:variant>
    </vt:vector>
  </HeadingPairs>
  <TitlesOfParts>
    <vt:vector size="21" baseType="lpstr">
      <vt:lpstr>Áramlás</vt:lpstr>
      <vt:lpstr>Hungary’s relevant experience in the area of civil justice – transposition, implementation and application of EU legal acts and judgments of CJEU in national courts and administrative authorities</vt:lpstr>
      <vt:lpstr>Hungary and the EU</vt:lpstr>
      <vt:lpstr>Theme of the Presentation</vt:lpstr>
      <vt:lpstr>Regulation on Service of Documents 1.</vt:lpstr>
      <vt:lpstr>Regulation on Service of Documents 2.</vt:lpstr>
      <vt:lpstr>Regulation on Taking of Evidence</vt:lpstr>
      <vt:lpstr>Maintenance Regulation</vt:lpstr>
      <vt:lpstr>Case study 1. Enforcement of Hungarian Maintenance Decisions in the UK</vt:lpstr>
      <vt:lpstr>PowerPoint prezentācija</vt:lpstr>
      <vt:lpstr>PowerPoint prezentācija</vt:lpstr>
      <vt:lpstr>PowerPoint prezentācija</vt:lpstr>
      <vt:lpstr>Case study 2. Determining Jurisdiction and Applicable Law in a Divorce Matter</vt:lpstr>
      <vt:lpstr>PowerPoint prezentācija</vt:lpstr>
      <vt:lpstr>PowerPoint prezentācija</vt:lpstr>
      <vt:lpstr>PowerPoint prezentācija</vt:lpstr>
      <vt:lpstr>PowerPoint prezentācija</vt:lpstr>
      <vt:lpstr>PowerPoint prezentācija</vt:lpstr>
      <vt:lpstr>PowerPoint prezentācija</vt:lpstr>
      <vt:lpstr>Concluding Remarks</vt:lpstr>
      <vt:lpstr>PowerPoint prezentācija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ildi</dc:creator>
  <cp:lastModifiedBy>Arta Zvirgzda</cp:lastModifiedBy>
  <cp:revision>48</cp:revision>
  <cp:lastPrinted>2015-06-05T14:45:29Z</cp:lastPrinted>
  <dcterms:created xsi:type="dcterms:W3CDTF">2015-06-02T21:02:43Z</dcterms:created>
  <dcterms:modified xsi:type="dcterms:W3CDTF">2015-06-08T07:11:13Z</dcterms:modified>
</cp:coreProperties>
</file>