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2"/>
  </p:handoutMasterIdLst>
  <p:sldIdLst>
    <p:sldId id="27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7010400" cy="9296400"/>
  <p:defaultTextStyle>
    <a:defPPr>
      <a:defRPr lang="hu-H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82" autoAdjust="0"/>
    <p:restoredTop sz="94660"/>
  </p:normalViewPr>
  <p:slideViewPr>
    <p:cSldViewPr>
      <p:cViewPr>
        <p:scale>
          <a:sx n="73" d="100"/>
          <a:sy n="73" d="100"/>
        </p:scale>
        <p:origin x="-360" y="-2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CAEDD96-5656-4D0E-8CB2-291CF1A9B29D}" type="datetimeFigureOut">
              <a:rPr lang="lv-LV" smtClean="0"/>
              <a:t>2015.06.08.</a:t>
            </a:fld>
            <a:endParaRPr lang="lv-LV"/>
          </a:p>
        </p:txBody>
      </p:sp>
      <p:sp>
        <p:nvSpPr>
          <p:cNvPr id="4" name="Kājenes vietturis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546AB63D-2B54-4A1B-A235-08C77AB00778}" type="slidenum">
              <a:rPr lang="lv-LV" smtClean="0"/>
              <a:t>‹#›</a:t>
            </a:fld>
            <a:endParaRPr lang="lv-LV"/>
          </a:p>
        </p:txBody>
      </p:sp>
    </p:spTree>
    <p:extLst>
      <p:ext uri="{BB962C8B-B14F-4D97-AF65-F5344CB8AC3E}">
        <p14:creationId xmlns:p14="http://schemas.microsoft.com/office/powerpoint/2010/main" val="150478313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hu-HU" smtClean="0"/>
              <a:t>Mintacím szerkesztése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hu-HU" smtClean="0"/>
              <a:t>Alcím mintájának szerkesztése</a:t>
            </a:r>
            <a:endParaRPr lang="en-US"/>
          </a:p>
        </p:txBody>
      </p:sp>
      <p:sp>
        <p:nvSpPr>
          <p:cNvPr id="4" name="Date Placeholder 29"/>
          <p:cNvSpPr>
            <a:spLocks noGrp="1"/>
          </p:cNvSpPr>
          <p:nvPr>
            <p:ph type="dt" sz="half" idx="10"/>
          </p:nvPr>
        </p:nvSpPr>
        <p:spPr/>
        <p:txBody>
          <a:bodyPr/>
          <a:lstStyle>
            <a:lvl1pPr>
              <a:defRPr>
                <a:solidFill>
                  <a:srgbClr val="D1EAEE"/>
                </a:solidFill>
              </a:defRPr>
            </a:lvl1pPr>
          </a:lstStyle>
          <a:p>
            <a:fld id="{EEB6688E-FAA4-4636-BB2E-A94712346F6B}" type="datetimeFigureOut">
              <a:rPr lang="hu-HU"/>
              <a:pPr/>
              <a:t>2015.06.08.</a:t>
            </a:fld>
            <a:endParaRPr lang="hu-HU"/>
          </a:p>
        </p:txBody>
      </p:sp>
      <p:sp>
        <p:nvSpPr>
          <p:cNvPr id="5" name="Footer Placeholder 18"/>
          <p:cNvSpPr>
            <a:spLocks noGrp="1"/>
          </p:cNvSpPr>
          <p:nvPr>
            <p:ph type="ftr" sz="quarter" idx="11"/>
          </p:nvPr>
        </p:nvSpPr>
        <p:spPr/>
        <p:txBody>
          <a:bodyPr/>
          <a:lstStyle>
            <a:lvl1pPr>
              <a:defRPr>
                <a:solidFill>
                  <a:srgbClr val="D1EAEE"/>
                </a:solidFill>
              </a:defRPr>
            </a:lvl1pPr>
          </a:lstStyle>
          <a:p>
            <a:endParaRPr lang="ru-RU"/>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C73357F6-597A-4B53-9213-34E94F9F4279}" type="slidenum">
              <a:rPr lang="hu-HU"/>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3" name="Vertical Text Placeholder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9"/>
          <p:cNvSpPr>
            <a:spLocks noGrp="1"/>
          </p:cNvSpPr>
          <p:nvPr>
            <p:ph type="dt" sz="half" idx="10"/>
          </p:nvPr>
        </p:nvSpPr>
        <p:spPr/>
        <p:txBody>
          <a:bodyPr/>
          <a:lstStyle>
            <a:lvl1pPr>
              <a:defRPr/>
            </a:lvl1pPr>
          </a:lstStyle>
          <a:p>
            <a:fld id="{E73F0CC3-D537-4E63-BC4C-FCC8F5124716}" type="datetimeFigureOut">
              <a:rPr lang="hu-HU"/>
              <a:pPr/>
              <a:t>2015.06.08.</a:t>
            </a:fld>
            <a:endParaRPr lang="hu-HU"/>
          </a:p>
        </p:txBody>
      </p:sp>
      <p:sp>
        <p:nvSpPr>
          <p:cNvPr id="5" name="Footer Placeholder 21"/>
          <p:cNvSpPr>
            <a:spLocks noGrp="1"/>
          </p:cNvSpPr>
          <p:nvPr>
            <p:ph type="ftr" sz="quarter" idx="11"/>
          </p:nvPr>
        </p:nvSpPr>
        <p:spPr/>
        <p:txBody>
          <a:bodyPr/>
          <a:lstStyle>
            <a:lvl1pPr>
              <a:defRPr/>
            </a:lvl1pPr>
          </a:lstStyle>
          <a:p>
            <a:endParaRPr lang="ru-RU"/>
          </a:p>
        </p:txBody>
      </p:sp>
      <p:sp>
        <p:nvSpPr>
          <p:cNvPr id="6" name="Slide Number Placeholder 17"/>
          <p:cNvSpPr>
            <a:spLocks noGrp="1"/>
          </p:cNvSpPr>
          <p:nvPr>
            <p:ph type="sldNum" sz="quarter" idx="12"/>
          </p:nvPr>
        </p:nvSpPr>
        <p:spPr/>
        <p:txBody>
          <a:bodyPr/>
          <a:lstStyle>
            <a:lvl1pPr>
              <a:defRPr/>
            </a:lvl1pPr>
          </a:lstStyle>
          <a:p>
            <a:fld id="{3E4FAC82-3460-4C1C-8128-39FD2DE21683}" type="slidenum">
              <a:rPr lang="hu-HU"/>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hu-HU" smtClean="0"/>
              <a:t>Mintacím szerkesztése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9"/>
          <p:cNvSpPr>
            <a:spLocks noGrp="1"/>
          </p:cNvSpPr>
          <p:nvPr>
            <p:ph type="dt" sz="half" idx="10"/>
          </p:nvPr>
        </p:nvSpPr>
        <p:spPr/>
        <p:txBody>
          <a:bodyPr/>
          <a:lstStyle>
            <a:lvl1pPr>
              <a:defRPr/>
            </a:lvl1pPr>
          </a:lstStyle>
          <a:p>
            <a:fld id="{F31D683A-71F4-4997-BCC3-AC7B26D22741}" type="datetimeFigureOut">
              <a:rPr lang="hu-HU"/>
              <a:pPr/>
              <a:t>2015.06.08.</a:t>
            </a:fld>
            <a:endParaRPr lang="hu-HU"/>
          </a:p>
        </p:txBody>
      </p:sp>
      <p:sp>
        <p:nvSpPr>
          <p:cNvPr id="5" name="Footer Placeholder 21"/>
          <p:cNvSpPr>
            <a:spLocks noGrp="1"/>
          </p:cNvSpPr>
          <p:nvPr>
            <p:ph type="ftr" sz="quarter" idx="11"/>
          </p:nvPr>
        </p:nvSpPr>
        <p:spPr/>
        <p:txBody>
          <a:bodyPr/>
          <a:lstStyle>
            <a:lvl1pPr>
              <a:defRPr/>
            </a:lvl1pPr>
          </a:lstStyle>
          <a:p>
            <a:endParaRPr lang="ru-RU"/>
          </a:p>
        </p:txBody>
      </p:sp>
      <p:sp>
        <p:nvSpPr>
          <p:cNvPr id="6" name="Slide Number Placeholder 17"/>
          <p:cNvSpPr>
            <a:spLocks noGrp="1"/>
          </p:cNvSpPr>
          <p:nvPr>
            <p:ph type="sldNum" sz="quarter" idx="12"/>
          </p:nvPr>
        </p:nvSpPr>
        <p:spPr/>
        <p:txBody>
          <a:bodyPr/>
          <a:lstStyle>
            <a:lvl1pPr>
              <a:defRPr/>
            </a:lvl1pPr>
          </a:lstStyle>
          <a:p>
            <a:fld id="{BCCC4DB8-C037-4F02-98FF-F55355412FA8}" type="slidenum">
              <a:rPr lang="hu-HU"/>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a:p>
        </p:txBody>
      </p:sp>
      <p:sp>
        <p:nvSpPr>
          <p:cNvPr id="3" name="Content Placeholder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ate Placeholder 9"/>
          <p:cNvSpPr>
            <a:spLocks noGrp="1"/>
          </p:cNvSpPr>
          <p:nvPr>
            <p:ph type="dt" sz="half" idx="10"/>
          </p:nvPr>
        </p:nvSpPr>
        <p:spPr/>
        <p:txBody>
          <a:bodyPr/>
          <a:lstStyle>
            <a:lvl1pPr>
              <a:defRPr/>
            </a:lvl1pPr>
          </a:lstStyle>
          <a:p>
            <a:fld id="{3F59BE82-858F-4F67-9567-E1FA789B2C38}" type="datetimeFigureOut">
              <a:rPr lang="hu-HU"/>
              <a:pPr/>
              <a:t>2015.06.08.</a:t>
            </a:fld>
            <a:endParaRPr lang="hu-HU"/>
          </a:p>
        </p:txBody>
      </p:sp>
      <p:sp>
        <p:nvSpPr>
          <p:cNvPr id="5" name="Footer Placeholder 21"/>
          <p:cNvSpPr>
            <a:spLocks noGrp="1"/>
          </p:cNvSpPr>
          <p:nvPr>
            <p:ph type="ftr" sz="quarter" idx="11"/>
          </p:nvPr>
        </p:nvSpPr>
        <p:spPr/>
        <p:txBody>
          <a:bodyPr/>
          <a:lstStyle>
            <a:lvl1pPr>
              <a:defRPr/>
            </a:lvl1pPr>
          </a:lstStyle>
          <a:p>
            <a:endParaRPr lang="ru-RU"/>
          </a:p>
        </p:txBody>
      </p:sp>
      <p:sp>
        <p:nvSpPr>
          <p:cNvPr id="6" name="Slide Number Placeholder 17"/>
          <p:cNvSpPr>
            <a:spLocks noGrp="1"/>
          </p:cNvSpPr>
          <p:nvPr>
            <p:ph type="sldNum" sz="quarter" idx="12"/>
          </p:nvPr>
        </p:nvSpPr>
        <p:spPr/>
        <p:txBody>
          <a:bodyPr/>
          <a:lstStyle>
            <a:lvl1pPr>
              <a:defRPr/>
            </a:lvl1pPr>
          </a:lstStyle>
          <a:p>
            <a:fld id="{61FD8EF7-CDF2-4F88-BD83-7DB950B202D5}" type="slidenum">
              <a:rPr lang="hu-HU"/>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u-HU" smtClean="0"/>
              <a:t>Mintacím szerkesztése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hu-HU" smtClean="0"/>
              <a:t>Mintaszöveg szerkesztése</a:t>
            </a:r>
          </a:p>
        </p:txBody>
      </p:sp>
      <p:sp>
        <p:nvSpPr>
          <p:cNvPr id="4" name="Date Placeholder 3"/>
          <p:cNvSpPr>
            <a:spLocks noGrp="1"/>
          </p:cNvSpPr>
          <p:nvPr>
            <p:ph type="dt" sz="half" idx="10"/>
          </p:nvPr>
        </p:nvSpPr>
        <p:spPr/>
        <p:txBody>
          <a:bodyPr/>
          <a:lstStyle>
            <a:lvl1pPr>
              <a:defRPr>
                <a:solidFill>
                  <a:srgbClr val="D1EAEE"/>
                </a:solidFill>
              </a:defRPr>
            </a:lvl1pPr>
          </a:lstStyle>
          <a:p>
            <a:fld id="{C29B5490-9384-4776-863B-FABE3FFCD2D9}" type="datetimeFigureOut">
              <a:rPr lang="hu-HU"/>
              <a:pPr/>
              <a:t>2015.06.08.</a:t>
            </a:fld>
            <a:endParaRPr lang="hu-HU"/>
          </a:p>
        </p:txBody>
      </p:sp>
      <p:sp>
        <p:nvSpPr>
          <p:cNvPr id="5" name="Footer Placeholder 4"/>
          <p:cNvSpPr>
            <a:spLocks noGrp="1"/>
          </p:cNvSpPr>
          <p:nvPr>
            <p:ph type="ftr" sz="quarter" idx="11"/>
          </p:nvPr>
        </p:nvSpPr>
        <p:spPr/>
        <p:txBody>
          <a:bodyPr/>
          <a:lstStyle>
            <a:lvl1pPr>
              <a:defRPr>
                <a:solidFill>
                  <a:srgbClr val="D1EAEE"/>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1A73E000-3A9A-46D6-821C-C8440219A596}" type="slidenum">
              <a:rPr lang="hu-HU"/>
              <a:pPr/>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hu-HU" smtClean="0"/>
              <a:t>Mintacím szerkesztése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5" name="Date Placeholder 9"/>
          <p:cNvSpPr>
            <a:spLocks noGrp="1"/>
          </p:cNvSpPr>
          <p:nvPr>
            <p:ph type="dt" sz="half" idx="10"/>
          </p:nvPr>
        </p:nvSpPr>
        <p:spPr/>
        <p:txBody>
          <a:bodyPr/>
          <a:lstStyle>
            <a:lvl1pPr>
              <a:defRPr/>
            </a:lvl1pPr>
          </a:lstStyle>
          <a:p>
            <a:fld id="{A50C5D7E-1617-4DAC-B6D5-264021A475BA}" type="datetimeFigureOut">
              <a:rPr lang="hu-HU"/>
              <a:pPr/>
              <a:t>2015.06.08.</a:t>
            </a:fld>
            <a:endParaRPr lang="hu-HU"/>
          </a:p>
        </p:txBody>
      </p:sp>
      <p:sp>
        <p:nvSpPr>
          <p:cNvPr id="6" name="Footer Placeholder 21"/>
          <p:cNvSpPr>
            <a:spLocks noGrp="1"/>
          </p:cNvSpPr>
          <p:nvPr>
            <p:ph type="ftr" sz="quarter" idx="11"/>
          </p:nvPr>
        </p:nvSpPr>
        <p:spPr/>
        <p:txBody>
          <a:bodyPr/>
          <a:lstStyle>
            <a:lvl1pPr>
              <a:defRPr/>
            </a:lvl1pPr>
          </a:lstStyle>
          <a:p>
            <a:endParaRPr lang="ru-RU"/>
          </a:p>
        </p:txBody>
      </p:sp>
      <p:sp>
        <p:nvSpPr>
          <p:cNvPr id="7" name="Slide Number Placeholder 17"/>
          <p:cNvSpPr>
            <a:spLocks noGrp="1"/>
          </p:cNvSpPr>
          <p:nvPr>
            <p:ph type="sldNum" sz="quarter" idx="12"/>
          </p:nvPr>
        </p:nvSpPr>
        <p:spPr/>
        <p:txBody>
          <a:bodyPr/>
          <a:lstStyle>
            <a:lvl1pPr>
              <a:defRPr/>
            </a:lvl1pPr>
          </a:lstStyle>
          <a:p>
            <a:fld id="{285AE5F8-BF96-4862-AA24-179B4E6B9671}" type="slidenum">
              <a:rPr lang="hu-HU"/>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hu-HU" smtClean="0"/>
              <a:t>Mintacím szerkesztése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hu-HU" smtClean="0"/>
              <a:t>Mintaszöveg szerkesztése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hu-HU" smtClean="0"/>
              <a:t>Mintaszöveg szerkesztése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7" name="Date Placeholder 9"/>
          <p:cNvSpPr>
            <a:spLocks noGrp="1"/>
          </p:cNvSpPr>
          <p:nvPr>
            <p:ph type="dt" sz="half" idx="10"/>
          </p:nvPr>
        </p:nvSpPr>
        <p:spPr/>
        <p:txBody>
          <a:bodyPr/>
          <a:lstStyle>
            <a:lvl1pPr>
              <a:defRPr/>
            </a:lvl1pPr>
          </a:lstStyle>
          <a:p>
            <a:fld id="{C01198A6-AD1D-454A-9C20-3B67485371CD}" type="datetimeFigureOut">
              <a:rPr lang="hu-HU"/>
              <a:pPr/>
              <a:t>2015.06.08.</a:t>
            </a:fld>
            <a:endParaRPr lang="hu-HU"/>
          </a:p>
        </p:txBody>
      </p:sp>
      <p:sp>
        <p:nvSpPr>
          <p:cNvPr id="8" name="Footer Placeholder 21"/>
          <p:cNvSpPr>
            <a:spLocks noGrp="1"/>
          </p:cNvSpPr>
          <p:nvPr>
            <p:ph type="ftr" sz="quarter" idx="11"/>
          </p:nvPr>
        </p:nvSpPr>
        <p:spPr/>
        <p:txBody>
          <a:bodyPr/>
          <a:lstStyle>
            <a:lvl1pPr>
              <a:defRPr/>
            </a:lvl1pPr>
          </a:lstStyle>
          <a:p>
            <a:endParaRPr lang="ru-RU"/>
          </a:p>
        </p:txBody>
      </p:sp>
      <p:sp>
        <p:nvSpPr>
          <p:cNvPr id="9" name="Slide Number Placeholder 17"/>
          <p:cNvSpPr>
            <a:spLocks noGrp="1"/>
          </p:cNvSpPr>
          <p:nvPr>
            <p:ph type="sldNum" sz="quarter" idx="12"/>
          </p:nvPr>
        </p:nvSpPr>
        <p:spPr/>
        <p:txBody>
          <a:bodyPr/>
          <a:lstStyle>
            <a:lvl1pPr>
              <a:defRPr/>
            </a:lvl1pPr>
          </a:lstStyle>
          <a:p>
            <a:fld id="{FB1B9BBD-D6CF-49BA-8193-4CFB6F5916A4}" type="slidenum">
              <a:rPr lang="hu-HU"/>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hu-HU" smtClean="0"/>
              <a:t>Mintacím szerkesztése</a:t>
            </a:r>
            <a:endParaRPr lang="en-US"/>
          </a:p>
        </p:txBody>
      </p:sp>
      <p:sp>
        <p:nvSpPr>
          <p:cNvPr id="3" name="Date Placeholder 9"/>
          <p:cNvSpPr>
            <a:spLocks noGrp="1"/>
          </p:cNvSpPr>
          <p:nvPr>
            <p:ph type="dt" sz="half" idx="10"/>
          </p:nvPr>
        </p:nvSpPr>
        <p:spPr/>
        <p:txBody>
          <a:bodyPr/>
          <a:lstStyle>
            <a:lvl1pPr>
              <a:defRPr/>
            </a:lvl1pPr>
          </a:lstStyle>
          <a:p>
            <a:fld id="{949508ED-66D8-4C5C-A370-D19F4732ABA6}" type="datetimeFigureOut">
              <a:rPr lang="hu-HU"/>
              <a:pPr/>
              <a:t>2015.06.08.</a:t>
            </a:fld>
            <a:endParaRPr lang="hu-HU"/>
          </a:p>
        </p:txBody>
      </p:sp>
      <p:sp>
        <p:nvSpPr>
          <p:cNvPr id="4" name="Footer Placeholder 21"/>
          <p:cNvSpPr>
            <a:spLocks noGrp="1"/>
          </p:cNvSpPr>
          <p:nvPr>
            <p:ph type="ftr" sz="quarter" idx="11"/>
          </p:nvPr>
        </p:nvSpPr>
        <p:spPr/>
        <p:txBody>
          <a:bodyPr/>
          <a:lstStyle>
            <a:lvl1pPr>
              <a:defRPr/>
            </a:lvl1pPr>
          </a:lstStyle>
          <a:p>
            <a:endParaRPr lang="ru-RU"/>
          </a:p>
        </p:txBody>
      </p:sp>
      <p:sp>
        <p:nvSpPr>
          <p:cNvPr id="5" name="Slide Number Placeholder 17"/>
          <p:cNvSpPr>
            <a:spLocks noGrp="1"/>
          </p:cNvSpPr>
          <p:nvPr>
            <p:ph type="sldNum" sz="quarter" idx="12"/>
          </p:nvPr>
        </p:nvSpPr>
        <p:spPr/>
        <p:txBody>
          <a:bodyPr/>
          <a:lstStyle>
            <a:lvl1pPr>
              <a:defRPr/>
            </a:lvl1pPr>
          </a:lstStyle>
          <a:p>
            <a:fld id="{FA3DA490-C5AD-4936-867F-B801BEA753E5}" type="slidenum">
              <a:rPr lang="hu-HU"/>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54514D20-8673-4EAD-AAC4-0D17C10EA195}" type="datetimeFigureOut">
              <a:rPr lang="hu-HU"/>
              <a:pPr/>
              <a:t>2015.06.08.</a:t>
            </a:fld>
            <a:endParaRPr lang="hu-HU"/>
          </a:p>
        </p:txBody>
      </p:sp>
      <p:sp>
        <p:nvSpPr>
          <p:cNvPr id="3" name="Footer Placeholder 21"/>
          <p:cNvSpPr>
            <a:spLocks noGrp="1"/>
          </p:cNvSpPr>
          <p:nvPr>
            <p:ph type="ftr" sz="quarter" idx="11"/>
          </p:nvPr>
        </p:nvSpPr>
        <p:spPr/>
        <p:txBody>
          <a:bodyPr/>
          <a:lstStyle>
            <a:lvl1pPr>
              <a:defRPr/>
            </a:lvl1pPr>
          </a:lstStyle>
          <a:p>
            <a:endParaRPr lang="ru-RU"/>
          </a:p>
        </p:txBody>
      </p:sp>
      <p:sp>
        <p:nvSpPr>
          <p:cNvPr id="4" name="Slide Number Placeholder 17"/>
          <p:cNvSpPr>
            <a:spLocks noGrp="1"/>
          </p:cNvSpPr>
          <p:nvPr>
            <p:ph type="sldNum" sz="quarter" idx="12"/>
          </p:nvPr>
        </p:nvSpPr>
        <p:spPr/>
        <p:txBody>
          <a:bodyPr/>
          <a:lstStyle>
            <a:lvl1pPr>
              <a:defRPr/>
            </a:lvl1pPr>
          </a:lstStyle>
          <a:p>
            <a:fld id="{A3F2AE08-2576-489A-822B-5317E985A454}" type="slidenum">
              <a:rPr lang="hu-HU"/>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hu-HU" smtClean="0"/>
              <a:t>Mintacím szerkesztése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hu-HU" smtClean="0"/>
              <a:t>Mintaszöveg szerkesztése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5" name="Date Placeholder 9"/>
          <p:cNvSpPr>
            <a:spLocks noGrp="1"/>
          </p:cNvSpPr>
          <p:nvPr>
            <p:ph type="dt" sz="half" idx="10"/>
          </p:nvPr>
        </p:nvSpPr>
        <p:spPr/>
        <p:txBody>
          <a:bodyPr/>
          <a:lstStyle>
            <a:lvl1pPr>
              <a:defRPr/>
            </a:lvl1pPr>
          </a:lstStyle>
          <a:p>
            <a:fld id="{46A06672-B4BE-4E8D-907E-733C14D622C4}" type="datetimeFigureOut">
              <a:rPr lang="hu-HU"/>
              <a:pPr/>
              <a:t>2015.06.08.</a:t>
            </a:fld>
            <a:endParaRPr lang="hu-HU"/>
          </a:p>
        </p:txBody>
      </p:sp>
      <p:sp>
        <p:nvSpPr>
          <p:cNvPr id="6" name="Footer Placeholder 21"/>
          <p:cNvSpPr>
            <a:spLocks noGrp="1"/>
          </p:cNvSpPr>
          <p:nvPr>
            <p:ph type="ftr" sz="quarter" idx="11"/>
          </p:nvPr>
        </p:nvSpPr>
        <p:spPr/>
        <p:txBody>
          <a:bodyPr/>
          <a:lstStyle>
            <a:lvl1pPr>
              <a:defRPr/>
            </a:lvl1pPr>
          </a:lstStyle>
          <a:p>
            <a:endParaRPr lang="ru-RU"/>
          </a:p>
        </p:txBody>
      </p:sp>
      <p:sp>
        <p:nvSpPr>
          <p:cNvPr id="7" name="Slide Number Placeholder 17"/>
          <p:cNvSpPr>
            <a:spLocks noGrp="1"/>
          </p:cNvSpPr>
          <p:nvPr>
            <p:ph type="sldNum" sz="quarter" idx="12"/>
          </p:nvPr>
        </p:nvSpPr>
        <p:spPr/>
        <p:txBody>
          <a:bodyPr/>
          <a:lstStyle>
            <a:lvl1pPr>
              <a:defRPr/>
            </a:lvl1pPr>
          </a:lstStyle>
          <a:p>
            <a:fld id="{7ACD7E40-9302-4C03-B30B-26A9744F00C8}" type="slidenum">
              <a:rPr lang="hu-HU"/>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hu-HU" smtClean="0"/>
              <a:t>Mintacím szerkesztése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hu-HU" smtClean="0"/>
              <a:t>Mintaszöveg szerkesztése</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hu-HU" noProof="0" smtClean="0"/>
              <a:t>Kép beszúrásához kattintson az ikonra</a:t>
            </a:r>
            <a:endParaRPr lang="en-US" noProof="0" dirty="0"/>
          </a:p>
        </p:txBody>
      </p:sp>
      <p:sp>
        <p:nvSpPr>
          <p:cNvPr id="9" name="Date Placeholder 4"/>
          <p:cNvSpPr>
            <a:spLocks noGrp="1"/>
          </p:cNvSpPr>
          <p:nvPr>
            <p:ph type="dt" sz="half" idx="10"/>
          </p:nvPr>
        </p:nvSpPr>
        <p:spPr/>
        <p:txBody>
          <a:bodyPr/>
          <a:lstStyle>
            <a:lvl1pPr>
              <a:defRPr/>
            </a:lvl1pPr>
          </a:lstStyle>
          <a:p>
            <a:fld id="{92FF59CE-97E6-4613-B209-AB23B840A68E}" type="datetimeFigureOut">
              <a:rPr lang="hu-HU"/>
              <a:pPr/>
              <a:t>2015.06.08.</a:t>
            </a:fld>
            <a:endParaRPr lang="hu-HU"/>
          </a:p>
        </p:txBody>
      </p:sp>
      <p:sp>
        <p:nvSpPr>
          <p:cNvPr id="10" name="Footer Placeholder 5"/>
          <p:cNvSpPr>
            <a:spLocks noGrp="1"/>
          </p:cNvSpPr>
          <p:nvPr>
            <p:ph type="ftr" sz="quarter" idx="11"/>
          </p:nvPr>
        </p:nvSpPr>
        <p:spPr/>
        <p:txBody>
          <a:bodyPr/>
          <a:lstStyle>
            <a:lvl1pPr>
              <a:defRPr/>
            </a:lvl1pPr>
          </a:lstStyle>
          <a:p>
            <a:endParaRPr lang="ru-RU"/>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60AD8525-341E-444C-B10F-8654F13A557C}" type="slidenum">
              <a:rPr lang="hu-HU"/>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hu-HU" smtClean="0"/>
              <a:t>Mintacím szerkesztése</a:t>
            </a:r>
            <a:endParaRPr lang="en-US" smtClean="0"/>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smtClean="0"/>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latin typeface="Constantia" pitchFamily="18" charset="0"/>
              </a:defRPr>
            </a:lvl1pPr>
          </a:lstStyle>
          <a:p>
            <a:fld id="{5D10F537-032C-4EA7-8CB9-D23BEE85048E}" type="datetimeFigureOut">
              <a:rPr lang="hu-HU"/>
              <a:pPr/>
              <a:t>2015.06.08.</a:t>
            </a:fld>
            <a:endParaRPr lang="hu-H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latin typeface="Constantia" pitchFamily="18" charset="0"/>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itchFamily="18" charset="0"/>
              </a:defRPr>
            </a:lvl1pPr>
          </a:lstStyle>
          <a:p>
            <a:fld id="{33E45A33-559C-4663-B4FC-182A3F2ED360}" type="slidenum">
              <a:rPr lang="hu-HU"/>
              <a:pPr/>
              <a:t>‹#›</a:t>
            </a:fld>
            <a:endParaRPr lang="hu-HU"/>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endParaRPr lang="en-US">
                <a:latin typeface="Constantia" pitchFamily="18"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endParaRPr lang="en-US">
                <a:latin typeface="Constantia" pitchFamily="18" charset="0"/>
              </a:endParaRPr>
            </a:p>
          </p:txBody>
        </p:sp>
      </p:grpSp>
    </p:spTree>
  </p:cSld>
  <p:clrMap bg1="lt1" tx1="dk1" bg2="lt2" tx2="dk2" accent1="accent1" accent2="accent2" accent3="accent3" accent4="accent4" accent5="accent5" accent6="accent6" hlink="hlink" folHlink="folHlink"/>
  <p:sldLayoutIdLst>
    <p:sldLayoutId id="2147483672" r:id="rId1"/>
    <p:sldLayoutId id="2147483664" r:id="rId2"/>
    <p:sldLayoutId id="2147483673" r:id="rId3"/>
    <p:sldLayoutId id="2147483665" r:id="rId4"/>
    <p:sldLayoutId id="2147483666" r:id="rId5"/>
    <p:sldLayoutId id="2147483667" r:id="rId6"/>
    <p:sldLayoutId id="2147483668" r:id="rId7"/>
    <p:sldLayoutId id="2147483669" r:id="rId8"/>
    <p:sldLayoutId id="2147483674" r:id="rId9"/>
    <p:sldLayoutId id="2147483670" r:id="rId10"/>
    <p:sldLayoutId id="2147483671"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ctrTitle" idx="4294967295"/>
          </p:nvPr>
        </p:nvSpPr>
        <p:spPr>
          <a:xfrm>
            <a:off x="755576" y="3140968"/>
            <a:ext cx="7772400" cy="1470025"/>
          </a:xfrm>
        </p:spPr>
        <p:txBody>
          <a:bodyPr/>
          <a:lstStyle/>
          <a:p>
            <a:pPr algn="r"/>
            <a:r>
              <a:rPr lang="lv-LV" b="1" dirty="0">
                <a:solidFill>
                  <a:schemeClr val="accent3">
                    <a:tint val="90000"/>
                    <a:satMod val="120000"/>
                  </a:schemeClr>
                </a:solidFill>
                <a:effectLst>
                  <a:outerShdw blurRad="38100" dist="25400" dir="5400000" algn="tl" rotWithShape="0">
                    <a:srgbClr val="000000">
                      <a:alpha val="43000"/>
                    </a:srgbClr>
                  </a:outerShdw>
                </a:effectLst>
              </a:rPr>
              <a:t>Ungārijas būtiskā pieredze pārrobežu tiesiskās sadarbības jomā civillietās –</a:t>
            </a:r>
            <a:r>
              <a:rPr lang="lv-LV" sz="2800" b="1" dirty="0" smtClean="0">
                <a:latin typeface="Arial" charset="0"/>
              </a:rPr>
              <a:t> </a:t>
            </a:r>
            <a:r>
              <a:rPr lang="lv-LV" sz="3200" b="1" dirty="0">
                <a:solidFill>
                  <a:schemeClr val="accent3">
                    <a:tint val="90000"/>
                    <a:satMod val="120000"/>
                  </a:schemeClr>
                </a:solidFill>
                <a:effectLst>
                  <a:outerShdw blurRad="38100" dist="25400" dir="5400000" algn="tl" rotWithShape="0">
                    <a:srgbClr val="000000">
                      <a:alpha val="43000"/>
                    </a:srgbClr>
                  </a:outerShdw>
                </a:effectLst>
              </a:rPr>
              <a:t>Eiropas Savienības tiesību aktu un Eiropas Savienības Tiesas spriedumu pārņemšana, ieviešana un piemērošana nacionālajās tiesās un iestādēs</a:t>
            </a:r>
            <a:endParaRPr lang="ru-RU" sz="3200" b="1" dirty="0">
              <a:solidFill>
                <a:schemeClr val="accent3">
                  <a:tint val="90000"/>
                  <a:satMod val="120000"/>
                </a:schemeClr>
              </a:solidFill>
              <a:effectLst>
                <a:outerShdw blurRad="38100" dist="25400" dir="5400000" algn="tl" rotWithShape="0">
                  <a:srgbClr val="000000">
                    <a:alpha val="43000"/>
                  </a:srgbClr>
                </a:outerShdw>
              </a:effectLst>
            </a:endParaRPr>
          </a:p>
        </p:txBody>
      </p:sp>
      <p:sp>
        <p:nvSpPr>
          <p:cNvPr id="40963" name="Rectangle 3"/>
          <p:cNvSpPr>
            <a:spLocks noGrp="1"/>
          </p:cNvSpPr>
          <p:nvPr>
            <p:ph type="subTitle" idx="4294967295"/>
          </p:nvPr>
        </p:nvSpPr>
        <p:spPr>
          <a:xfrm>
            <a:off x="1763688" y="5445224"/>
            <a:ext cx="7272808" cy="1152128"/>
          </a:xfrm>
        </p:spPr>
        <p:txBody>
          <a:bodyPr/>
          <a:lstStyle/>
          <a:p>
            <a:pPr marL="0" lvl="0" indent="0" algn="just" eaLnBrk="0" hangingPunct="0">
              <a:spcBef>
                <a:spcPct val="0"/>
              </a:spcBef>
              <a:buClrTx/>
              <a:buSzTx/>
              <a:buNone/>
              <a:defRPr/>
            </a:pPr>
            <a:r>
              <a:rPr lang="lv-LV" altLang="lv-LV" sz="1400" kern="0" dirty="0">
                <a:solidFill>
                  <a:prstClr val="black"/>
                </a:solidFill>
                <a:ea typeface="MS PGothic" pitchFamily="34" charset="-128"/>
              </a:rPr>
              <a:t>Šī prezentācija izstrādāta ar Eiropas Savienības programmas „Civiltiesības” finansiālu atbalstu projekta</a:t>
            </a:r>
            <a:r>
              <a:rPr lang="lv-LV" altLang="lv-LV" sz="1400" i="1" kern="0" dirty="0">
                <a:solidFill>
                  <a:prstClr val="black"/>
                </a:solidFill>
                <a:ea typeface="MS PGothic" pitchFamily="34" charset="-128"/>
              </a:rPr>
              <a:t> </a:t>
            </a:r>
            <a:r>
              <a:rPr lang="lv-LV" altLang="lv-LV" sz="1400" kern="0" dirty="0">
                <a:solidFill>
                  <a:prstClr val="black"/>
                </a:solidFill>
                <a:ea typeface="MS PGothic" pitchFamily="34" charset="-128"/>
              </a:rPr>
              <a:t>Nr. JUST/2013/JCIV/AG/4691</a:t>
            </a:r>
            <a:r>
              <a:rPr lang="lv-LV" altLang="lv-LV" sz="1400" i="1" kern="0" dirty="0">
                <a:solidFill>
                  <a:prstClr val="black"/>
                </a:solidFill>
                <a:ea typeface="MS PGothic" pitchFamily="34" charset="-128"/>
              </a:rPr>
              <a:t> „Eiropas Savienības Tiesa un tās judikatūra pārrobežu tiesiskās sadarbības jomā civillietās”</a:t>
            </a:r>
            <a:r>
              <a:rPr lang="lv-LV" altLang="lv-LV" sz="1400" kern="0" dirty="0">
                <a:solidFill>
                  <a:prstClr val="black"/>
                </a:solidFill>
                <a:ea typeface="MS PGothic" pitchFamily="34" charset="-128"/>
              </a:rPr>
              <a:t> ietvaros</a:t>
            </a:r>
            <a:endParaRPr lang="en-US" altLang="lv-LV" sz="1400" kern="0" dirty="0">
              <a:solidFill>
                <a:prstClr val="black"/>
              </a:solidFill>
              <a:ea typeface="MS PGothic" pitchFamily="34" charset="-128"/>
            </a:endParaRPr>
          </a:p>
        </p:txBody>
      </p:sp>
      <p:pic>
        <p:nvPicPr>
          <p:cNvPr id="4" name="Attēls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9558" y="5608697"/>
            <a:ext cx="1584176" cy="102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aisnstūris 2"/>
          <p:cNvSpPr/>
          <p:nvPr/>
        </p:nvSpPr>
        <p:spPr>
          <a:xfrm>
            <a:off x="1763688" y="6119336"/>
            <a:ext cx="7272808" cy="738664"/>
          </a:xfrm>
          <a:prstGeom prst="rect">
            <a:avLst/>
          </a:prstGeom>
        </p:spPr>
        <p:txBody>
          <a:bodyPr wrap="square">
            <a:spAutoFit/>
          </a:bodyPr>
          <a:lstStyle/>
          <a:p>
            <a:pPr algn="just"/>
            <a:r>
              <a:rPr lang="en-US" sz="1400" dirty="0">
                <a:solidFill>
                  <a:schemeClr val="bg1"/>
                </a:solidFill>
                <a:latin typeface="+mn-lt"/>
              </a:rPr>
              <a:t>This presentation is Co-funded by the Civil Justice </a:t>
            </a:r>
            <a:r>
              <a:rPr lang="en-US" sz="1400" dirty="0" err="1">
                <a:solidFill>
                  <a:schemeClr val="bg1"/>
                </a:solidFill>
                <a:latin typeface="+mn-lt"/>
              </a:rPr>
              <a:t>Programme</a:t>
            </a:r>
            <a:r>
              <a:rPr lang="en-US" sz="1400" dirty="0">
                <a:solidFill>
                  <a:schemeClr val="bg1"/>
                </a:solidFill>
                <a:latin typeface="+mn-lt"/>
              </a:rPr>
              <a:t> of the European Union Project JUST/2013/JCIV/AG/4691 „The Court of Justice of the European Union and its case law in the area of civil justice”.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ím 1"/>
          <p:cNvSpPr>
            <a:spLocks noGrp="1"/>
          </p:cNvSpPr>
          <p:nvPr>
            <p:ph type="title"/>
          </p:nvPr>
        </p:nvSpPr>
        <p:spPr/>
        <p:txBody>
          <a:bodyPr/>
          <a:lstStyle/>
          <a:p>
            <a:endParaRPr lang="ru-RU" smtClean="0"/>
          </a:p>
        </p:txBody>
      </p:sp>
      <p:sp>
        <p:nvSpPr>
          <p:cNvPr id="3" name="Tartalom helye 2"/>
          <p:cNvSpPr>
            <a:spLocks noGrp="1"/>
          </p:cNvSpPr>
          <p:nvPr>
            <p:ph idx="1"/>
          </p:nvPr>
        </p:nvSpPr>
        <p:spPr/>
        <p:txBody>
          <a:bodyPr>
            <a:noAutofit/>
          </a:bodyPr>
          <a:lstStyle/>
          <a:p>
            <a:pPr>
              <a:lnSpc>
                <a:spcPct val="90000"/>
              </a:lnSpc>
            </a:pPr>
            <a:r>
              <a:rPr lang="lv-LV" dirty="0"/>
              <a:t>Pēc mātes pieprasījuma tiesas sekretāri veica aprēķinus saistībā a visiem trijiem lēmumiem</a:t>
            </a:r>
            <a:endParaRPr lang="en-US" dirty="0"/>
          </a:p>
          <a:p>
            <a:pPr>
              <a:lnSpc>
                <a:spcPct val="90000"/>
              </a:lnSpc>
            </a:pPr>
            <a:r>
              <a:rPr lang="lv-LV" dirty="0"/>
              <a:t>bija nepieciešami jauni dokumenti</a:t>
            </a:r>
            <a:r>
              <a:rPr lang="en-US" dirty="0"/>
              <a:t>:</a:t>
            </a:r>
          </a:p>
          <a:p>
            <a:pPr lvl="1">
              <a:lnSpc>
                <a:spcPct val="90000"/>
              </a:lnSpc>
            </a:pPr>
            <a:r>
              <a:rPr lang="lv-LV" dirty="0"/>
              <a:t>attiecībā uz 2011 gada lēmumu:</a:t>
            </a:r>
            <a:endParaRPr lang="en-US" dirty="0"/>
          </a:p>
          <a:p>
            <a:pPr lvl="2">
              <a:lnSpc>
                <a:spcPct val="90000"/>
              </a:lnSpc>
            </a:pPr>
            <a:r>
              <a:rPr lang="lv-LV" dirty="0"/>
              <a:t>Pieteikums</a:t>
            </a:r>
            <a:r>
              <a:rPr lang="en-US" dirty="0"/>
              <a:t> (</a:t>
            </a:r>
            <a:r>
              <a:rPr lang="lv-LV" dirty="0"/>
              <a:t>veidlapa</a:t>
            </a:r>
            <a:r>
              <a:rPr lang="en-US" dirty="0"/>
              <a:t> VI)</a:t>
            </a:r>
          </a:p>
          <a:p>
            <a:pPr lvl="2">
              <a:lnSpc>
                <a:spcPct val="90000"/>
              </a:lnSpc>
            </a:pPr>
            <a:r>
              <a:rPr lang="lv-LV" dirty="0"/>
              <a:t>Nolēmums par uzturlīdzekļiem un tā izraksts atbilstoši Regulas veidlapai </a:t>
            </a:r>
            <a:r>
              <a:rPr lang="en-US" dirty="0"/>
              <a:t>I</a:t>
            </a:r>
          </a:p>
          <a:p>
            <a:pPr lvl="1">
              <a:lnSpc>
                <a:spcPct val="90000"/>
              </a:lnSpc>
            </a:pPr>
            <a:r>
              <a:rPr lang="lv-LV" dirty="0"/>
              <a:t>attiecībā uz 2004. gada lēmumu</a:t>
            </a:r>
            <a:r>
              <a:rPr lang="en-US" dirty="0"/>
              <a:t>:</a:t>
            </a:r>
          </a:p>
          <a:p>
            <a:pPr lvl="2">
              <a:lnSpc>
                <a:spcPct val="90000"/>
              </a:lnSpc>
            </a:pPr>
            <a:r>
              <a:rPr lang="lv-LV" dirty="0"/>
              <a:t>Atsevišķs pieteikums uz veidlapas</a:t>
            </a:r>
            <a:r>
              <a:rPr lang="en-US" dirty="0"/>
              <a:t> VI</a:t>
            </a:r>
          </a:p>
          <a:p>
            <a:pPr lvl="2">
              <a:lnSpc>
                <a:spcPct val="90000"/>
              </a:lnSpc>
            </a:pPr>
            <a:r>
              <a:rPr lang="lv-LV" dirty="0"/>
              <a:t>Atzīšanas un izpildes juridisks pamats: pieprasījuma saņēmēja dalībvalsts nacionālie tiesību akti </a:t>
            </a:r>
          </a:p>
          <a:p>
            <a:pPr lvl="2">
              <a:lnSpc>
                <a:spcPct val="90000"/>
              </a:lnSpc>
            </a:pPr>
            <a:r>
              <a:rPr lang="lv-LV" dirty="0"/>
              <a:t>Lēmums, kurš jātulko angļu valodā</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ím 1"/>
          <p:cNvSpPr>
            <a:spLocks noGrp="1"/>
          </p:cNvSpPr>
          <p:nvPr>
            <p:ph type="title"/>
          </p:nvPr>
        </p:nvSpPr>
        <p:spPr/>
        <p:txBody>
          <a:bodyPr/>
          <a:lstStyle/>
          <a:p>
            <a:endParaRPr lang="ru-RU" smtClean="0"/>
          </a:p>
        </p:txBody>
      </p:sp>
      <p:sp>
        <p:nvSpPr>
          <p:cNvPr id="23554" name="Tartalom helye 2"/>
          <p:cNvSpPr>
            <a:spLocks noGrp="1"/>
          </p:cNvSpPr>
          <p:nvPr>
            <p:ph idx="1"/>
          </p:nvPr>
        </p:nvSpPr>
        <p:spPr/>
        <p:txBody>
          <a:bodyPr/>
          <a:lstStyle/>
          <a:p>
            <a:pPr lvl="1"/>
            <a:r>
              <a:rPr lang="lv-LV" dirty="0"/>
              <a:t>Attiecībā uz 2007. gada lēmumu</a:t>
            </a:r>
            <a:r>
              <a:rPr lang="en-US" dirty="0"/>
              <a:t>:</a:t>
            </a:r>
          </a:p>
          <a:p>
            <a:pPr lvl="2"/>
            <a:r>
              <a:rPr lang="lv-LV" dirty="0"/>
              <a:t>Atsevišķs pieteikums uz veidlapas</a:t>
            </a:r>
            <a:r>
              <a:rPr lang="en-US" dirty="0"/>
              <a:t> VI</a:t>
            </a:r>
          </a:p>
          <a:p>
            <a:pPr lvl="2"/>
            <a:r>
              <a:rPr lang="lv-LV" dirty="0"/>
              <a:t>Atzīšanas un izpildīšanas juridisks pamats: Uzturlīdzekļu regulas 4. nodaļa 2. iedaļa </a:t>
            </a:r>
          </a:p>
          <a:p>
            <a:pPr lvl="2"/>
            <a:r>
              <a:rPr lang="lv-LV" dirty="0"/>
              <a:t>Lēmuma izraksts uz veidlapas</a:t>
            </a:r>
            <a:r>
              <a:rPr lang="en-US" dirty="0"/>
              <a:t> II </a:t>
            </a:r>
          </a:p>
          <a:p>
            <a:r>
              <a:rPr lang="lv-LV" dirty="0"/>
              <a:t>Dokumenti tika nosūtīti uz Apvienoto Karalisti</a:t>
            </a:r>
            <a:endParaRPr lang="en-US" dirty="0"/>
          </a:p>
          <a:p>
            <a:endParaRPr lang="hu-HU" i="1" dirty="0" smtClean="0">
              <a:latin typeface="Arial" charset="0"/>
            </a:endParaRPr>
          </a:p>
          <a:p>
            <a:endParaRPr lang="hu-HU" dirty="0" smtClean="0">
              <a:latin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8313" y="1125538"/>
            <a:ext cx="8229600" cy="1143000"/>
          </a:xfrm>
        </p:spPr>
        <p:txBody>
          <a:bodyPr>
            <a:noAutofit/>
          </a:bodyPr>
          <a:lstStyle/>
          <a:p>
            <a:r>
              <a:rPr lang="lv-LV" sz="2900" dirty="0"/>
              <a:t>2. piemērs</a:t>
            </a:r>
            <a:br>
              <a:rPr lang="lv-LV" sz="2900" dirty="0"/>
            </a:br>
            <a:r>
              <a:rPr lang="lv-LV" sz="2900" dirty="0"/>
              <a:t>Jurisdikcijas un piemērojamo tiesību aktu noteikšana laulību šķiršanas lietā</a:t>
            </a:r>
            <a:endParaRPr lang="en-US" sz="2900" dirty="0"/>
          </a:p>
        </p:txBody>
      </p:sp>
      <p:sp>
        <p:nvSpPr>
          <p:cNvPr id="3" name="Tartalom helye 2"/>
          <p:cNvSpPr>
            <a:spLocks noGrp="1"/>
          </p:cNvSpPr>
          <p:nvPr>
            <p:ph idx="1"/>
          </p:nvPr>
        </p:nvSpPr>
        <p:spPr>
          <a:xfrm>
            <a:off x="468313" y="2276475"/>
            <a:ext cx="8229600" cy="4389438"/>
          </a:xfrm>
        </p:spPr>
        <p:txBody>
          <a:bodyPr>
            <a:normAutofit/>
          </a:bodyPr>
          <a:lstStyle/>
          <a:p>
            <a:pPr marL="0" indent="0">
              <a:buFont typeface="Wingdings 2" pitchFamily="18" charset="2"/>
              <a:buNone/>
            </a:pPr>
            <a:r>
              <a:rPr lang="lv-LV" dirty="0"/>
              <a:t>Lietas fakti:</a:t>
            </a:r>
            <a:endParaRPr lang="en-US" dirty="0"/>
          </a:p>
          <a:p>
            <a:pPr marL="0" indent="0"/>
            <a:r>
              <a:rPr lang="lv-LV" dirty="0"/>
              <a:t>Ungārs un filipīniete apprecējās Filipīnu salās, daudzus gadus dzīvoja kopā, viņiem piedzima 3 bērni</a:t>
            </a:r>
          </a:p>
          <a:p>
            <a:pPr marL="0" indent="0"/>
            <a:r>
              <a:rPr lang="lv-LV" dirty="0"/>
              <a:t>Vecāku attiecības izjuka, tēvs pārvācās atpakaļ uz Ungāriju. Viņš gribēja šķirties, bet uzzināja, ka Filipīnu salās laulību saites nevar pārtraukt šķiroties</a:t>
            </a:r>
          </a:p>
          <a:p>
            <a:pPr marL="0" indent="0"/>
            <a:r>
              <a:rPr lang="lv-LV" dirty="0"/>
              <a:t>Tēvs Ungārijā iesniedza laulības šķiršanas pieprasījumu, lūgumu par vecāku uzraudzības tiesību un uzturlīdzekļu noteikšanu</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ím 1"/>
          <p:cNvSpPr>
            <a:spLocks noGrp="1"/>
          </p:cNvSpPr>
          <p:nvPr>
            <p:ph type="title"/>
          </p:nvPr>
        </p:nvSpPr>
        <p:spPr/>
        <p:txBody>
          <a:bodyPr/>
          <a:lstStyle/>
          <a:p>
            <a:endParaRPr lang="ru-RU" smtClean="0"/>
          </a:p>
        </p:txBody>
      </p:sp>
      <p:sp>
        <p:nvSpPr>
          <p:cNvPr id="3" name="Tartalom helye 2"/>
          <p:cNvSpPr>
            <a:spLocks noGrp="1"/>
          </p:cNvSpPr>
          <p:nvPr>
            <p:ph idx="1"/>
          </p:nvPr>
        </p:nvSpPr>
        <p:spPr/>
        <p:txBody>
          <a:bodyPr>
            <a:normAutofit/>
          </a:bodyPr>
          <a:lstStyle/>
          <a:p>
            <a:pPr marL="0" indent="0">
              <a:lnSpc>
                <a:spcPct val="80000"/>
              </a:lnSpc>
              <a:buFont typeface="Wingdings 2" pitchFamily="18" charset="2"/>
              <a:buNone/>
            </a:pPr>
            <a:r>
              <a:rPr lang="en-US" sz="2000" dirty="0"/>
              <a:t> </a:t>
            </a:r>
            <a:r>
              <a:rPr lang="lv-LV" sz="2000" dirty="0"/>
              <a:t>Šķiršanās</a:t>
            </a:r>
            <a:r>
              <a:rPr lang="en-US" sz="2000" dirty="0"/>
              <a:t> - </a:t>
            </a:r>
            <a:r>
              <a:rPr lang="lv-LV" sz="2000" dirty="0"/>
              <a:t>jurisdikcija</a:t>
            </a:r>
            <a:r>
              <a:rPr lang="en-US" sz="2000" dirty="0"/>
              <a:t> – </a:t>
            </a:r>
            <a:r>
              <a:rPr lang="lv-LV" sz="2000" dirty="0"/>
              <a:t>Briseles</a:t>
            </a:r>
            <a:r>
              <a:rPr lang="en-US" sz="2000" dirty="0"/>
              <a:t> II</a:t>
            </a:r>
            <a:r>
              <a:rPr lang="lv-LV" sz="2000" dirty="0"/>
              <a:t>-</a:t>
            </a:r>
            <a:r>
              <a:rPr lang="en-US" sz="2000" dirty="0" err="1"/>
              <a:t>bis</a:t>
            </a:r>
            <a:r>
              <a:rPr lang="en-US" sz="2000" dirty="0"/>
              <a:t> </a:t>
            </a:r>
            <a:r>
              <a:rPr lang="lv-LV" sz="2000" dirty="0"/>
              <a:t>regula</a:t>
            </a:r>
            <a:endParaRPr lang="en-US" sz="2000" dirty="0"/>
          </a:p>
          <a:p>
            <a:pPr marL="0" indent="0">
              <a:lnSpc>
                <a:spcPct val="80000"/>
              </a:lnSpc>
            </a:pPr>
            <a:r>
              <a:rPr lang="lv-LV" sz="2000" dirty="0"/>
              <a:t>3. pants</a:t>
            </a:r>
            <a:r>
              <a:rPr lang="en-US" sz="2000" dirty="0"/>
              <a:t>, </a:t>
            </a:r>
            <a:r>
              <a:rPr lang="lv-LV" sz="2000" dirty="0"/>
              <a:t>vispārējā jurisdikcija</a:t>
            </a:r>
            <a:r>
              <a:rPr lang="en-US" sz="2000" dirty="0"/>
              <a:t>: </a:t>
            </a:r>
            <a:r>
              <a:rPr lang="lv-LV" sz="2000" dirty="0"/>
              <a:t>tās teritorijas, kur atrodas laulāto personu pastāvīgā dzīvesvieta </a:t>
            </a:r>
          </a:p>
          <a:p>
            <a:pPr marL="0" indent="0">
              <a:lnSpc>
                <a:spcPct val="80000"/>
              </a:lnSpc>
            </a:pPr>
            <a:r>
              <a:rPr lang="lv-LV" sz="2000" dirty="0"/>
              <a:t>Var izskatīt arī tiesa dalībvalstī, kura bija laulāto personu pēdējā pastāvīgā dzīvesvieta, ja vien viena no laulātajām personām tur joprojām dzīvo</a:t>
            </a:r>
          </a:p>
          <a:p>
            <a:pPr marL="0" indent="0">
              <a:lnSpc>
                <a:spcPct val="80000"/>
              </a:lnSpc>
            </a:pPr>
            <a:r>
              <a:rPr lang="lv-LV" sz="2000" dirty="0"/>
              <a:t>Dalībvalstī, kura ir atbildētāja pastāvīgā dzīvesvieta– atbildētājs ir trešās valsts iedzīvotājs</a:t>
            </a:r>
            <a:r>
              <a:rPr lang="en-US" sz="2000" dirty="0"/>
              <a:t> </a:t>
            </a:r>
            <a:endParaRPr lang="lv-LV" sz="2000" dirty="0"/>
          </a:p>
          <a:p>
            <a:pPr marL="0" indent="0">
              <a:lnSpc>
                <a:spcPct val="80000"/>
              </a:lnSpc>
            </a:pPr>
            <a:r>
              <a:rPr lang="lv-LV" sz="2000" dirty="0"/>
              <a:t>Ja atbildētājam tur bija pastāvīgā dzīvesvieta, un viņš tur dzīvoja vismaz vienu gadu vai sešus mēnešus pirms tika iesniegts pieteikums – tas neattiecas uz gadījumu Ungārijā</a:t>
            </a:r>
            <a:endParaRPr lang="en-US" sz="2000" dirty="0"/>
          </a:p>
          <a:p>
            <a:pPr marL="0" indent="0">
              <a:lnSpc>
                <a:spcPct val="80000"/>
              </a:lnSpc>
            </a:pPr>
            <a:r>
              <a:rPr lang="lv-LV" sz="2000" dirty="0"/>
              <a:t>Pārējie jurisdikcijas jautājumi</a:t>
            </a:r>
            <a:r>
              <a:rPr lang="en-US" sz="2000" dirty="0"/>
              <a:t> (</a:t>
            </a:r>
            <a:r>
              <a:rPr lang="lv-LV" sz="2000" dirty="0"/>
              <a:t>7.pants</a:t>
            </a:r>
            <a:r>
              <a:rPr lang="en-US" sz="2000" dirty="0"/>
              <a:t>): </a:t>
            </a:r>
            <a:r>
              <a:rPr lang="lv-LV" sz="2000" dirty="0"/>
              <a:t>ja nevienai no dalībvalstu tiesām nav jurisdikcijas, kura atbilstu iepriekš minētajiem Regulas pantiem, katrā dalībvalstī jurisdikciju nosaka šīs valsts tiesību akti – starptautiskie privāttiesību noteikumi: Ungārijas tiesai katrā lietā ir jurisdikcija, kura attiecas uz Ungārijas </a:t>
            </a:r>
            <a:r>
              <a:rPr lang="lv-LV" sz="2000" dirty="0" err="1"/>
              <a:t>valstspiederīgo</a:t>
            </a:r>
            <a:r>
              <a:rPr lang="lv-LV" sz="2000" dirty="0"/>
              <a:t> civilstāvokli</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Autofit/>
          </a:bodyPr>
          <a:lstStyle/>
          <a:p>
            <a:pPr marL="0" indent="0">
              <a:buFont typeface="Wingdings 2" pitchFamily="18" charset="2"/>
              <a:buNone/>
            </a:pPr>
            <a:r>
              <a:rPr lang="lv-LV" sz="2400" dirty="0"/>
              <a:t>Šķiršanās</a:t>
            </a:r>
            <a:r>
              <a:rPr lang="en-US" sz="2400" dirty="0"/>
              <a:t> – </a:t>
            </a:r>
            <a:r>
              <a:rPr lang="lv-LV" sz="2400" dirty="0"/>
              <a:t>piemērojamie tiesību akti</a:t>
            </a:r>
            <a:r>
              <a:rPr lang="hu-HU" sz="2400" dirty="0"/>
              <a:t> – </a:t>
            </a:r>
            <a:r>
              <a:rPr lang="lv-LV" sz="2400" dirty="0"/>
              <a:t>Romas III regula</a:t>
            </a:r>
            <a:endParaRPr lang="en-US" sz="2400" dirty="0"/>
          </a:p>
          <a:p>
            <a:pPr marL="0" indent="0"/>
            <a:r>
              <a:rPr lang="lv-LV" sz="2400" dirty="0"/>
              <a:t>Vispārēja darbības joma</a:t>
            </a:r>
            <a:endParaRPr lang="en-US" sz="2400" dirty="0"/>
          </a:p>
          <a:p>
            <a:pPr marL="0" indent="0"/>
            <a:r>
              <a:rPr lang="lv-LV" sz="2400" dirty="0"/>
              <a:t>5. pants</a:t>
            </a:r>
            <a:r>
              <a:rPr lang="en-US" sz="2400" dirty="0"/>
              <a:t>: </a:t>
            </a:r>
            <a:r>
              <a:rPr lang="lv-LV" sz="2400" dirty="0"/>
              <a:t>puses var izvēlēties piemērojamos tiesību aktus</a:t>
            </a:r>
            <a:endParaRPr lang="en-US" sz="2400" dirty="0"/>
          </a:p>
          <a:p>
            <a:pPr marL="0" indent="0"/>
            <a:r>
              <a:rPr lang="lv-LV" sz="2400" dirty="0"/>
              <a:t>8. pants sniedz tiesību aktu konfliktu hierarhisku sistēmu </a:t>
            </a:r>
            <a:r>
              <a:rPr lang="en-US" sz="2400" dirty="0"/>
              <a:t> </a:t>
            </a:r>
            <a:r>
              <a:rPr lang="lv-LV" sz="2400" dirty="0"/>
              <a:t>(kolīzijas noteikumi)</a:t>
            </a:r>
            <a:endParaRPr lang="en-US" sz="2400" dirty="0"/>
          </a:p>
          <a:p>
            <a:pPr marL="0" indent="0"/>
            <a:r>
              <a:rPr lang="lv-LV" sz="2400" dirty="0"/>
              <a:t>Filipīnu salas nenodrošināja šķiršanos- 10. pants: ja piemērojamos tiesību aktos nav noteikumu par šķiršanos vai arī tie nepiešķir vienai no laulātajām personām vienlīdzīgus šķiršanās vai atšķiršanas nosacījumus, pamatojoties uz dzimumu, tiek piemēroti tās valsts tiesību akti, kurā notiek tiesa</a:t>
            </a:r>
            <a:endParaRPr lang="hu-HU"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a:bodyPr>
          <a:lstStyle/>
          <a:p>
            <a:pPr marL="0" indent="0">
              <a:lnSpc>
                <a:spcPct val="90000"/>
              </a:lnSpc>
              <a:buFont typeface="Wingdings 2" pitchFamily="18" charset="2"/>
              <a:buNone/>
            </a:pPr>
            <a:r>
              <a:rPr lang="lv-LV" dirty="0"/>
              <a:t>Vecāku uzraudzība</a:t>
            </a:r>
            <a:r>
              <a:rPr lang="en-US" dirty="0"/>
              <a:t> (</a:t>
            </a:r>
            <a:r>
              <a:rPr lang="lv-LV" dirty="0"/>
              <a:t>uzraudzība</a:t>
            </a:r>
            <a:r>
              <a:rPr lang="en-US" dirty="0"/>
              <a:t>, </a:t>
            </a:r>
            <a:r>
              <a:rPr lang="lv-LV" dirty="0"/>
              <a:t>saskarsmes tiesības, </a:t>
            </a:r>
            <a:r>
              <a:rPr lang="en-US" dirty="0"/>
              <a:t> </a:t>
            </a:r>
            <a:r>
              <a:rPr lang="lv-LV" dirty="0"/>
              <a:t>pagaidu uzraudzības tiesības</a:t>
            </a:r>
            <a:r>
              <a:rPr lang="en-US" dirty="0"/>
              <a:t>) - </a:t>
            </a:r>
            <a:r>
              <a:rPr lang="lv-LV" dirty="0"/>
              <a:t>j</a:t>
            </a:r>
            <a:r>
              <a:rPr lang="en-US" dirty="0" err="1"/>
              <a:t>urisd</a:t>
            </a:r>
            <a:r>
              <a:rPr lang="lv-LV" dirty="0" err="1"/>
              <a:t>ikcija</a:t>
            </a:r>
            <a:r>
              <a:rPr lang="en-US" dirty="0"/>
              <a:t> – </a:t>
            </a:r>
            <a:r>
              <a:rPr lang="lv-LV" dirty="0"/>
              <a:t>Briseles II-</a:t>
            </a:r>
            <a:r>
              <a:rPr lang="lv-LV" dirty="0" err="1"/>
              <a:t>bis</a:t>
            </a:r>
            <a:r>
              <a:rPr lang="lv-LV" dirty="0"/>
              <a:t> regula</a:t>
            </a:r>
            <a:endParaRPr lang="en-US" dirty="0"/>
          </a:p>
          <a:p>
            <a:pPr marL="0" indent="0">
              <a:lnSpc>
                <a:spcPct val="90000"/>
              </a:lnSpc>
            </a:pPr>
            <a:r>
              <a:rPr lang="lv-LV" dirty="0"/>
              <a:t>Ja nevienai no dalībvalstīm nav jurisdikcijas saskaņā ar Regulu, to nosaka attiecīgās dalībvalsts tiesību akti  </a:t>
            </a:r>
            <a:endParaRPr lang="en-US" dirty="0"/>
          </a:p>
          <a:p>
            <a:pPr marL="0" indent="0">
              <a:lnSpc>
                <a:spcPct val="90000"/>
              </a:lnSpc>
            </a:pPr>
            <a:r>
              <a:rPr lang="lv-LV" dirty="0"/>
              <a:t>Ungārijas likuma par starptautiskajiem privāttiesību noteikumiem 59. sadaļas 3. iedaļa: Ungārijas tiesa var sākt tiesvedību lietās par vecāku uzraudzību, ja jautājumu var izskatīt tiesvedībā, kura nosaka personas stāvokli pār kuru tiesai ir jurisdikcija</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a:bodyPr>
          <a:lstStyle/>
          <a:p>
            <a:pPr marL="0" indent="0">
              <a:buFont typeface="Wingdings 2" pitchFamily="18" charset="2"/>
              <a:buNone/>
            </a:pPr>
            <a:r>
              <a:rPr lang="lv-LV" dirty="0"/>
              <a:t>Vecāku uzraudzība</a:t>
            </a:r>
            <a:r>
              <a:rPr lang="en-US" dirty="0"/>
              <a:t> (</a:t>
            </a:r>
            <a:r>
              <a:rPr lang="lv-LV" dirty="0"/>
              <a:t>uzraudzība</a:t>
            </a:r>
            <a:r>
              <a:rPr lang="en-US" dirty="0"/>
              <a:t>, </a:t>
            </a:r>
            <a:r>
              <a:rPr lang="lv-LV" dirty="0"/>
              <a:t>saskarsmes tiesības, </a:t>
            </a:r>
            <a:r>
              <a:rPr lang="en-US" dirty="0"/>
              <a:t> </a:t>
            </a:r>
            <a:r>
              <a:rPr lang="lv-LV" dirty="0"/>
              <a:t>pagaidu uzraudzības tiesības</a:t>
            </a:r>
            <a:r>
              <a:rPr lang="en-US" dirty="0"/>
              <a:t>) – </a:t>
            </a:r>
            <a:r>
              <a:rPr lang="lv-LV" dirty="0"/>
              <a:t>piemērojamie tiesību akti</a:t>
            </a:r>
            <a:r>
              <a:rPr lang="en-US" dirty="0"/>
              <a:t> – 1996</a:t>
            </a:r>
            <a:r>
              <a:rPr lang="lv-LV" dirty="0"/>
              <a:t>. gada Hāgas konvencija par bērnu aizsardzību </a:t>
            </a:r>
            <a:r>
              <a:rPr lang="en-US" dirty="0"/>
              <a:t> </a:t>
            </a:r>
          </a:p>
          <a:p>
            <a:pPr marL="0" indent="0"/>
            <a:r>
              <a:rPr lang="lv-LV" dirty="0"/>
              <a:t>20. pants</a:t>
            </a:r>
            <a:r>
              <a:rPr lang="en-US" dirty="0"/>
              <a:t>: </a:t>
            </a:r>
            <a:r>
              <a:rPr lang="lv-LV" dirty="0"/>
              <a:t>konvencijas universālā piemērojamība</a:t>
            </a:r>
          </a:p>
          <a:p>
            <a:pPr marL="0" indent="0"/>
            <a:r>
              <a:rPr lang="lv-LV" dirty="0"/>
              <a:t>15. panta galvenais noteikums</a:t>
            </a:r>
            <a:r>
              <a:rPr lang="en-US" dirty="0"/>
              <a:t>: </a:t>
            </a:r>
            <a:r>
              <a:rPr lang="lv-LV" dirty="0"/>
              <a:t>piemēro tās valsts tiesību aktus, kurā notiek tiesa</a:t>
            </a:r>
            <a:endParaRPr lang="en-US" dirty="0"/>
          </a:p>
          <a:p>
            <a:pPr marL="0" indent="0"/>
            <a:r>
              <a:rPr lang="lv-LV" dirty="0"/>
              <a:t>Lai gan konvencijas panti var paredzēt arī citu saistošo faktoru piemērošanu</a:t>
            </a:r>
            <a:endParaRPr lang="hu-HU" dirty="0"/>
          </a:p>
          <a:p>
            <a:pPr marL="0" indent="0"/>
            <a:endParaRPr lang="hu-HU" dirty="0" smtClean="0">
              <a:latin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a:bodyPr>
          <a:lstStyle/>
          <a:p>
            <a:pPr marL="0" indent="0">
              <a:buFont typeface="Wingdings 2" pitchFamily="18" charset="2"/>
              <a:buNone/>
            </a:pPr>
            <a:r>
              <a:rPr lang="lv-LV" dirty="0"/>
              <a:t>Uzturlīdzekļi </a:t>
            </a:r>
            <a:r>
              <a:rPr lang="en-US" dirty="0"/>
              <a:t>– </a:t>
            </a:r>
            <a:r>
              <a:rPr lang="lv-LV" dirty="0"/>
              <a:t>jurisdikcija un piemērojamie tiesību akti</a:t>
            </a:r>
            <a:endParaRPr lang="en-US" dirty="0"/>
          </a:p>
          <a:p>
            <a:pPr marL="0" indent="0"/>
            <a:r>
              <a:rPr lang="lv-LV" dirty="0"/>
              <a:t>Uzturlīdzekļu regula</a:t>
            </a:r>
            <a:r>
              <a:rPr lang="hu-HU" dirty="0"/>
              <a:t>:</a:t>
            </a:r>
            <a:r>
              <a:rPr lang="en-GB" dirty="0"/>
              <a:t> </a:t>
            </a:r>
            <a:r>
              <a:rPr lang="lv-LV" dirty="0"/>
              <a:t>vispārēji noteikumi, atsaucoties uz jurisdikciju un piemērojamiem tiesību aktiem</a:t>
            </a:r>
            <a:endParaRPr lang="hu-HU" dirty="0"/>
          </a:p>
          <a:p>
            <a:pPr marL="0" indent="0"/>
            <a:r>
              <a:rPr lang="lv-LV" dirty="0"/>
              <a:t>Piemērojamie tiesību akti</a:t>
            </a:r>
            <a:r>
              <a:rPr lang="hu-HU" dirty="0"/>
              <a:t>: </a:t>
            </a:r>
            <a:r>
              <a:rPr lang="lv-LV" dirty="0"/>
              <a:t>Regula nosaka netieši, atsaucoties uz 2007. gada Hāgas protokolu par uzturlīdzekļiem</a:t>
            </a:r>
            <a:endParaRPr lang="hu-H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1412777"/>
            <a:ext cx="8229600" cy="4911824"/>
          </a:xfrm>
        </p:spPr>
        <p:txBody>
          <a:bodyPr>
            <a:normAutofit/>
          </a:bodyPr>
          <a:lstStyle/>
          <a:p>
            <a:pPr marL="0" indent="0">
              <a:lnSpc>
                <a:spcPct val="80000"/>
              </a:lnSpc>
              <a:buFont typeface="Wingdings 2" pitchFamily="18" charset="2"/>
              <a:buNone/>
            </a:pPr>
            <a:r>
              <a:rPr lang="lv-LV" sz="2400" dirty="0"/>
              <a:t>Dažas piezīmes par Filipīnu salu laulību likuma saturu </a:t>
            </a:r>
            <a:endParaRPr lang="en-US" sz="2400" dirty="0"/>
          </a:p>
          <a:p>
            <a:pPr marL="0" indent="0">
              <a:lnSpc>
                <a:spcPct val="80000"/>
              </a:lnSpc>
            </a:pPr>
            <a:r>
              <a:rPr lang="lv-LV" sz="2400" dirty="0"/>
              <a:t>Filipīnu salu tiesību aktos šķiršanās nav minēta. Lai gan aktos ir noteikumi par ārvalstu laulības šķiršanas sprieduma atzīšanu; Filipīnu salās filipīnietis/filipīniete var precēties vēlreiz tikai tad, ja ārvalstu pilsonis bija prasības iesniedzējs un spriedums netika balstīts uz pušu vienošanos </a:t>
            </a:r>
          </a:p>
          <a:p>
            <a:pPr marL="0" indent="0">
              <a:lnSpc>
                <a:spcPct val="80000"/>
              </a:lnSpc>
            </a:pPr>
            <a:r>
              <a:rPr lang="lv-LV" sz="2400" dirty="0"/>
              <a:t>Filipīnu salās musulmaņiem ir atsevišķs personīgo un ģimenes tiesību kodekss </a:t>
            </a:r>
            <a:r>
              <a:rPr lang="en-US" sz="2400" dirty="0"/>
              <a:t> </a:t>
            </a:r>
            <a:endParaRPr lang="lv-LV" sz="2400" dirty="0"/>
          </a:p>
          <a:p>
            <a:pPr marL="0" indent="0">
              <a:lnSpc>
                <a:spcPct val="80000"/>
              </a:lnSpc>
            </a:pPr>
            <a:r>
              <a:rPr lang="lv-LV" sz="2400" dirty="0"/>
              <a:t>starp Ungāriju un Filipīnu salām nav noslēgts divpusējs vai daudzpusējs līgums attiecībā uz spriedumiem, kuri saistīti ar vecāku uzraudzību, saskarsmes tiesībām uzturlīdzekļiem, atzīšanu un izpildi – Ungārijas tiesas sprieduma atzīšanai un izpildei tiek piemēroti Filipīnu salu tiesību akti</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ím 1"/>
          <p:cNvSpPr>
            <a:spLocks noGrp="1"/>
          </p:cNvSpPr>
          <p:nvPr>
            <p:ph type="title"/>
          </p:nvPr>
        </p:nvSpPr>
        <p:spPr/>
        <p:txBody>
          <a:bodyPr/>
          <a:lstStyle/>
          <a:p>
            <a:r>
              <a:rPr lang="lv-LV" dirty="0" smtClean="0"/>
              <a:t>Nobeiguma piezīmes</a:t>
            </a:r>
            <a:endParaRPr lang="en-US" dirty="0" smtClean="0"/>
          </a:p>
        </p:txBody>
      </p:sp>
      <p:sp>
        <p:nvSpPr>
          <p:cNvPr id="3" name="Tartalom helye 2"/>
          <p:cNvSpPr>
            <a:spLocks noGrp="1"/>
          </p:cNvSpPr>
          <p:nvPr>
            <p:ph idx="1"/>
          </p:nvPr>
        </p:nvSpPr>
        <p:spPr/>
        <p:txBody>
          <a:bodyPr>
            <a:normAutofit/>
          </a:bodyPr>
          <a:lstStyle/>
          <a:p>
            <a:pPr>
              <a:lnSpc>
                <a:spcPct val="90000"/>
              </a:lnSpc>
            </a:pPr>
            <a:r>
              <a:rPr lang="lv-LV" sz="2400" dirty="0"/>
              <a:t>Mērķis bija ar gadījumu izpētes palīdzību veicināt ES tiesību aktu sistēmas un praktiskās funkcionēšanas izpratni </a:t>
            </a:r>
            <a:r>
              <a:rPr lang="en-US" sz="2400" dirty="0"/>
              <a:t> </a:t>
            </a:r>
            <a:endParaRPr lang="lv-LV" sz="2400" dirty="0"/>
          </a:p>
          <a:p>
            <a:pPr>
              <a:lnSpc>
                <a:spcPct val="90000"/>
              </a:lnSpc>
            </a:pPr>
            <a:r>
              <a:rPr lang="lv-LV" sz="2400" dirty="0"/>
              <a:t>Tie ir ļoti sarežģīti jautājumi, jo ir ļoti daudz spēkā esošu  ES un starptautisko tiesību aktu, un ir grūti saprast to saistību, materiālo darbības jomu un piemērošanu laikā</a:t>
            </a:r>
          </a:p>
          <a:p>
            <a:pPr>
              <a:lnSpc>
                <a:spcPct val="90000"/>
              </a:lnSpc>
            </a:pPr>
            <a:r>
              <a:rPr lang="lv-LV" sz="2400" dirty="0"/>
              <a:t>ES instrumentu skaits strauji palielinājās</a:t>
            </a:r>
            <a:r>
              <a:rPr lang="en-US" sz="2400" dirty="0"/>
              <a:t>   </a:t>
            </a:r>
            <a:endParaRPr lang="hu-HU" sz="2400" dirty="0"/>
          </a:p>
          <a:p>
            <a:pPr lvl="1">
              <a:lnSpc>
                <a:spcPct val="90000"/>
              </a:lnSpc>
            </a:pPr>
            <a:r>
              <a:rPr lang="lv-LV" sz="2200" dirty="0"/>
              <a:t>Cerams, ka jaunu regulu izstrādāšana ir apturēta;</a:t>
            </a:r>
          </a:p>
          <a:p>
            <a:pPr lvl="1">
              <a:lnSpc>
                <a:spcPct val="90000"/>
              </a:lnSpc>
            </a:pPr>
            <a:r>
              <a:rPr lang="lv-LV" sz="2200" dirty="0"/>
              <a:t>Praktizējošiem juristiem un iedzīvotājiem būtu laiks, lai pierastu pie spēkā esošās ES pārrobežu tiesiskās sadarbības jomas civillietās sistēmas.</a:t>
            </a:r>
            <a:endParaRPr lang="hu-HU" sz="2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Cím 1"/>
          <p:cNvSpPr>
            <a:spLocks noGrp="1"/>
          </p:cNvSpPr>
          <p:nvPr>
            <p:ph type="title"/>
          </p:nvPr>
        </p:nvSpPr>
        <p:spPr>
          <a:xfrm>
            <a:off x="468313" y="692150"/>
            <a:ext cx="8229600" cy="1143000"/>
          </a:xfrm>
        </p:spPr>
        <p:txBody>
          <a:bodyPr/>
          <a:lstStyle/>
          <a:p>
            <a:r>
              <a:rPr lang="lv-LV" dirty="0"/>
              <a:t>Ungārija un ES</a:t>
            </a:r>
            <a:endParaRPr lang="en-US" dirty="0"/>
          </a:p>
        </p:txBody>
      </p:sp>
      <p:sp>
        <p:nvSpPr>
          <p:cNvPr id="3" name="Tartalom helye 2"/>
          <p:cNvSpPr>
            <a:spLocks noGrp="1"/>
          </p:cNvSpPr>
          <p:nvPr>
            <p:ph idx="1"/>
          </p:nvPr>
        </p:nvSpPr>
        <p:spPr/>
        <p:txBody>
          <a:bodyPr>
            <a:noAutofit/>
          </a:bodyPr>
          <a:lstStyle/>
          <a:p>
            <a:pPr>
              <a:lnSpc>
                <a:spcPct val="90000"/>
              </a:lnSpc>
            </a:pPr>
            <a:r>
              <a:rPr lang="lv-LV" dirty="0"/>
              <a:t>Ungārija iestājās 2004. gadā</a:t>
            </a:r>
            <a:endParaRPr lang="en-US" dirty="0"/>
          </a:p>
          <a:p>
            <a:pPr>
              <a:lnSpc>
                <a:spcPct val="90000"/>
              </a:lnSpc>
            </a:pPr>
            <a:r>
              <a:rPr lang="lv-LV" dirty="0"/>
              <a:t>Būtiskas izmaiņas nebija nepieciešamas, lai pārņemtu, ieviestu un piemērotu ES tiesību aktus un spriedumus </a:t>
            </a:r>
          </a:p>
          <a:p>
            <a:pPr>
              <a:lnSpc>
                <a:spcPct val="90000"/>
              </a:lnSpc>
            </a:pPr>
            <a:r>
              <a:rPr lang="lv-LV" dirty="0"/>
              <a:t>Ungārijas Tieslietu ministrija ir atbildīga par:</a:t>
            </a:r>
            <a:r>
              <a:rPr lang="en-GB" dirty="0"/>
              <a:t> </a:t>
            </a:r>
            <a:endParaRPr lang="hu-HU" dirty="0"/>
          </a:p>
          <a:p>
            <a:pPr lvl="1">
              <a:lnSpc>
                <a:spcPct val="90000"/>
              </a:lnSpc>
            </a:pPr>
            <a:r>
              <a:rPr lang="lv-LV" sz="2600" dirty="0"/>
              <a:t>ES instrumentu pārņemšanu un ieviešanu</a:t>
            </a:r>
            <a:endParaRPr lang="en-US" sz="2600" dirty="0"/>
          </a:p>
          <a:p>
            <a:pPr lvl="1">
              <a:lnSpc>
                <a:spcPct val="90000"/>
              </a:lnSpc>
            </a:pPr>
            <a:r>
              <a:rPr lang="lv-LV" sz="2600" dirty="0"/>
              <a:t>Ungārijas nostājas pārstāvēšanu Padomes darba grupās sagatavošanās posmā</a:t>
            </a:r>
            <a:r>
              <a:rPr lang="en-US" sz="2600" dirty="0"/>
              <a:t> </a:t>
            </a:r>
            <a:endParaRPr lang="lv-LV" sz="2600" dirty="0"/>
          </a:p>
          <a:p>
            <a:pPr lvl="1">
              <a:lnSpc>
                <a:spcPct val="90000"/>
              </a:lnSpc>
            </a:pPr>
            <a:r>
              <a:rPr lang="lv-LV" sz="2600" dirty="0"/>
              <a:t>centrālās iestādes uzdevumu veikšanu saistībā ar dažādām regulām pārrobežu tiesiskās sadarbības jomā civillietās</a:t>
            </a:r>
            <a:r>
              <a:rPr lang="en-US" sz="2600" dirty="0"/>
              <a:t> </a:t>
            </a:r>
            <a:r>
              <a:rPr lang="lv-LV" sz="2600" dirty="0"/>
              <a:t>– kolēģi seko līdzi tematam sākot ar sagatavošanu līdz tā piemērošanai</a:t>
            </a:r>
            <a:endParaRPr lang="en-US" sz="2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artalom helye 2"/>
          <p:cNvSpPr>
            <a:spLocks noGrp="1"/>
          </p:cNvSpPr>
          <p:nvPr>
            <p:ph idx="1"/>
          </p:nvPr>
        </p:nvSpPr>
        <p:spPr/>
        <p:txBody>
          <a:bodyPr/>
          <a:lstStyle/>
          <a:p>
            <a:pPr marL="0" indent="0">
              <a:buFont typeface="Wingdings 2" pitchFamily="18" charset="2"/>
              <a:buNone/>
            </a:pPr>
            <a:endParaRPr lang="hu-HU" dirty="0" smtClean="0"/>
          </a:p>
          <a:p>
            <a:pPr marL="0" indent="0">
              <a:buFont typeface="Wingdings 2" pitchFamily="18" charset="2"/>
              <a:buNone/>
            </a:pPr>
            <a:endParaRPr lang="hu-HU" dirty="0" smtClean="0"/>
          </a:p>
          <a:p>
            <a:pPr marL="0" indent="0">
              <a:buFont typeface="Wingdings 2" pitchFamily="18" charset="2"/>
              <a:buNone/>
            </a:pPr>
            <a:endParaRPr lang="hu-HU" dirty="0" smtClean="0"/>
          </a:p>
          <a:p>
            <a:pPr marL="0" indent="0" algn="ctr">
              <a:buFont typeface="Wingdings 2" pitchFamily="18" charset="2"/>
              <a:buNone/>
            </a:pPr>
            <a:r>
              <a:rPr lang="lv-LV" dirty="0"/>
              <a:t>Paldies par uzmanību!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ím 1"/>
          <p:cNvSpPr>
            <a:spLocks noGrp="1"/>
          </p:cNvSpPr>
          <p:nvPr>
            <p:ph type="title"/>
          </p:nvPr>
        </p:nvSpPr>
        <p:spPr/>
        <p:txBody>
          <a:bodyPr/>
          <a:lstStyle/>
          <a:p>
            <a:r>
              <a:rPr lang="lv-LV" dirty="0"/>
              <a:t>Prezentācijas tēma</a:t>
            </a:r>
            <a:endParaRPr lang="en-US" dirty="0"/>
          </a:p>
        </p:txBody>
      </p:sp>
      <p:sp>
        <p:nvSpPr>
          <p:cNvPr id="3" name="Tartalom helye 2"/>
          <p:cNvSpPr>
            <a:spLocks noGrp="1"/>
          </p:cNvSpPr>
          <p:nvPr>
            <p:ph idx="1"/>
          </p:nvPr>
        </p:nvSpPr>
        <p:spPr/>
        <p:txBody>
          <a:bodyPr>
            <a:normAutofit/>
          </a:bodyPr>
          <a:lstStyle/>
          <a:p>
            <a:pPr>
              <a:lnSpc>
                <a:spcPct val="90000"/>
              </a:lnSpc>
            </a:pPr>
            <a:r>
              <a:rPr lang="lv-LV" dirty="0"/>
              <a:t>Dažu ES instrumentu civiltiesību jomā darbības pieredze </a:t>
            </a:r>
          </a:p>
          <a:p>
            <a:pPr lvl="1">
              <a:lnSpc>
                <a:spcPct val="90000"/>
              </a:lnSpc>
            </a:pPr>
            <a:r>
              <a:rPr lang="lv-LV" dirty="0"/>
              <a:t>Regula par dokumentu izsniegšanu</a:t>
            </a:r>
            <a:r>
              <a:rPr lang="en-GB" dirty="0"/>
              <a:t> </a:t>
            </a:r>
            <a:r>
              <a:rPr lang="hu-HU" dirty="0"/>
              <a:t> - </a:t>
            </a:r>
            <a:r>
              <a:rPr lang="lv-LV" dirty="0"/>
              <a:t>Regula</a:t>
            </a:r>
            <a:r>
              <a:rPr lang="en-GB" dirty="0"/>
              <a:t> (E</a:t>
            </a:r>
            <a:r>
              <a:rPr lang="lv-LV" dirty="0"/>
              <a:t>K</a:t>
            </a:r>
            <a:r>
              <a:rPr lang="en-GB" dirty="0"/>
              <a:t>) N</a:t>
            </a:r>
            <a:r>
              <a:rPr lang="lv-LV" dirty="0"/>
              <a:t>r.</a:t>
            </a:r>
            <a:r>
              <a:rPr lang="en-GB" dirty="0"/>
              <a:t> 1393/2007</a:t>
            </a:r>
            <a:endParaRPr lang="hu-HU" dirty="0"/>
          </a:p>
          <a:p>
            <a:pPr lvl="1">
              <a:lnSpc>
                <a:spcPct val="90000"/>
              </a:lnSpc>
            </a:pPr>
            <a:r>
              <a:rPr lang="lv-LV" dirty="0"/>
              <a:t>Regula par pierādījumu iegūšanu</a:t>
            </a:r>
            <a:r>
              <a:rPr lang="en-GB" dirty="0"/>
              <a:t> </a:t>
            </a:r>
            <a:r>
              <a:rPr lang="hu-HU" dirty="0"/>
              <a:t>– </a:t>
            </a:r>
            <a:r>
              <a:rPr lang="lv-LV" dirty="0"/>
              <a:t>Regula </a:t>
            </a:r>
            <a:r>
              <a:rPr lang="en-GB" dirty="0"/>
              <a:t>(E</a:t>
            </a:r>
            <a:r>
              <a:rPr lang="lv-LV" dirty="0"/>
              <a:t>K</a:t>
            </a:r>
            <a:r>
              <a:rPr lang="en-GB" dirty="0"/>
              <a:t>) N</a:t>
            </a:r>
            <a:r>
              <a:rPr lang="lv-LV" dirty="0"/>
              <a:t>r.</a:t>
            </a:r>
            <a:r>
              <a:rPr lang="en-GB" dirty="0"/>
              <a:t> 1206/2001</a:t>
            </a:r>
            <a:endParaRPr lang="hu-HU" dirty="0"/>
          </a:p>
          <a:p>
            <a:pPr lvl="1">
              <a:lnSpc>
                <a:spcPct val="90000"/>
              </a:lnSpc>
            </a:pPr>
            <a:r>
              <a:rPr lang="lv-LV" dirty="0"/>
              <a:t>Uzturlīdzekļu regula</a:t>
            </a:r>
            <a:r>
              <a:rPr lang="en-GB" dirty="0"/>
              <a:t> </a:t>
            </a:r>
            <a:r>
              <a:rPr lang="hu-HU" dirty="0"/>
              <a:t> - </a:t>
            </a:r>
            <a:r>
              <a:rPr lang="lv-LV" dirty="0"/>
              <a:t>Regula</a:t>
            </a:r>
            <a:r>
              <a:rPr lang="en-GB" dirty="0"/>
              <a:t> (E</a:t>
            </a:r>
            <a:r>
              <a:rPr lang="lv-LV" dirty="0"/>
              <a:t>K</a:t>
            </a:r>
            <a:r>
              <a:rPr lang="en-GB" dirty="0"/>
              <a:t>) N</a:t>
            </a:r>
            <a:r>
              <a:rPr lang="lv-LV" dirty="0"/>
              <a:t>r.</a:t>
            </a:r>
            <a:r>
              <a:rPr lang="en-GB" dirty="0"/>
              <a:t> 4/2009</a:t>
            </a:r>
            <a:endParaRPr lang="en-US" dirty="0"/>
          </a:p>
          <a:p>
            <a:pPr>
              <a:lnSpc>
                <a:spcPct val="90000"/>
              </a:lnSpc>
            </a:pPr>
            <a:r>
              <a:rPr lang="lv-LV" dirty="0"/>
              <a:t>Divi praktiski piemēri</a:t>
            </a:r>
            <a:endParaRPr lang="en-US" dirty="0"/>
          </a:p>
          <a:p>
            <a:pPr lvl="1">
              <a:lnSpc>
                <a:spcPct val="90000"/>
              </a:lnSpc>
            </a:pPr>
            <a:r>
              <a:rPr lang="lv-LV" dirty="0"/>
              <a:t>Uzturlīdzekļu izpilde</a:t>
            </a:r>
            <a:r>
              <a:rPr lang="en-US" dirty="0"/>
              <a:t> </a:t>
            </a:r>
            <a:endParaRPr lang="hu-HU" dirty="0"/>
          </a:p>
          <a:p>
            <a:pPr lvl="1">
              <a:lnSpc>
                <a:spcPct val="90000"/>
              </a:lnSpc>
            </a:pPr>
            <a:r>
              <a:rPr lang="lv-LV" dirty="0"/>
              <a:t>Jurisdikcijas un piemērojamo tiesību aktu noteikšana laulību šķiršanas lietā</a:t>
            </a:r>
            <a:endParaRPr lang="en-US" dirty="0"/>
          </a:p>
          <a:p>
            <a:pPr>
              <a:lnSpc>
                <a:spcPct val="90000"/>
              </a:lnSpc>
            </a:pPr>
            <a:endParaRPr lang="en-US" dirty="0" smtClean="0">
              <a:latin typeface="Arial" charset="0"/>
            </a:endParaRPr>
          </a:p>
          <a:p>
            <a:pPr lvl="1">
              <a:lnSpc>
                <a:spcPct val="90000"/>
              </a:lnSpc>
            </a:pPr>
            <a:endParaRPr lang="hu-HU"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lv-LV" sz="4500" dirty="0" smtClean="0"/>
              <a:t>Regula par dokumentu izsniegšanu</a:t>
            </a:r>
            <a:endParaRPr lang="hu-HU" sz="4500" dirty="0" smtClean="0"/>
          </a:p>
        </p:txBody>
      </p:sp>
      <p:sp>
        <p:nvSpPr>
          <p:cNvPr id="16386" name="Tartalom helye 2"/>
          <p:cNvSpPr>
            <a:spLocks noGrp="1"/>
          </p:cNvSpPr>
          <p:nvPr>
            <p:ph idx="1"/>
          </p:nvPr>
        </p:nvSpPr>
        <p:spPr/>
        <p:txBody>
          <a:bodyPr/>
          <a:lstStyle/>
          <a:p>
            <a:r>
              <a:rPr lang="lv-LV" dirty="0"/>
              <a:t>ārvalstu iestādes joprojām uzskata Tieslietu ministriju par saņēmēja iestādi</a:t>
            </a:r>
            <a:r>
              <a:rPr lang="en-GB" dirty="0"/>
              <a:t> </a:t>
            </a:r>
            <a:endParaRPr lang="lv-LV" dirty="0"/>
          </a:p>
          <a:p>
            <a:r>
              <a:rPr lang="lv-LV" dirty="0"/>
              <a:t>ārpustiesas dokumentu izsniegšana</a:t>
            </a:r>
            <a:r>
              <a:rPr lang="hu-HU" dirty="0"/>
              <a:t> - </a:t>
            </a:r>
            <a:r>
              <a:rPr lang="en-GB" dirty="0" err="1"/>
              <a:t>Roda</a:t>
            </a:r>
            <a:r>
              <a:rPr lang="en-GB" dirty="0"/>
              <a:t> Golf &amp; Beach Resort </a:t>
            </a:r>
            <a:r>
              <a:rPr lang="lv-LV" dirty="0"/>
              <a:t>lieta</a:t>
            </a:r>
            <a:r>
              <a:rPr lang="hu-HU" dirty="0"/>
              <a:t>: </a:t>
            </a:r>
            <a:r>
              <a:rPr lang="lv-LV" dirty="0"/>
              <a:t>dokumenti, kurus izsniedza notāri, tiek uzskatīti par “ārpustiesas dokumentiem”, kas ir aplami, jo tiek ignorēta procesa būtība  </a:t>
            </a:r>
          </a:p>
          <a:p>
            <a:r>
              <a:rPr lang="lv-LV" dirty="0"/>
              <a:t>personas ar nezināmām adresēm</a:t>
            </a:r>
            <a:r>
              <a:rPr lang="hu-HU" dirty="0"/>
              <a:t>– </a:t>
            </a:r>
            <a:r>
              <a:rPr lang="lv-LV" dirty="0"/>
              <a:t>1. pants</a:t>
            </a:r>
            <a:r>
              <a:rPr lang="hu-HU" dirty="0"/>
              <a:t>:</a:t>
            </a:r>
            <a:r>
              <a:rPr lang="en-GB" dirty="0"/>
              <a:t> “</a:t>
            </a:r>
            <a:r>
              <a:rPr lang="lv-LV" dirty="0"/>
              <a:t>šī Regula netiek piemērota, ja personas, kurai ir paredzēts izsniegt dokumentu, adrese nav zināma”</a:t>
            </a:r>
            <a:endParaRPr lang="hu-H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lv-LV" sz="4500" dirty="0" smtClean="0"/>
              <a:t>Regula par dokumentu izsniegšanu</a:t>
            </a:r>
            <a:endParaRPr lang="hu-HU" sz="4500" dirty="0" smtClean="0"/>
          </a:p>
        </p:txBody>
      </p:sp>
      <p:sp>
        <p:nvSpPr>
          <p:cNvPr id="17410" name="Tartalom helye 2"/>
          <p:cNvSpPr>
            <a:spLocks noGrp="1"/>
          </p:cNvSpPr>
          <p:nvPr>
            <p:ph idx="1"/>
          </p:nvPr>
        </p:nvSpPr>
        <p:spPr/>
        <p:txBody>
          <a:bodyPr/>
          <a:lstStyle/>
          <a:p>
            <a:r>
              <a:rPr lang="lv-LV" dirty="0"/>
              <a:t>saskaņā ar Regulu izsniegšanas apliecinājumu nepievieno un nosūta tikai paziņojumu bez tulkojuma</a:t>
            </a:r>
          </a:p>
          <a:p>
            <a:r>
              <a:rPr lang="lv-LV" dirty="0"/>
              <a:t>Izmaksu nesamērīgums ar administratīva rakstura grūtībām</a:t>
            </a:r>
            <a:endParaRPr lang="hu-HU" dirty="0"/>
          </a:p>
          <a:p>
            <a:r>
              <a:rPr lang="lv-LV" dirty="0"/>
              <a:t>izsniegšana ar pasta starpniecību</a:t>
            </a:r>
            <a:endParaRPr lang="hu-HU" dirty="0"/>
          </a:p>
          <a:p>
            <a:r>
              <a:rPr lang="lv-LV" dirty="0"/>
              <a:t>fiktīva izsniegšana parasti netiek ņemta vērā</a:t>
            </a:r>
            <a:endParaRPr lang="hu-H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lv-LV" sz="4500" dirty="0"/>
              <a:t>Regula par pierādījumu iegūšanu</a:t>
            </a:r>
            <a:endParaRPr lang="hu-HU" sz="4500" dirty="0"/>
          </a:p>
        </p:txBody>
      </p:sp>
      <p:sp>
        <p:nvSpPr>
          <p:cNvPr id="18434" name="Tartalom helye 2"/>
          <p:cNvSpPr>
            <a:spLocks noGrp="1"/>
          </p:cNvSpPr>
          <p:nvPr>
            <p:ph idx="1"/>
          </p:nvPr>
        </p:nvSpPr>
        <p:spPr>
          <a:xfrm>
            <a:off x="468313" y="1916113"/>
            <a:ext cx="8229600" cy="4389437"/>
          </a:xfrm>
        </p:spPr>
        <p:txBody>
          <a:bodyPr/>
          <a:lstStyle/>
          <a:p>
            <a:r>
              <a:rPr lang="lv-LV" dirty="0"/>
              <a:t>tiesas un notāru jēdziens</a:t>
            </a:r>
            <a:endParaRPr lang="en-US" dirty="0"/>
          </a:p>
          <a:p>
            <a:r>
              <a:rPr lang="lv-LV" dirty="0"/>
              <a:t>datu privātuma noteikumi</a:t>
            </a:r>
            <a:r>
              <a:rPr lang="en-US" dirty="0"/>
              <a:t> </a:t>
            </a:r>
            <a:r>
              <a:rPr lang="lv-LV" dirty="0"/>
              <a:t>vai datu aizsardzība</a:t>
            </a:r>
            <a:endParaRPr lang="en-US" dirty="0"/>
          </a:p>
          <a:p>
            <a:r>
              <a:rPr lang="lv-LV" dirty="0"/>
              <a:t>izmaksas par eksperta un tulka pakalpojumiem, citi izdevumi</a:t>
            </a:r>
            <a:endParaRPr lang="en-US" dirty="0"/>
          </a:p>
          <a:p>
            <a:r>
              <a:rPr lang="lv-LV" dirty="0"/>
              <a:t>veidlapas, kuras ir jāaizpilda saņēmēja iestādes valodā</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ím 1"/>
          <p:cNvSpPr>
            <a:spLocks noGrp="1"/>
          </p:cNvSpPr>
          <p:nvPr>
            <p:ph type="title"/>
          </p:nvPr>
        </p:nvSpPr>
        <p:spPr/>
        <p:txBody>
          <a:bodyPr/>
          <a:lstStyle/>
          <a:p>
            <a:r>
              <a:rPr lang="lv-LV" dirty="0" smtClean="0"/>
              <a:t>Uzturēšanas saistību regula</a:t>
            </a:r>
            <a:endParaRPr lang="hu-HU" dirty="0" smtClean="0"/>
          </a:p>
        </p:txBody>
      </p:sp>
      <p:sp>
        <p:nvSpPr>
          <p:cNvPr id="19458" name="Tartalom helye 2"/>
          <p:cNvSpPr>
            <a:spLocks noGrp="1"/>
          </p:cNvSpPr>
          <p:nvPr>
            <p:ph idx="1"/>
          </p:nvPr>
        </p:nvSpPr>
        <p:spPr/>
        <p:txBody>
          <a:bodyPr/>
          <a:lstStyle/>
          <a:p>
            <a:r>
              <a:rPr lang="lv-LV" dirty="0"/>
              <a:t>veidlapas pareizi aizpildīt ir sarežģīti</a:t>
            </a:r>
          </a:p>
          <a:p>
            <a:r>
              <a:rPr lang="lv-LV" dirty="0"/>
              <a:t>Tāda izpilde, kas noteikta kā procenti no kopējiem parādnieka ienākumiem, bet minimālā summa arī ir noteikta </a:t>
            </a:r>
          </a:p>
          <a:p>
            <a:r>
              <a:rPr lang="lv-LV" dirty="0"/>
              <a:t>pilnvara saskaņā ar 52. pantu</a:t>
            </a:r>
            <a:r>
              <a:rPr lang="en-US" dirty="0"/>
              <a:t> </a:t>
            </a:r>
            <a:endParaRPr lang="lv-LV" dirty="0"/>
          </a:p>
          <a:p>
            <a:r>
              <a:rPr lang="lv-LV" dirty="0"/>
              <a:t>kāda ir  uzturēšanas saistību noteikšanas un izpildīšanas metode Ungārijā saskaņā ar Regulu</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8313" y="1125538"/>
            <a:ext cx="8229600" cy="1143000"/>
          </a:xfrm>
        </p:spPr>
        <p:txBody>
          <a:bodyPr>
            <a:normAutofit fontScale="90000"/>
          </a:bodyPr>
          <a:lstStyle/>
          <a:p>
            <a:pPr marL="952500" indent="-952500"/>
            <a:r>
              <a:rPr lang="lv-LV" sz="2000" dirty="0" smtClean="0"/>
              <a:t>1.gadījuma izpēte</a:t>
            </a:r>
            <a:br>
              <a:rPr lang="lv-LV" sz="2000" dirty="0" smtClean="0"/>
            </a:br>
            <a:r>
              <a:rPr lang="lv-LV" sz="3200" dirty="0" smtClean="0"/>
              <a:t>Ungārijas nolēmuma par uzturēšanas līdzekļiem izpilde Apvienotajā Karalistē</a:t>
            </a:r>
            <a:endParaRPr lang="hu-HU" sz="3200" dirty="0" smtClean="0"/>
          </a:p>
        </p:txBody>
      </p:sp>
      <p:sp>
        <p:nvSpPr>
          <p:cNvPr id="3" name="Tartalom helye 2"/>
          <p:cNvSpPr>
            <a:spLocks noGrp="1"/>
          </p:cNvSpPr>
          <p:nvPr>
            <p:ph idx="1"/>
          </p:nvPr>
        </p:nvSpPr>
        <p:spPr>
          <a:xfrm>
            <a:off x="468313" y="2332038"/>
            <a:ext cx="8229600" cy="4525962"/>
          </a:xfrm>
        </p:spPr>
        <p:txBody>
          <a:bodyPr>
            <a:normAutofit/>
          </a:bodyPr>
          <a:lstStyle/>
          <a:p>
            <a:pPr marL="0" indent="0">
              <a:lnSpc>
                <a:spcPct val="80000"/>
              </a:lnSpc>
              <a:buFont typeface="Wingdings 2" pitchFamily="18" charset="2"/>
              <a:buNone/>
            </a:pPr>
            <a:r>
              <a:rPr lang="lv-LV" sz="2400" dirty="0"/>
              <a:t>Lietas fakti:</a:t>
            </a:r>
            <a:endParaRPr lang="en-US" sz="2400" dirty="0"/>
          </a:p>
          <a:p>
            <a:pPr marL="0" indent="0">
              <a:lnSpc>
                <a:spcPct val="80000"/>
              </a:lnSpc>
            </a:pPr>
            <a:r>
              <a:rPr lang="lv-LV" sz="2400" dirty="0"/>
              <a:t>2004. gada janvāra spriedums uzlika tēvam par pienākumu no 2001. gada augusta maksāt bērna uzturlīdzekļus HUF 5000 (apm. 17 eiro) apmērā par savu nepilngadīgo bērnu, kā arī noteica tēva parādu (par periodu no 2001. gada augusta līdz 2004. gada janvārim) HUF 150 000 apmērā   </a:t>
            </a:r>
          </a:p>
          <a:p>
            <a:pPr marL="0" indent="0">
              <a:lnSpc>
                <a:spcPct val="80000"/>
              </a:lnSpc>
            </a:pPr>
            <a:r>
              <a:rPr lang="lv-LV" sz="2400" dirty="0"/>
              <a:t>2007. gada spriedums grozīja iepriekšējo spriedumu un sākot ar 2006. gada augustu palielināja maksājumu līdz HUF 8000 (26 eiro) mēnesī </a:t>
            </a:r>
          </a:p>
          <a:p>
            <a:pPr marL="0" indent="0">
              <a:lnSpc>
                <a:spcPct val="80000"/>
              </a:lnSpc>
            </a:pPr>
            <a:r>
              <a:rPr lang="lv-LV" sz="2400" dirty="0"/>
              <a:t>2011. gada spriedums atkal grozīja iepriekšējo spriedumu un uzlika tēvam par pienākumu maksāt 20% no visiem viņa ienākumiem kā bērna uzturlīdzekļus, bet vismaz HUF 15 200 (apm. 50 eiro); tēvs tiesas procesā nepiedalījās, maksa tika piespriesta aizbildnim </a:t>
            </a:r>
            <a:r>
              <a:rPr lang="lv-LV" sz="2400" dirty="0" err="1"/>
              <a:t>ad</a:t>
            </a:r>
            <a:r>
              <a:rPr lang="lv-LV" sz="2400" dirty="0"/>
              <a:t> </a:t>
            </a:r>
            <a:r>
              <a:rPr lang="lv-LV" sz="2400" dirty="0" err="1"/>
              <a:t>litem</a:t>
            </a:r>
            <a:endParaRPr lang="hu-HU"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ím 1"/>
          <p:cNvSpPr>
            <a:spLocks noGrp="1"/>
          </p:cNvSpPr>
          <p:nvPr>
            <p:ph type="title"/>
          </p:nvPr>
        </p:nvSpPr>
        <p:spPr/>
        <p:txBody>
          <a:bodyPr/>
          <a:lstStyle/>
          <a:p>
            <a:endParaRPr lang="ru-RU" dirty="0" smtClean="0"/>
          </a:p>
        </p:txBody>
      </p:sp>
      <p:sp>
        <p:nvSpPr>
          <p:cNvPr id="21506" name="Tartalom helye 2"/>
          <p:cNvSpPr>
            <a:spLocks noGrp="1"/>
          </p:cNvSpPr>
          <p:nvPr>
            <p:ph idx="1"/>
          </p:nvPr>
        </p:nvSpPr>
        <p:spPr/>
        <p:txBody>
          <a:bodyPr/>
          <a:lstStyle/>
          <a:p>
            <a:r>
              <a:rPr lang="lv-LV" dirty="0"/>
              <a:t>Māte nevarēja nosaukt precīzu tēva adresi</a:t>
            </a:r>
            <a:endParaRPr lang="en-US" dirty="0"/>
          </a:p>
          <a:p>
            <a:r>
              <a:rPr lang="lv-LV" dirty="0"/>
              <a:t>Īpašu pasākumu veikšanas pieprasījums uz uzturlīdzekļu regulas veidlapas </a:t>
            </a:r>
            <a:r>
              <a:rPr lang="en-US" dirty="0"/>
              <a:t>V </a:t>
            </a:r>
            <a:r>
              <a:rPr lang="lv-LV" dirty="0"/>
              <a:t>Apvienotās Karalistes centrālajai iestādei </a:t>
            </a:r>
            <a:r>
              <a:rPr lang="en-US" dirty="0"/>
              <a:t>– </a:t>
            </a:r>
            <a:r>
              <a:rPr lang="lv-LV" dirty="0"/>
              <a:t>veiksmīgi, bet precīzu adresi nedrīkst atklāt pirms to nav izdarījis pieteikuma iesniedzējs</a:t>
            </a:r>
            <a:endParaRPr lang="en-US" dirty="0"/>
          </a:p>
          <a:p>
            <a:r>
              <a:rPr lang="lv-LV" dirty="0"/>
              <a:t>Pieteikums uz veidlapas </a:t>
            </a:r>
            <a:r>
              <a:rPr lang="en-US" dirty="0"/>
              <a:t>VI </a:t>
            </a:r>
            <a:r>
              <a:rPr lang="lv-LV" dirty="0"/>
              <a:t>par 2011. gada nolēmuma </a:t>
            </a:r>
            <a:r>
              <a:rPr lang="en-US" dirty="0"/>
              <a:t> </a:t>
            </a:r>
            <a:r>
              <a:rPr lang="lv-LV" dirty="0"/>
              <a:t>par uzturēšanas līdzekļiem atzīšanu, </a:t>
            </a:r>
            <a:r>
              <a:rPr lang="lv-LV" dirty="0" err="1"/>
              <a:t>izpildāmības</a:t>
            </a:r>
            <a:r>
              <a:rPr lang="lv-LV" dirty="0"/>
              <a:t> deklarāciju vai izpildi – trūkstošā parāda aprēķins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lás">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Áramlás">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ramlás">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369</TotalTime>
  <Words>1311</Words>
  <Application>Microsoft Office PowerPoint</Application>
  <PresentationFormat>Slaidrāde ekrānā (4:3)</PresentationFormat>
  <Paragraphs>99</Paragraphs>
  <Slides>20</Slides>
  <Notes>0</Notes>
  <HiddenSlides>0</HiddenSlides>
  <MMClips>0</MMClips>
  <ScaleCrop>false</ScaleCrop>
  <HeadingPairs>
    <vt:vector size="4" baseType="variant">
      <vt:variant>
        <vt:lpstr>Dizains</vt:lpstr>
      </vt:variant>
      <vt:variant>
        <vt:i4>1</vt:i4>
      </vt:variant>
      <vt:variant>
        <vt:lpstr>Slaidu virsraksti</vt:lpstr>
      </vt:variant>
      <vt:variant>
        <vt:i4>20</vt:i4>
      </vt:variant>
    </vt:vector>
  </HeadingPairs>
  <TitlesOfParts>
    <vt:vector size="21" baseType="lpstr">
      <vt:lpstr>Áramlás</vt:lpstr>
      <vt:lpstr>Ungārijas būtiskā pieredze pārrobežu tiesiskās sadarbības jomā civillietās – Eiropas Savienības tiesību aktu un Eiropas Savienības Tiesas spriedumu pārņemšana, ieviešana un piemērošana nacionālajās tiesās un iestādēs</vt:lpstr>
      <vt:lpstr>Ungārija un ES</vt:lpstr>
      <vt:lpstr>Prezentācijas tēma</vt:lpstr>
      <vt:lpstr>Regula par dokumentu izsniegšanu</vt:lpstr>
      <vt:lpstr>Regula par dokumentu izsniegšanu</vt:lpstr>
      <vt:lpstr>Regula par pierādījumu iegūšanu</vt:lpstr>
      <vt:lpstr>Uzturēšanas saistību regula</vt:lpstr>
      <vt:lpstr>1.gadījuma izpēte Ungārijas nolēmuma par uzturēšanas līdzekļiem izpilde Apvienotajā Karalistē</vt:lpstr>
      <vt:lpstr>PowerPoint prezentācija</vt:lpstr>
      <vt:lpstr>PowerPoint prezentācija</vt:lpstr>
      <vt:lpstr>PowerPoint prezentācija</vt:lpstr>
      <vt:lpstr>2. piemērs Jurisdikcijas un piemērojamo tiesību aktu noteikšana laulību šķiršanas lietā</vt:lpstr>
      <vt:lpstr>PowerPoint prezentācija</vt:lpstr>
      <vt:lpstr>PowerPoint prezentācija</vt:lpstr>
      <vt:lpstr>PowerPoint prezentācija</vt:lpstr>
      <vt:lpstr>PowerPoint prezentācija</vt:lpstr>
      <vt:lpstr>PowerPoint prezentācija</vt:lpstr>
      <vt:lpstr>PowerPoint prezentācija</vt:lpstr>
      <vt:lpstr>Nobeiguma piezīmes</vt:lpstr>
      <vt:lpstr>PowerPoint prezentācija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ildi</dc:creator>
  <cp:lastModifiedBy>Arta Zvirgzda</cp:lastModifiedBy>
  <cp:revision>148</cp:revision>
  <cp:lastPrinted>2015-06-08T06:53:09Z</cp:lastPrinted>
  <dcterms:created xsi:type="dcterms:W3CDTF">2015-06-02T21:02:43Z</dcterms:created>
  <dcterms:modified xsi:type="dcterms:W3CDTF">2015-06-08T07:00:44Z</dcterms:modified>
</cp:coreProperties>
</file>