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7010400" cy="92964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58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46C4C9-2DD1-4F6B-983B-C2725056E20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622814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25ABA308-9177-4F56-9143-FE5468BAE0F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19099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ABA308-9177-4F56-9143-FE5468BAE0F3}" type="slidenum">
              <a:rPr lang="lv-LV" smtClean="0"/>
              <a:pPr>
                <a:defRPr/>
              </a:pPr>
              <a:t>1</a:t>
            </a:fld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1671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E853DE-9326-4EA4-AE2F-CE8EA6E7D15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521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22675-4868-4157-A95D-C849CA35BD8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007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B037D-4F2A-40DD-A815-D1AE23B5D79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672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8C312-BFEC-457F-ADF1-DF8879FBA67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267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4F07A6-C1DA-4CA3-B99D-90073D97BF7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208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02CE05-CB02-499F-BB21-28EC84F65AB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3384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BF7D6D-1747-4376-A300-86B4A07D77B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2779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EEC8F6-7BB8-4342-A259-D69B3B03507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3016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E6EE8-B6EB-4D98-B747-A5D1516FD86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424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F0DA90-E532-4912-8636-8429FDED645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6743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554CECF-57A2-4450-9FC8-B6C82113A40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7747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D91A757-4282-4F58-A50B-B491F9DE32A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22" r:id="rId5"/>
    <p:sldLayoutId id="2147483723" r:id="rId6"/>
    <p:sldLayoutId id="2147483716" r:id="rId7"/>
    <p:sldLayoutId id="2147483724" r:id="rId8"/>
    <p:sldLayoutId id="2147483725" r:id="rId9"/>
    <p:sldLayoutId id="2147483717" r:id="rId10"/>
    <p:sldLayoutId id="2147483718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dirty="0" smtClean="0"/>
              <a:t> </a:t>
            </a:r>
            <a:r>
              <a:rPr lang="en-GB" dirty="0" smtClean="0"/>
              <a:t>Civil law, Jurisdiction, Applicable Law, Recognition and Enforcement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  <a:buFont typeface="Arial" charset="0"/>
              <a:buNone/>
            </a:pPr>
            <a:endParaRPr lang="lv-LV" altLang="lv-LV" sz="2500" smtClean="0"/>
          </a:p>
          <a:p>
            <a:pPr marR="0" eaLnBrk="1" hangingPunct="1">
              <a:lnSpc>
                <a:spcPct val="80000"/>
              </a:lnSpc>
              <a:buFont typeface="Arial" charset="0"/>
              <a:buNone/>
            </a:pPr>
            <a:r>
              <a:rPr lang="lv-LV" altLang="lv-LV" sz="2500" smtClean="0"/>
              <a:t>Anita Zikmane </a:t>
            </a:r>
          </a:p>
          <a:p>
            <a:pPr marR="0" eaLnBrk="1" hangingPunct="1">
              <a:lnSpc>
                <a:spcPct val="80000"/>
              </a:lnSpc>
              <a:buFont typeface="Arial" charset="0"/>
              <a:buNone/>
            </a:pPr>
            <a:r>
              <a:rPr lang="lv-LV" altLang="lv-LV" sz="2500" smtClean="0"/>
              <a:t>June 10-12, 2015 Jūrmala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3E13C49-3626-4DDF-9E46-4425058E829D}" type="slidenum">
              <a:rPr lang="lv-LV" altLang="lv-LV" smtClean="0">
                <a:solidFill>
                  <a:srgbClr val="FFFFFF"/>
                </a:solidFill>
              </a:rPr>
              <a:pPr eaLnBrk="1" hangingPunct="1"/>
              <a:t>1</a:t>
            </a:fld>
            <a:endParaRPr lang="lv-LV" altLang="lv-LV" smtClean="0">
              <a:solidFill>
                <a:srgbClr val="FFFFFF"/>
              </a:solidFill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835150" y="5889625"/>
            <a:ext cx="711993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9pPr>
          </a:lstStyle>
          <a:p>
            <a:pPr marL="0" marR="0" lvl="0" indent="0" algn="just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15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This</a:t>
            </a:r>
            <a:r>
              <a:rPr kumimoji="0" lang="lv-LV" altLang="lv-LV" sz="15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</a:t>
            </a:r>
            <a:r>
              <a:rPr kumimoji="0" lang="lv-LV" altLang="lv-LV" sz="15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presentation</a:t>
            </a:r>
            <a:r>
              <a:rPr kumimoji="0" lang="lv-LV" altLang="lv-LV" sz="15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</a:t>
            </a:r>
            <a:r>
              <a:rPr kumimoji="0" lang="lv-LV" altLang="lv-LV" sz="15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is</a:t>
            </a:r>
            <a:r>
              <a:rPr kumimoji="0" lang="en-US" altLang="lv-LV" sz="15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Co-funded by the Civil Justice </a:t>
            </a:r>
            <a:r>
              <a:rPr kumimoji="0" lang="en-US" altLang="lv-LV" sz="15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Programme</a:t>
            </a:r>
            <a:r>
              <a:rPr kumimoji="0" lang="en-US" altLang="lv-LV" sz="15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of the European Union</a:t>
            </a:r>
            <a:r>
              <a:rPr kumimoji="0" lang="lv-LV" altLang="lv-LV" sz="15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 Project </a:t>
            </a:r>
            <a:r>
              <a:rPr kumimoji="0" lang="en-US" altLang="lv-LV" sz="15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itchFamily="34" charset="0"/>
                <a:ea typeface="MS PGothic" pitchFamily="34" charset="-128"/>
                <a:cs typeface="+mn-cs"/>
              </a:rPr>
              <a:t>JUST/2013/JCIV/AG/4691 „The Court of Justice of the European Union and its case law in the area of civil justice”.</a:t>
            </a:r>
          </a:p>
        </p:txBody>
      </p:sp>
      <p:pic>
        <p:nvPicPr>
          <p:cNvPr id="6" name="Attēls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89625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altLang="lv-LV" smtClean="0"/>
              <a:t>Abolishing exequatur</a:t>
            </a:r>
          </a:p>
          <a:p>
            <a:pPr algn="just" eaLnBrk="1" hangingPunct="1"/>
            <a:endParaRPr lang="en-GB" altLang="lv-LV" smtClean="0"/>
          </a:p>
          <a:p>
            <a:pPr algn="just" eaLnBrk="1" hangingPunct="1"/>
            <a:r>
              <a:rPr lang="en-GB" altLang="lv-LV" smtClean="0"/>
              <a:t>Grounds for non-recognition</a:t>
            </a:r>
          </a:p>
          <a:p>
            <a:pPr algn="just" eaLnBrk="1" hangingPunct="1"/>
            <a:endParaRPr lang="en-GB" altLang="lv-LV" smtClean="0"/>
          </a:p>
          <a:p>
            <a:pPr algn="just" eaLnBrk="1" hangingPunct="1"/>
            <a:r>
              <a:rPr lang="en-GB" altLang="lv-LV" smtClean="0"/>
              <a:t>Appeals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mtClean="0"/>
              <a:t>Recognition and enforcement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8FB573F-6922-4E73-B199-F0B65326B1C7}" type="slidenum">
              <a:rPr lang="lv-LV" altLang="lv-LV" smtClean="0"/>
              <a:pPr eaLnBrk="1" hangingPunct="1"/>
              <a:t>10</a:t>
            </a:fld>
            <a:endParaRPr lang="lv-LV" altLang="lv-LV" smtClean="0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altLang="lv-LV" dirty="0" smtClean="0"/>
              <a:t>Agreement on applicable law</a:t>
            </a:r>
          </a:p>
          <a:p>
            <a:pPr algn="just" eaLnBrk="1" hangingPunct="1"/>
            <a:endParaRPr lang="en-GB" altLang="lv-LV" dirty="0" smtClean="0"/>
          </a:p>
          <a:p>
            <a:pPr algn="just" eaLnBrk="1" hangingPunct="1"/>
            <a:r>
              <a:rPr lang="en-GB" altLang="lv-LV" smtClean="0"/>
              <a:t>Connecting factors as established in the Regulations</a:t>
            </a:r>
          </a:p>
          <a:p>
            <a:pPr algn="just" eaLnBrk="1" hangingPunct="1"/>
            <a:r>
              <a:rPr lang="en-GB" altLang="lv-LV" dirty="0" smtClean="0"/>
              <a:t>Application of international conventions</a:t>
            </a:r>
          </a:p>
          <a:p>
            <a:pPr algn="just" eaLnBrk="1" hangingPunct="1"/>
            <a:endParaRPr lang="en-GB" altLang="lv-LV" dirty="0" smtClean="0"/>
          </a:p>
          <a:p>
            <a:pPr algn="just" eaLnBrk="1" hangingPunct="1"/>
            <a:r>
              <a:rPr lang="en-GB" altLang="lv-LV" dirty="0" smtClean="0"/>
              <a:t>Establishing the content of the applicable foreign law</a:t>
            </a: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Checking applicable law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F3F1073-5C25-4494-8996-E41652ECAEC7}" type="slidenum">
              <a:rPr lang="lv-LV" altLang="lv-LV" smtClean="0"/>
              <a:pPr eaLnBrk="1" hangingPunct="1"/>
              <a:t>11</a:t>
            </a:fld>
            <a:endParaRPr lang="lv-LV" altLang="lv-LV" smtClean="0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lv-LV" altLang="lv-LV" smtClean="0"/>
          </a:p>
          <a:p>
            <a:pPr algn="just" eaLnBrk="1" hangingPunct="1"/>
            <a:r>
              <a:rPr lang="en-GB" altLang="lv-LV" smtClean="0"/>
              <a:t>Before: Civil Code: Introduction and basic jurisdiction from Civil Procedure law, conventions</a:t>
            </a:r>
          </a:p>
          <a:p>
            <a:pPr algn="just" eaLnBrk="1" hangingPunct="1"/>
            <a:endParaRPr lang="en-GB" altLang="lv-LV" smtClean="0"/>
          </a:p>
          <a:p>
            <a:pPr algn="just" eaLnBrk="1" hangingPunct="1"/>
            <a:r>
              <a:rPr lang="en-GB" altLang="lv-LV" smtClean="0"/>
              <a:t>Now: EU regulations; conventions; Civil Code; Civil Procedure law</a:t>
            </a:r>
          </a:p>
          <a:p>
            <a:pPr eaLnBrk="1" hangingPunct="1"/>
            <a:endParaRPr lang="lv-LV" altLang="lv-LV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mtClean="0"/>
              <a:t>Civil law and procedure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C0379ED-7839-4D2F-9953-9D9855C94087}" type="slidenum">
              <a:rPr lang="lv-LV" altLang="lv-LV" smtClean="0"/>
              <a:pPr eaLnBrk="1" hangingPunct="1"/>
              <a:t>2</a:t>
            </a:fld>
            <a:endParaRPr lang="lv-LV" altLang="lv-LV" smtClean="0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lv-LV" smtClean="0"/>
              <a:t>Beginning: conventions</a:t>
            </a:r>
          </a:p>
          <a:p>
            <a:pPr eaLnBrk="1" hangingPunct="1"/>
            <a:endParaRPr lang="en-GB" altLang="lv-LV" smtClean="0"/>
          </a:p>
          <a:p>
            <a:pPr eaLnBrk="1" hangingPunct="1"/>
            <a:r>
              <a:rPr lang="en-GB" altLang="lv-LV" smtClean="0"/>
              <a:t>Development : </a:t>
            </a:r>
          </a:p>
          <a:p>
            <a:pPr lvl="1" eaLnBrk="1" hangingPunct="1"/>
            <a:r>
              <a:rPr lang="en-GB" altLang="lv-LV" smtClean="0"/>
              <a:t>Regulations – revised regulations</a:t>
            </a:r>
          </a:p>
          <a:p>
            <a:pPr lvl="1" eaLnBrk="1" hangingPunct="1"/>
            <a:r>
              <a:rPr lang="en-GB" altLang="lv-LV" smtClean="0"/>
              <a:t>Enlarged scope of application</a:t>
            </a:r>
          </a:p>
          <a:p>
            <a:pPr lvl="1" eaLnBrk="1" hangingPunct="1"/>
            <a:r>
              <a:rPr lang="en-GB" altLang="lv-LV" smtClean="0"/>
              <a:t>European procedures and simplified procedural aspects</a:t>
            </a: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mtClean="0"/>
              <a:t>BRUSSELs and ROMEs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DCBF0A6-AA63-491F-83DE-A9B26CC3EDDF}" type="slidenum">
              <a:rPr lang="lv-LV" altLang="lv-LV" smtClean="0"/>
              <a:pPr eaLnBrk="1" hangingPunct="1"/>
              <a:t>3</a:t>
            </a:fld>
            <a:endParaRPr lang="lv-LV" altLang="lv-LV" smtClean="0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altLang="lv-LV" smtClean="0"/>
              <a:t>The predictability of the outcome of the case</a:t>
            </a:r>
          </a:p>
          <a:p>
            <a:pPr lvl="1" algn="just" eaLnBrk="1" hangingPunct="1"/>
            <a:endParaRPr lang="en-GB" altLang="lv-LV" smtClean="0"/>
          </a:p>
          <a:p>
            <a:pPr lvl="1" algn="just" eaLnBrk="1" hangingPunct="1"/>
            <a:r>
              <a:rPr lang="en-GB" altLang="lv-LV" smtClean="0"/>
              <a:t>the rules of jurisdiction should be highly predictable</a:t>
            </a:r>
          </a:p>
          <a:p>
            <a:pPr lvl="1" algn="just" eaLnBrk="1" hangingPunct="1"/>
            <a:endParaRPr lang="en-GB" altLang="lv-LV" smtClean="0"/>
          </a:p>
          <a:p>
            <a:pPr lvl="1" algn="just" eaLnBrk="1" hangingPunct="1"/>
            <a:r>
              <a:rPr lang="en-GB" altLang="lv-LV" smtClean="0"/>
              <a:t>the law applicable should be predictable: the conflict-of-law rules in the Member States shall designate the same national law irrespective of the country of the court in which an action is brought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mtClean="0"/>
              <a:t>The aim of the civil justice in EU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4701CF7-B6E1-4FD1-AF9F-20E4E74C2110}" type="slidenum">
              <a:rPr lang="lv-LV" altLang="lv-LV" smtClean="0"/>
              <a:pPr eaLnBrk="1" hangingPunct="1"/>
              <a:t>4</a:t>
            </a:fld>
            <a:endParaRPr lang="lv-LV" altLang="lv-LV" smtClean="0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392613"/>
          </a:xfrm>
        </p:spPr>
        <p:txBody>
          <a:bodyPr rtlCol="0">
            <a:normAutofit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Brussels convention (1968)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Regulation 44/2001 (Brussels I)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Regulation 1215/2012 (Brussels </a:t>
            </a:r>
            <a:r>
              <a:rPr lang="en-GB" dirty="0" err="1" smtClean="0"/>
              <a:t>Ia</a:t>
            </a:r>
            <a:r>
              <a:rPr lang="en-GB" dirty="0" smtClean="0"/>
              <a:t> or Ibis)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/>
              <a:t>Lugano</a:t>
            </a:r>
            <a:r>
              <a:rPr lang="en-GB" dirty="0" smtClean="0"/>
              <a:t> convention (2007) (EU, Denmark, Island, Switzerland, Norway), previously – </a:t>
            </a:r>
            <a:r>
              <a:rPr lang="en-GB" dirty="0" err="1" smtClean="0"/>
              <a:t>Lugano</a:t>
            </a:r>
            <a:r>
              <a:rPr lang="en-GB" dirty="0" smtClean="0"/>
              <a:t> convention (1988)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Application: territorial and scope </a:t>
            </a:r>
            <a:r>
              <a:rPr lang="en-GB" i="1" dirty="0" err="1" smtClean="0"/>
              <a:t>ratione</a:t>
            </a:r>
            <a:r>
              <a:rPr lang="en-GB" i="1" dirty="0" smtClean="0"/>
              <a:t> </a:t>
            </a:r>
            <a:r>
              <a:rPr lang="en-GB" i="1" dirty="0" err="1" smtClean="0"/>
              <a:t>temporis</a:t>
            </a:r>
            <a:endParaRPr lang="en-GB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BRUSSELs: on jurisdiction, recognition and enforcement in civil and commercial matters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4048725-A03C-4859-ABDA-DC8F0D2FD296}" type="slidenum">
              <a:rPr lang="lv-LV" altLang="lv-LV" smtClean="0"/>
              <a:pPr eaLnBrk="1" hangingPunct="1"/>
              <a:t>5</a:t>
            </a:fld>
            <a:endParaRPr lang="lv-LV" altLang="lv-LV" smtClean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751387"/>
          </a:xfrm>
        </p:spPr>
        <p:txBody>
          <a:bodyPr rtlCol="0">
            <a:normAutofit fontScale="925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Rome convention (1980) – contractual obligations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Regulation 864/2007 (Rome II) – non-contractual obligations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Regulation 593/2008 (Rome I) – contractual obligations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Regulation  1259/2010 (Rome III: closer cooperation) – divorce and legal separation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Application: territorial and scope </a:t>
            </a:r>
            <a:r>
              <a:rPr lang="en-GB" i="1" dirty="0" err="1" smtClean="0"/>
              <a:t>ratione</a:t>
            </a:r>
            <a:r>
              <a:rPr lang="en-GB" i="1" dirty="0" smtClean="0"/>
              <a:t> </a:t>
            </a:r>
            <a:r>
              <a:rPr lang="en-GB" i="1" dirty="0" err="1" smtClean="0"/>
              <a:t>temporis</a:t>
            </a:r>
            <a:endParaRPr lang="en-GB" i="1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lv-LV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dirty="0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mtClean="0"/>
              <a:t>ROMEs: on applicable law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6F28D72-FA94-4C07-84A6-20FF75FC740B}" type="slidenum">
              <a:rPr lang="lv-LV" altLang="lv-LV" smtClean="0"/>
              <a:pPr eaLnBrk="1" hangingPunct="1"/>
              <a:t>6</a:t>
            </a:fld>
            <a:endParaRPr lang="lv-LV" altLang="lv-LV" smtClean="0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lv-LV" altLang="lv-LV" dirty="0" smtClean="0"/>
          </a:p>
          <a:p>
            <a:pPr algn="just" eaLnBrk="1" hangingPunct="1"/>
            <a:r>
              <a:rPr lang="en-GB" altLang="lv-LV" dirty="0" smtClean="0"/>
              <a:t>Legal certainty: allows predictability of the place (country) of the civil proceedings and the applicable law</a:t>
            </a:r>
          </a:p>
          <a:p>
            <a:pPr algn="just" eaLnBrk="1" hangingPunct="1"/>
            <a:endParaRPr lang="en-GB" altLang="lv-LV" dirty="0" smtClean="0"/>
          </a:p>
          <a:p>
            <a:pPr algn="just" eaLnBrk="1" hangingPunct="1"/>
            <a:r>
              <a:rPr lang="en-GB" altLang="lv-LV" dirty="0" smtClean="0"/>
              <a:t>Concepts defined autonomously and their respective interpretation by the Court of Justice of the European Union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Principles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4649BF0-1A36-4537-9FC5-1D472E1F2A6F}" type="slidenum">
              <a:rPr lang="lv-LV" altLang="lv-LV" smtClean="0"/>
              <a:pPr eaLnBrk="1" hangingPunct="1"/>
              <a:t>7</a:t>
            </a:fld>
            <a:endParaRPr lang="lv-LV" altLang="lv-LV" smtClean="0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lv-LV" altLang="lv-LV" dirty="0" smtClean="0"/>
          </a:p>
          <a:p>
            <a:pPr algn="just" eaLnBrk="1" hangingPunct="1"/>
            <a:r>
              <a:rPr lang="en-GB" altLang="lv-LV" dirty="0" smtClean="0"/>
              <a:t>Checking applicable regulation (</a:t>
            </a:r>
            <a:r>
              <a:rPr lang="en-GB" altLang="lv-LV" i="1" dirty="0" err="1" smtClean="0"/>
              <a:t>ratione</a:t>
            </a:r>
            <a:r>
              <a:rPr lang="en-GB" altLang="lv-LV" i="1" dirty="0" smtClean="0"/>
              <a:t> </a:t>
            </a:r>
            <a:r>
              <a:rPr lang="en-GB" altLang="lv-LV" i="1" dirty="0" err="1" smtClean="0"/>
              <a:t>temporis</a:t>
            </a:r>
            <a:r>
              <a:rPr lang="en-GB" altLang="lv-LV" dirty="0" smtClean="0"/>
              <a:t>, territorial application, scope)</a:t>
            </a:r>
          </a:p>
          <a:p>
            <a:pPr algn="just" eaLnBrk="1" hangingPunct="1"/>
            <a:endParaRPr lang="en-GB" altLang="lv-LV" dirty="0" smtClean="0"/>
          </a:p>
          <a:p>
            <a:pPr algn="just" eaLnBrk="1" hangingPunct="1"/>
            <a:r>
              <a:rPr lang="en-GB" altLang="lv-LV" dirty="0" smtClean="0"/>
              <a:t>Checking jurisdiction</a:t>
            </a:r>
          </a:p>
          <a:p>
            <a:pPr algn="just" eaLnBrk="1" hangingPunct="1"/>
            <a:endParaRPr lang="en-GB" altLang="lv-LV" dirty="0" smtClean="0"/>
          </a:p>
          <a:p>
            <a:pPr algn="just" eaLnBrk="1" hangingPunct="1"/>
            <a:r>
              <a:rPr lang="en-GB" altLang="lv-LV" dirty="0" smtClean="0"/>
              <a:t>Checking applicable law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Basic rules when applying EU regulations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22B7EFC-8088-46EA-A4C8-6C96BA948082}" type="slidenum">
              <a:rPr lang="lv-LV" altLang="lv-LV" smtClean="0"/>
              <a:pPr eaLnBrk="1" hangingPunct="1"/>
              <a:t>8</a:t>
            </a:fld>
            <a:endParaRPr lang="lv-LV" altLang="lv-LV" smtClean="0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n-GB" altLang="lv-LV" dirty="0" smtClean="0"/>
              <a:t>Exclusive jurisdiction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GB" altLang="lv-LV" dirty="0" smtClean="0"/>
              <a:t>Agreement on jurisdiction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GB" altLang="lv-LV" dirty="0" smtClean="0"/>
              <a:t>Jurisdiction generally based on the defendant’s domicile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GB" altLang="lv-LV" dirty="0" smtClean="0"/>
              <a:t>If the defendant enters an appearance and does not object jurisdiction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GB" altLang="lv-LV" dirty="0" smtClean="0"/>
              <a:t>Derived jurisdiction: connecting factors, limits: the damage caused in the territory of the Member State seized; multiple defendants</a:t>
            </a:r>
          </a:p>
          <a:p>
            <a:pPr eaLnBrk="1" hangingPunct="1">
              <a:buFont typeface="Arial" charset="0"/>
              <a:buChar char="•"/>
            </a:pPr>
            <a:endParaRPr lang="lv-LV" altLang="lv-LV" dirty="0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Checking jurisdiction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7DF38BB-0ED1-4189-BE05-6C85D5932BC2}" type="slidenum">
              <a:rPr lang="lv-LV" altLang="lv-LV" smtClean="0"/>
              <a:pPr eaLnBrk="1" hangingPunct="1"/>
              <a:t>9</a:t>
            </a:fld>
            <a:endParaRPr lang="lv-LV" altLang="lv-LV" smtClean="0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</TotalTime>
  <Words>418</Words>
  <Application>Microsoft Office PowerPoint</Application>
  <PresentationFormat>Slaidrāde ekrānā (4:3)</PresentationFormat>
  <Paragraphs>83</Paragraphs>
  <Slides>11</Slides>
  <Notes>1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2" baseType="lpstr">
      <vt:lpstr>Concourse</vt:lpstr>
      <vt:lpstr> Civil law, Jurisdiction, Applicable Law, Recognition and Enforcement</vt:lpstr>
      <vt:lpstr>Civil law and procedure</vt:lpstr>
      <vt:lpstr>BRUSSELs and ROMEs</vt:lpstr>
      <vt:lpstr>The aim of the civil justice in EU</vt:lpstr>
      <vt:lpstr>BRUSSELs: on jurisdiction, recognition and enforcement in civil and commercial matters</vt:lpstr>
      <vt:lpstr>ROMEs: on applicable law</vt:lpstr>
      <vt:lpstr>Principles</vt:lpstr>
      <vt:lpstr>Basic rules when applying EU regulations</vt:lpstr>
      <vt:lpstr>Checking jurisdiction</vt:lpstr>
      <vt:lpstr>Recognition and enforcement</vt:lpstr>
      <vt:lpstr>Checking applicable law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Vispārējās civiltiesības, jurisdikcija, piemērojamais likums, spriedumu atzīšana un izpilde</dc:title>
  <dc:creator>Anita Zikmane</dc:creator>
  <cp:lastModifiedBy>Valdis Pusvacietis</cp:lastModifiedBy>
  <cp:revision>20</cp:revision>
  <cp:lastPrinted>2015-06-08T17:31:44Z</cp:lastPrinted>
  <dcterms:created xsi:type="dcterms:W3CDTF">2015-06-02T08:47:42Z</dcterms:created>
  <dcterms:modified xsi:type="dcterms:W3CDTF">2015-06-08T17:33:05Z</dcterms:modified>
</cp:coreProperties>
</file>