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57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7010400" cy="929640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58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D8AC301-BE17-41C8-BE59-2480BC9ADFC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9122800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smtClean="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lv-LV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17BE423-7637-4625-816F-9F4FDD95A54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700471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7BE423-7637-4625-816F-9F4FDD95A54D}" type="slidenum">
              <a:rPr lang="lv-LV" smtClean="0"/>
              <a:pPr>
                <a:defRPr/>
              </a:pPr>
              <a:t>1</a:t>
            </a:fld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24613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46681B4-F524-466A-9EE1-DAB0D9266200}" type="datetime1">
              <a:rPr lang="lv-LV"/>
              <a:pPr>
                <a:defRPr/>
              </a:pPr>
              <a:t>2015.06.08.</a:t>
            </a:fld>
            <a:endParaRPr lang="lv-LV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E6F4BB6-0865-4DF4-93A3-10128FB451E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4823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77CEE-2989-42A2-8F70-E54229207C26}" type="datetime1">
              <a:rPr lang="lv-LV"/>
              <a:pPr>
                <a:defRPr/>
              </a:pPr>
              <a:t>2015.06.08.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74949-08AF-4BA0-B3E8-4704507DE65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9135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83BAF-E23D-4284-B5C8-68D94587C35F}" type="datetime1">
              <a:rPr lang="lv-LV"/>
              <a:pPr>
                <a:defRPr/>
              </a:pPr>
              <a:t>2015.06.08.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72C14-D6A0-4908-83E8-1B1C269D793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190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ED08E-67A5-4F5F-BBF5-7D55385A1F34}" type="datetime1">
              <a:rPr lang="lv-LV"/>
              <a:pPr>
                <a:defRPr/>
              </a:pPr>
              <a:t>2015.06.08.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9E94D-961B-465C-B642-3FCE0DD5228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95258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8F7C38-2BE5-469C-B0D5-2564562135A5}" type="datetime1">
              <a:rPr lang="lv-LV"/>
              <a:pPr>
                <a:defRPr/>
              </a:pPr>
              <a:t>2015.06.08.</a:t>
            </a:fld>
            <a:endParaRPr lang="lv-LV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8ECC5C-FFE8-4E50-8E90-5E35CCF1B40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710358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AA9EF2-2C85-437B-BBEB-D382E48511AF}" type="datetime1">
              <a:rPr lang="lv-LV"/>
              <a:pPr>
                <a:defRPr/>
              </a:pPr>
              <a:t>2015.06.08.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D0EACF-1B8E-4B82-ADCE-17F8D67D0DE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35529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A1A30A-28CE-4020-BB9D-9B2304BF32A9}" type="datetime1">
              <a:rPr lang="lv-LV"/>
              <a:pPr>
                <a:defRPr/>
              </a:pPr>
              <a:t>2015.06.08.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F3EB5D-ED46-49D2-A10E-3900C031EA1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27704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0501C6-4AEC-4213-9CBE-2A5DCB317C64}" type="datetime1">
              <a:rPr lang="lv-LV"/>
              <a:pPr>
                <a:defRPr/>
              </a:pPr>
              <a:t>2015.06.08.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397F8F-00A0-45C2-9389-D92F8910FFB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12920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8924-D6E6-45D0-ADAA-E3357934D134}" type="datetime1">
              <a:rPr lang="lv-LV"/>
              <a:pPr>
                <a:defRPr/>
              </a:pPr>
              <a:t>2015.06.08.</a:t>
            </a:fld>
            <a:endParaRPr lang="lv-LV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66625-F024-4538-AD5F-BFE70FD1746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6932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CF372D-B31D-4E3E-AD98-82E88C1A79F2}" type="datetime1">
              <a:rPr lang="lv-LV"/>
              <a:pPr>
                <a:defRPr/>
              </a:pPr>
              <a:t>2015.06.08.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7A5679-3BAE-4ECD-8ECF-CBCBBFAED30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416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DDB77A2-F78B-47C3-957C-D570EC352101}" type="datetime1">
              <a:rPr lang="lv-LV"/>
              <a:pPr>
                <a:defRPr/>
              </a:pPr>
              <a:t>2015.06.08.</a:t>
            </a:fld>
            <a:endParaRPr lang="lv-LV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F40FEFF-DAA9-494D-8F14-3864FE4E507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77410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  <a:p>
            <a:pPr lvl="3"/>
            <a:r>
              <a:rPr lang="en-US" altLang="lv-LV" smtClean="0"/>
              <a:t>Fourth level</a:t>
            </a:r>
          </a:p>
          <a:p>
            <a:pPr lvl="4"/>
            <a:r>
              <a:rPr lang="en-US" altLang="lv-LV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ED0BD04-B666-44AB-A157-BF4B803A33D1}" type="datetime1">
              <a:rPr lang="lv-LV"/>
              <a:pPr>
                <a:defRPr/>
              </a:pPr>
              <a:t>2015.06.08.</a:t>
            </a:fld>
            <a:endParaRPr lang="lv-LV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820784E-0ABC-4A20-9A79-DAC3E6A6605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7" r:id="rId6"/>
    <p:sldLayoutId id="2147483680" r:id="rId7"/>
    <p:sldLayoutId id="2147483688" r:id="rId8"/>
    <p:sldLayoutId id="2147483689" r:id="rId9"/>
    <p:sldLayoutId id="2147483681" r:id="rId10"/>
    <p:sldLayoutId id="2147483682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lv-LV" dirty="0" smtClean="0"/>
              <a:t>Vispārējās civiltiesības, jurisdikcija, piemērojamais likums, spriedumu atzīšana un izpilde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  <a:buFont typeface="Arial" charset="0"/>
              <a:buNone/>
            </a:pPr>
            <a:endParaRPr lang="lv-LV" altLang="lv-LV" sz="2500" dirty="0" smtClean="0"/>
          </a:p>
          <a:p>
            <a:pPr marR="0">
              <a:lnSpc>
                <a:spcPct val="80000"/>
              </a:lnSpc>
              <a:buFont typeface="Arial" charset="0"/>
              <a:buNone/>
            </a:pPr>
            <a:r>
              <a:rPr lang="lv-LV" altLang="lv-LV" sz="2500" dirty="0" smtClean="0"/>
              <a:t>Anita Zikmane </a:t>
            </a:r>
          </a:p>
          <a:p>
            <a:pPr marR="0">
              <a:lnSpc>
                <a:spcPct val="80000"/>
              </a:lnSpc>
              <a:buFont typeface="Arial" charset="0"/>
              <a:buNone/>
            </a:pPr>
            <a:r>
              <a:rPr lang="lv-LV" altLang="lv-LV" sz="2500" dirty="0" smtClean="0"/>
              <a:t>2015.gada 10-12.jūnijs, Jūrmala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5518B48-331F-42CC-9E20-10F89334F2BF}" type="slidenum">
              <a:rPr lang="lv-LV" altLang="lv-LV">
                <a:solidFill>
                  <a:srgbClr val="FFFFFF"/>
                </a:solidFill>
              </a:rPr>
              <a:pPr eaLnBrk="1" hangingPunct="1"/>
              <a:t>1</a:t>
            </a:fld>
            <a:endParaRPr lang="lv-LV" altLang="lv-LV">
              <a:solidFill>
                <a:srgbClr val="FFFFFF"/>
              </a:solidFill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990725" y="5503863"/>
            <a:ext cx="69262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9pPr>
          </a:lstStyle>
          <a:p>
            <a:pPr marL="0" marR="0" lvl="0" indent="0" algn="just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altLang="lv-LV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This</a:t>
            </a:r>
            <a:r>
              <a:rPr kumimoji="0" lang="lv-LV" altLang="lv-LV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 </a:t>
            </a:r>
            <a:r>
              <a:rPr kumimoji="0" lang="lv-LV" altLang="lv-LV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presentation</a:t>
            </a:r>
            <a:r>
              <a:rPr kumimoji="0" lang="lv-LV" altLang="lv-LV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 </a:t>
            </a:r>
            <a:r>
              <a:rPr kumimoji="0" lang="lv-LV" altLang="lv-LV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is</a:t>
            </a:r>
            <a:r>
              <a:rPr kumimoji="0" lang="en-US" altLang="lv-LV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 Co-funded by the Civil Justice </a:t>
            </a:r>
            <a:r>
              <a:rPr kumimoji="0" lang="en-US" altLang="lv-LV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Programme</a:t>
            </a:r>
            <a:r>
              <a:rPr kumimoji="0" lang="en-US" altLang="lv-LV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 of the European Union</a:t>
            </a:r>
            <a:r>
              <a:rPr kumimoji="0" lang="lv-LV" altLang="lv-LV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 Project </a:t>
            </a:r>
            <a:r>
              <a:rPr kumimoji="0" lang="en-US" altLang="lv-LV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JUST/2013/JCIV/AG/4691 </a:t>
            </a:r>
            <a:r>
              <a:rPr kumimoji="0" lang="en-US" altLang="lv-LV" sz="12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„The Court of Justice of the European Union and its case law in the area of civil justice”</a:t>
            </a:r>
            <a:r>
              <a:rPr kumimoji="0" lang="en-US" altLang="lv-LV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.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979613" y="6065838"/>
            <a:ext cx="69754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9pPr>
          </a:lstStyle>
          <a:p>
            <a:pPr marL="0" marR="0" lvl="0" indent="0" algn="just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altLang="lv-LV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 </a:t>
            </a:r>
            <a:r>
              <a:rPr kumimoji="0" lang="lv-LV" altLang="lv-LV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Šī prezentācija izstrādāta ar Eiropas Savienības programmas „Civiltiesības” finansiālu atbalstu projekta</a:t>
            </a:r>
            <a:r>
              <a:rPr kumimoji="0" lang="lv-LV" altLang="lv-LV" sz="12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 </a:t>
            </a:r>
            <a:r>
              <a:rPr kumimoji="0" lang="lv-LV" altLang="lv-LV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Nr. JUST/2013/JCIV/AG/4691</a:t>
            </a:r>
            <a:r>
              <a:rPr kumimoji="0" lang="lv-LV" altLang="lv-LV" sz="12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 „Eiropas Savienības Tiesa un tās judikatūra pārrobežu tiesiskās sadarbības jomā civillietās”</a:t>
            </a:r>
            <a:r>
              <a:rPr kumimoji="0" lang="lv-LV" altLang="lv-LV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 ietvaros</a:t>
            </a:r>
            <a:endParaRPr kumimoji="0" lang="en-US" altLang="lv-LV" sz="1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ndara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7" name="Attēls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513388"/>
            <a:ext cx="16129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altLang="lv-LV" smtClean="0"/>
              <a:t>Exequatur atcelšana</a:t>
            </a:r>
          </a:p>
          <a:p>
            <a:pPr algn="just"/>
            <a:endParaRPr lang="lv-LV" altLang="lv-LV" smtClean="0"/>
          </a:p>
          <a:p>
            <a:pPr algn="just"/>
            <a:r>
              <a:rPr lang="lv-LV" altLang="lv-LV" smtClean="0"/>
              <a:t>Neatzīšanas pamati</a:t>
            </a:r>
          </a:p>
          <a:p>
            <a:pPr algn="just"/>
            <a:endParaRPr lang="lv-LV" altLang="lv-LV" smtClean="0"/>
          </a:p>
          <a:p>
            <a:pPr algn="just"/>
            <a:r>
              <a:rPr lang="lv-LV" altLang="lv-LV" smtClean="0"/>
              <a:t>Pārsūdzības iespējas</a:t>
            </a:r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lv-LV" smtClean="0"/>
              <a:t>Nolēmumu atzīšana un izpilde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13DB290-2D5A-49D9-88B4-789D6048F411}" type="slidenum">
              <a:rPr lang="lv-LV" altLang="lv-LV"/>
              <a:pPr eaLnBrk="1" hangingPunct="1"/>
              <a:t>10</a:t>
            </a:fld>
            <a:endParaRPr lang="lv-LV" alt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altLang="lv-LV" smtClean="0"/>
              <a:t>Vienošanās par piemērojamo likumu</a:t>
            </a:r>
          </a:p>
          <a:p>
            <a:pPr algn="just"/>
            <a:endParaRPr lang="lv-LV" altLang="lv-LV" smtClean="0"/>
          </a:p>
          <a:p>
            <a:pPr algn="just"/>
            <a:r>
              <a:rPr lang="lv-LV" altLang="lv-LV" smtClean="0"/>
              <a:t>Romas regulās paredzētās piesaistes piemērojamajam likuma</a:t>
            </a:r>
          </a:p>
          <a:p>
            <a:pPr algn="just"/>
            <a:r>
              <a:rPr lang="lv-LV" altLang="lv-LV" smtClean="0"/>
              <a:t>Norādes uz konvenciju piemērošanu</a:t>
            </a:r>
          </a:p>
          <a:p>
            <a:pPr algn="just"/>
            <a:endParaRPr lang="lv-LV" altLang="lv-LV" smtClean="0"/>
          </a:p>
          <a:p>
            <a:pPr algn="just"/>
            <a:r>
              <a:rPr lang="lv-LV" altLang="lv-LV" smtClean="0"/>
              <a:t>Likuma satura noskaidrošana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lv-LV" dirty="0" smtClean="0"/>
              <a:t>Piemērojamā likuma noskaidrošana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7BAE731-DE97-41D1-8B29-FCBDC8762D80}" type="slidenum">
              <a:rPr lang="lv-LV" altLang="lv-LV"/>
              <a:pPr eaLnBrk="1" hangingPunct="1"/>
              <a:t>11</a:t>
            </a:fld>
            <a:endParaRPr lang="lv-LV" alt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altLang="lv-LV" smtClean="0"/>
          </a:p>
          <a:p>
            <a:pPr algn="just"/>
            <a:r>
              <a:rPr lang="lv-LV" altLang="lv-LV" smtClean="0"/>
              <a:t>Agrāk: Civillikuma Ievads un Civilprocesa likumā norādītie vispārējie piekritības pamati, konvencijas</a:t>
            </a:r>
          </a:p>
          <a:p>
            <a:pPr algn="just"/>
            <a:endParaRPr lang="lv-LV" altLang="lv-LV" smtClean="0"/>
          </a:p>
          <a:p>
            <a:pPr algn="just"/>
            <a:r>
              <a:rPr lang="lv-LV" altLang="lv-LV" smtClean="0"/>
              <a:t>Tagad: ES tiesību instrumenti, konvencijas, Civillikums, Civilprocesa likums</a:t>
            </a:r>
          </a:p>
          <a:p>
            <a:endParaRPr lang="lv-LV" altLang="lv-LV" smtClean="0"/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lv-LV" smtClean="0"/>
              <a:t>Civillikums un civilprocess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41C7326-5E8B-4F5E-8B04-AC29E8FA24FB}" type="slidenum">
              <a:rPr lang="lv-LV" altLang="lv-LV"/>
              <a:pPr eaLnBrk="1" hangingPunct="1"/>
              <a:t>2</a:t>
            </a:fld>
            <a:endParaRPr lang="lv-LV" alt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altLang="lv-LV" smtClean="0"/>
              <a:t>Pirmssākumi: konvencijas</a:t>
            </a:r>
          </a:p>
          <a:p>
            <a:endParaRPr lang="lv-LV" altLang="lv-LV" smtClean="0"/>
          </a:p>
          <a:p>
            <a:r>
              <a:rPr lang="lv-LV" altLang="lv-LV" smtClean="0"/>
              <a:t>Attīstība: </a:t>
            </a:r>
          </a:p>
          <a:p>
            <a:pPr lvl="1"/>
            <a:r>
              <a:rPr lang="lv-LV" altLang="lv-LV" smtClean="0"/>
              <a:t>regulas – pārskatītas regulas</a:t>
            </a:r>
          </a:p>
          <a:p>
            <a:pPr lvl="1"/>
            <a:r>
              <a:rPr lang="lv-LV" altLang="lv-LV" smtClean="0"/>
              <a:t>paplašināta darbības joma</a:t>
            </a:r>
          </a:p>
          <a:p>
            <a:pPr lvl="1"/>
            <a:r>
              <a:rPr lang="lv-LV" altLang="lv-LV" smtClean="0"/>
              <a:t>Eiropas procedūras un vienkāršotas kārtības (procedūras) </a:t>
            </a:r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lv-LV" smtClean="0"/>
              <a:t>Briseles un Romas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DFCDCD4-8E48-4067-B3F5-280A029D0F2E}" type="slidenum">
              <a:rPr lang="lv-LV" altLang="lv-LV"/>
              <a:pPr eaLnBrk="1" hangingPunct="1"/>
              <a:t>3</a:t>
            </a:fld>
            <a:endParaRPr lang="lv-LV" alt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altLang="lv-LV" smtClean="0"/>
              <a:t>Tiesvedības iznākuma paredzamība:</a:t>
            </a:r>
          </a:p>
          <a:p>
            <a:pPr lvl="1" algn="just"/>
            <a:r>
              <a:rPr lang="lv-LV" altLang="lv-LV" smtClean="0"/>
              <a:t> jurisdikcijas noteikumiem vajadzētu būt ļoti paredzamiem </a:t>
            </a:r>
          </a:p>
          <a:p>
            <a:pPr lvl="1" algn="just"/>
            <a:r>
              <a:rPr lang="lv-LV" altLang="lv-LV" smtClean="0"/>
              <a:t>noteiktība attiecībā uz piemērojamiem tiesību aktiem - nepieciešams, lai dalībvalstu tiesību normu kolīzijas noteikumi norādītu uz vienas un tās pašas valsts tiesību aktiem neatkarīgi no tā, kuras valsts tiesā iesniegta prasība</a:t>
            </a:r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lv-LV" smtClean="0"/>
              <a:t>Sadarbības civillietās mērķis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54B9312-5CE8-4C3E-AA22-B7D91E2B89C7}" type="slidenum">
              <a:rPr lang="lv-LV" altLang="lv-LV"/>
              <a:pPr eaLnBrk="1" hangingPunct="1"/>
              <a:t>4</a:t>
            </a:fld>
            <a:endParaRPr lang="lv-LV" alt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algn="just">
              <a:buFont typeface="Arial" charset="0"/>
              <a:buChar char="•"/>
            </a:pPr>
            <a:r>
              <a:rPr lang="lv-LV" altLang="lv-LV" smtClean="0"/>
              <a:t>Briseles 1968.gada konvencija</a:t>
            </a:r>
          </a:p>
          <a:p>
            <a:pPr algn="just">
              <a:buFont typeface="Arial" charset="0"/>
              <a:buChar char="•"/>
            </a:pPr>
            <a:r>
              <a:rPr lang="lv-LV" altLang="lv-LV" smtClean="0"/>
              <a:t>Regula 44/2001 (Briseles I regula)</a:t>
            </a:r>
          </a:p>
          <a:p>
            <a:pPr algn="just">
              <a:buFont typeface="Arial" charset="0"/>
              <a:buChar char="•"/>
            </a:pPr>
            <a:r>
              <a:rPr lang="lv-LV" altLang="lv-LV" smtClean="0"/>
              <a:t>Regula 1215/2012 (Briseles Ia jeb Ibis regula)</a:t>
            </a:r>
          </a:p>
          <a:p>
            <a:pPr algn="just">
              <a:buFont typeface="Arial" charset="0"/>
              <a:buChar char="•"/>
            </a:pPr>
            <a:endParaRPr lang="lv-LV" altLang="lv-LV" smtClean="0"/>
          </a:p>
          <a:p>
            <a:pPr algn="just">
              <a:buFont typeface="Arial" charset="0"/>
              <a:buChar char="•"/>
            </a:pPr>
            <a:r>
              <a:rPr lang="lv-LV" altLang="lv-LV" smtClean="0"/>
              <a:t>Lugano 2007.gada konvencija (ES, Dānija, Islande, Šveice, Norvēģija), iepriekš 1988.gada Lugano konvencija</a:t>
            </a:r>
          </a:p>
          <a:p>
            <a:pPr>
              <a:buFont typeface="Arial" charset="0"/>
              <a:buNone/>
            </a:pPr>
            <a:r>
              <a:rPr lang="lv-LV" altLang="lv-LV" smtClean="0"/>
              <a:t>	</a:t>
            </a:r>
          </a:p>
          <a:p>
            <a:pPr>
              <a:buFont typeface="Arial" charset="0"/>
              <a:buNone/>
            </a:pPr>
            <a:r>
              <a:rPr lang="lv-LV" altLang="lv-LV" smtClean="0"/>
              <a:t>	Piemērošana laikā un telpā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lv-LV" dirty="0" smtClean="0"/>
              <a:t>Briseles: par jurisdikciju, spriedumu atzīšanu un izpildi civillietās un komerclietās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2EC76FB-AB8F-413F-AC56-282FCDD53849}" type="slidenum">
              <a:rPr lang="lv-LV" altLang="lv-LV"/>
              <a:pPr eaLnBrk="1" hangingPunct="1"/>
              <a:t>5</a:t>
            </a:fld>
            <a:endParaRPr lang="lv-LV" alt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 rtlCol="0">
            <a:normAutofit fontScale="92500" lnSpcReduction="20000"/>
          </a:bodyPr>
          <a:lstStyle/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dirty="0" smtClean="0"/>
              <a:t>Romas 1980.gada konvencija - līgumiskajām attiecībām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dirty="0" smtClean="0"/>
              <a:t>Regula 864/2007 (Romas II regula) – </a:t>
            </a:r>
            <a:r>
              <a:rPr lang="lv-LV" dirty="0" err="1" smtClean="0"/>
              <a:t>ārpuslīgumiskajām</a:t>
            </a:r>
            <a:r>
              <a:rPr lang="lv-LV" dirty="0" smtClean="0"/>
              <a:t> attiecībām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dirty="0" smtClean="0"/>
              <a:t>Regula 593/2008 (Romas I regula) – līgumiskajām attiecībām 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lv-LV" dirty="0" smtClean="0"/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dirty="0" smtClean="0"/>
              <a:t>Regula  1259/2010 (Romas III regula: ciešākajā sadarbības mehānismā) – laulības šķiršanai un laulāto atšķiršanai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lv-LV" dirty="0" smtClean="0"/>
              <a:t>	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lv-LV" dirty="0" smtClean="0"/>
              <a:t>	Piemērošana laikā un telpā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lv-LV" dirty="0" smtClean="0"/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lv-LV" dirty="0" smtClean="0"/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lv-LV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lv-LV" dirty="0" smtClean="0"/>
              <a:t>Romas: par piemērojamajiem tiesību aktiem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FFF2022-BFB0-44F1-BFB1-D50A2FF0D2F3}" type="slidenum">
              <a:rPr lang="lv-LV" altLang="lv-LV"/>
              <a:pPr eaLnBrk="1" hangingPunct="1"/>
              <a:t>6</a:t>
            </a:fld>
            <a:endParaRPr lang="lv-LV" alt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altLang="lv-LV" smtClean="0"/>
          </a:p>
          <a:p>
            <a:pPr algn="just"/>
            <a:r>
              <a:rPr lang="lv-LV" altLang="lv-LV" smtClean="0"/>
              <a:t>Tiesiskā noteiktība: ļauj paredzēt iespējamās tiesvedības norises vietas un zināt piemērojamā likuma noteikumus</a:t>
            </a:r>
          </a:p>
          <a:p>
            <a:pPr algn="just"/>
            <a:endParaRPr lang="lv-LV" altLang="lv-LV" smtClean="0"/>
          </a:p>
          <a:p>
            <a:pPr algn="just"/>
            <a:r>
              <a:rPr lang="lv-LV" altLang="lv-LV" smtClean="0"/>
              <a:t>Autonomie jēdzieni un to interpretācija Eiropas Savienības Tiesas nolēmumos</a:t>
            </a:r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lv-LV" smtClean="0"/>
              <a:t>Pamatprincipi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EB5A2BD-C10F-46C8-A735-A4CAD694B09F}" type="slidenum">
              <a:rPr lang="lv-LV" altLang="lv-LV"/>
              <a:pPr eaLnBrk="1" hangingPunct="1"/>
              <a:t>7</a:t>
            </a:fld>
            <a:endParaRPr lang="lv-LV" alt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altLang="lv-LV" smtClean="0"/>
              <a:t>Regulējuma pārbaude (attiecināmība uz notikuma laiku, teritoriālā piemērojamība, darbības joma)</a:t>
            </a:r>
          </a:p>
          <a:p>
            <a:pPr algn="just"/>
            <a:endParaRPr lang="lv-LV" altLang="lv-LV" smtClean="0"/>
          </a:p>
          <a:p>
            <a:pPr algn="just"/>
            <a:r>
              <a:rPr lang="lv-LV" altLang="lv-LV" smtClean="0"/>
              <a:t>Jurisdikcijas pārbaude</a:t>
            </a:r>
          </a:p>
          <a:p>
            <a:pPr algn="just"/>
            <a:endParaRPr lang="lv-LV" altLang="lv-LV" smtClean="0"/>
          </a:p>
          <a:p>
            <a:pPr algn="just"/>
            <a:r>
              <a:rPr lang="lv-LV" altLang="lv-LV" smtClean="0"/>
              <a:t>Ārvalsts piemērojamā likuma satura noskaidrošana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lv-LV" dirty="0" smtClean="0"/>
              <a:t>Rīcības algoritms ES tiesību instrumentu piemērošanā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483E447-0EE3-4027-944C-C98FD91FD873}" type="slidenum">
              <a:rPr lang="lv-LV" altLang="lv-LV"/>
              <a:pPr eaLnBrk="1" hangingPunct="1"/>
              <a:t>8</a:t>
            </a:fld>
            <a:endParaRPr lang="lv-LV" alt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altLang="lv-LV" smtClean="0"/>
              <a:t>Ekskluzīvā jurisdikcija</a:t>
            </a:r>
          </a:p>
          <a:p>
            <a:pPr algn="just"/>
            <a:r>
              <a:rPr lang="lv-LV" altLang="lv-LV" smtClean="0"/>
              <a:t>Vienošanās par jurisdikciju</a:t>
            </a:r>
          </a:p>
          <a:p>
            <a:pPr algn="just"/>
            <a:r>
              <a:rPr lang="lv-LV" altLang="lv-LV" smtClean="0"/>
              <a:t>Pamatjurisdikcija: atbildētāja domicila valsts tiesai</a:t>
            </a:r>
          </a:p>
          <a:p>
            <a:pPr algn="just"/>
            <a:r>
              <a:rPr lang="lv-LV" altLang="lv-LV" smtClean="0"/>
              <a:t>Ja ierodas un neiebilst</a:t>
            </a:r>
          </a:p>
          <a:p>
            <a:pPr algn="just"/>
            <a:r>
              <a:rPr lang="lv-LV" altLang="lv-LV" smtClean="0"/>
              <a:t>Ja var atvasināt: piesaistes faktori; piesaiste vietai par prasījuma apmēru; prasības pret vairākiem atbildētājiem</a:t>
            </a:r>
          </a:p>
          <a:p>
            <a:endParaRPr lang="lv-LV" altLang="lv-LV" smtClean="0"/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lv-LV" smtClean="0"/>
              <a:t>Jurisdikcijas pārbaude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D12F60A-7B68-4776-AF5B-369A2F0C35D9}" type="slidenum">
              <a:rPr lang="lv-LV" altLang="lv-LV"/>
              <a:pPr eaLnBrk="1" hangingPunct="1"/>
              <a:t>9</a:t>
            </a:fld>
            <a:endParaRPr lang="lv-LV" alt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</TotalTime>
  <Words>392</Words>
  <Application>Microsoft Office PowerPoint</Application>
  <PresentationFormat>Slaidrāde ekrānā (4:3)</PresentationFormat>
  <Paragraphs>81</Paragraphs>
  <Slides>11</Slides>
  <Notes>1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11</vt:i4>
      </vt:variant>
    </vt:vector>
  </HeadingPairs>
  <TitlesOfParts>
    <vt:vector size="12" baseType="lpstr">
      <vt:lpstr>Concourse</vt:lpstr>
      <vt:lpstr>Vispārējās civiltiesības, jurisdikcija, piemērojamais likums, spriedumu atzīšana un izpilde</vt:lpstr>
      <vt:lpstr>Civillikums un civilprocess</vt:lpstr>
      <vt:lpstr>Briseles un Romas</vt:lpstr>
      <vt:lpstr>Sadarbības civillietās mērķis</vt:lpstr>
      <vt:lpstr>Briseles: par jurisdikciju, spriedumu atzīšanu un izpildi civillietās un komerclietās</vt:lpstr>
      <vt:lpstr>Romas: par piemērojamajiem tiesību aktiem</vt:lpstr>
      <vt:lpstr>Pamatprincipi</vt:lpstr>
      <vt:lpstr>Rīcības algoritms ES tiesību instrumentu piemērošanā</vt:lpstr>
      <vt:lpstr>Jurisdikcijas pārbaude</vt:lpstr>
      <vt:lpstr>Nolēmumu atzīšana un izpilde</vt:lpstr>
      <vt:lpstr>Piemērojamā likuma noskaidrošana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Vispārējās civiltiesības, jurisdikcija, piemērojamais likums, spriedumu atzīšana un izpilde</dc:title>
  <dc:creator>Anita Zikmane</dc:creator>
  <cp:lastModifiedBy>Valdis Pusvacietis</cp:lastModifiedBy>
  <cp:revision>17</cp:revision>
  <cp:lastPrinted>2015-06-08T17:30:48Z</cp:lastPrinted>
  <dcterms:created xsi:type="dcterms:W3CDTF">2015-06-02T08:47:42Z</dcterms:created>
  <dcterms:modified xsi:type="dcterms:W3CDTF">2015-06-08T17:30:51Z</dcterms:modified>
</cp:coreProperties>
</file>