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6" r:id="rId2"/>
    <p:sldId id="257" r:id="rId3"/>
    <p:sldId id="258" r:id="rId4"/>
    <p:sldId id="259" r:id="rId5"/>
    <p:sldId id="269" r:id="rId6"/>
    <p:sldId id="260" r:id="rId7"/>
    <p:sldId id="264" r:id="rId8"/>
    <p:sldId id="267" r:id="rId9"/>
    <p:sldId id="268" r:id="rId10"/>
    <p:sldId id="261" r:id="rId11"/>
    <p:sldId id="265" r:id="rId12"/>
    <p:sldId id="266" r:id="rId13"/>
    <p:sldId id="263" r:id="rId14"/>
    <p:sldId id="270" r:id="rId15"/>
  </p:sldIdLst>
  <p:sldSz cx="9144000" cy="6858000" type="screen4x3"/>
  <p:notesSz cx="6669088"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ldis Pusvacietis" initials="VP" lastIdx="2" clrIdx="0"/>
  <p:cmAuthor id="1" name="Dace Pelse" initials="DP"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4C180C5B-38ED-4FE2-8255-5DE5C5E7646F}" type="datetimeFigureOut">
              <a:rPr lang="lv-LV" smtClean="0"/>
              <a:t>01.10.2015.</a:t>
            </a:fld>
            <a:endParaRPr lang="lv-LV"/>
          </a:p>
        </p:txBody>
      </p:sp>
      <p:sp>
        <p:nvSpPr>
          <p:cNvPr id="4" name="Kājenes vietturis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a:defRPr sz="1200"/>
            </a:lvl1pPr>
          </a:lstStyle>
          <a:p>
            <a:fld id="{27B8F4E8-7DD2-4585-9FF6-0E0396564114}" type="slidenum">
              <a:rPr lang="lv-LV" smtClean="0"/>
              <a:t>‹#›</a:t>
            </a:fld>
            <a:endParaRPr lang="lv-LV"/>
          </a:p>
        </p:txBody>
      </p:sp>
    </p:spTree>
    <p:extLst>
      <p:ext uri="{BB962C8B-B14F-4D97-AF65-F5344CB8AC3E}">
        <p14:creationId xmlns:p14="http://schemas.microsoft.com/office/powerpoint/2010/main" val="9824879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smtClean="0"/>
              <a:t>Rediģēt šablona virsraksta stilu</a:t>
            </a:r>
            <a:endParaRPr lang="lv-LV"/>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smtClean="0"/>
              <a:t>Rediģēt šablona apakšvirsraksta stilu</a:t>
            </a:r>
            <a:endParaRPr lang="lv-LV"/>
          </a:p>
        </p:txBody>
      </p:sp>
      <p:sp>
        <p:nvSpPr>
          <p:cNvPr id="4" name="Datuma vietturis 3"/>
          <p:cNvSpPr>
            <a:spLocks noGrp="1"/>
          </p:cNvSpPr>
          <p:nvPr>
            <p:ph type="dt" sz="half" idx="10"/>
          </p:nvPr>
        </p:nvSpPr>
        <p:spPr/>
        <p:txBody>
          <a:bodyPr/>
          <a:lstStyle/>
          <a:p>
            <a:fld id="{E3678C42-C70C-4BCD-A6D7-78898438940B}" type="datetimeFigureOut">
              <a:rPr lang="lv-LV" smtClean="0"/>
              <a:t>01.10.2015.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1573041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E3678C42-C70C-4BCD-A6D7-78898438940B}" type="datetimeFigureOut">
              <a:rPr lang="lv-LV" smtClean="0"/>
              <a:t>01.10.2015.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3237825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629400" y="274638"/>
            <a:ext cx="2057400" cy="5851525"/>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457200" y="274638"/>
            <a:ext cx="6019800" cy="5851525"/>
          </a:xfrm>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E3678C42-C70C-4BCD-A6D7-78898438940B}" type="datetimeFigureOut">
              <a:rPr lang="lv-LV" smtClean="0"/>
              <a:t>01.10.2015.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4161327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E3678C42-C70C-4BCD-A6D7-78898438940B}" type="datetimeFigureOut">
              <a:rPr lang="lv-LV" smtClean="0"/>
              <a:t>01.10.2015.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343694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smtClean="0"/>
              <a:t>Rediģēt šablona virsraksta stilu</a:t>
            </a:r>
            <a:endParaRPr lang="lv-LV"/>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uma vietturis 3"/>
          <p:cNvSpPr>
            <a:spLocks noGrp="1"/>
          </p:cNvSpPr>
          <p:nvPr>
            <p:ph type="dt" sz="half" idx="10"/>
          </p:nvPr>
        </p:nvSpPr>
        <p:spPr/>
        <p:txBody>
          <a:bodyPr/>
          <a:lstStyle/>
          <a:p>
            <a:fld id="{E3678C42-C70C-4BCD-A6D7-78898438940B}" type="datetimeFigureOut">
              <a:rPr lang="lv-LV" smtClean="0"/>
              <a:t>01.10.2015.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2388506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Datuma vietturis 4"/>
          <p:cNvSpPr>
            <a:spLocks noGrp="1"/>
          </p:cNvSpPr>
          <p:nvPr>
            <p:ph type="dt" sz="half" idx="10"/>
          </p:nvPr>
        </p:nvSpPr>
        <p:spPr/>
        <p:txBody>
          <a:bodyPr/>
          <a:lstStyle/>
          <a:p>
            <a:fld id="{E3678C42-C70C-4BCD-A6D7-78898438940B}" type="datetimeFigureOut">
              <a:rPr lang="lv-LV" smtClean="0"/>
              <a:t>01.10.2015.</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1552261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lvl1pPr>
              <a:defRPr/>
            </a:lvl1pPr>
          </a:lstStyle>
          <a:p>
            <a:r>
              <a:rPr lang="lv-LV" smtClean="0"/>
              <a:t>Rediģēt šablona virsraksta stilu</a:t>
            </a:r>
            <a:endParaRPr lang="lv-LV"/>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Datuma vietturis 6"/>
          <p:cNvSpPr>
            <a:spLocks noGrp="1"/>
          </p:cNvSpPr>
          <p:nvPr>
            <p:ph type="dt" sz="half" idx="10"/>
          </p:nvPr>
        </p:nvSpPr>
        <p:spPr/>
        <p:txBody>
          <a:bodyPr/>
          <a:lstStyle/>
          <a:p>
            <a:fld id="{E3678C42-C70C-4BCD-A6D7-78898438940B}" type="datetimeFigureOut">
              <a:rPr lang="lv-LV" smtClean="0"/>
              <a:t>01.10.2015.</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3868337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Datuma vietturis 2"/>
          <p:cNvSpPr>
            <a:spLocks noGrp="1"/>
          </p:cNvSpPr>
          <p:nvPr>
            <p:ph type="dt" sz="half" idx="10"/>
          </p:nvPr>
        </p:nvSpPr>
        <p:spPr/>
        <p:txBody>
          <a:bodyPr/>
          <a:lstStyle/>
          <a:p>
            <a:fld id="{E3678C42-C70C-4BCD-A6D7-78898438940B}" type="datetimeFigureOut">
              <a:rPr lang="lv-LV" smtClean="0"/>
              <a:t>01.10.2015.</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927953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E3678C42-C70C-4BCD-A6D7-78898438940B}" type="datetimeFigureOut">
              <a:rPr lang="lv-LV" smtClean="0"/>
              <a:t>01.10.2015.</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2619879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smtClean="0"/>
              <a:t>Rediģēt šablona virsraksta stilu</a:t>
            </a:r>
            <a:endParaRPr lang="lv-LV"/>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E3678C42-C70C-4BCD-A6D7-78898438940B}" type="datetimeFigureOut">
              <a:rPr lang="lv-LV" smtClean="0"/>
              <a:t>01.10.2015.</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259051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smtClean="0"/>
              <a:t>Rediģēt šablona virsraksta stilu</a:t>
            </a:r>
            <a:endParaRPr lang="lv-LV"/>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E3678C42-C70C-4BCD-A6D7-78898438940B}" type="datetimeFigureOut">
              <a:rPr lang="lv-LV" smtClean="0"/>
              <a:t>01.10.2015.</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F3317568-2461-41B6-9937-AABDFF79534B}" type="slidenum">
              <a:rPr lang="lv-LV" smtClean="0"/>
              <a:t>‹#›</a:t>
            </a:fld>
            <a:endParaRPr lang="lv-LV"/>
          </a:p>
        </p:txBody>
      </p:sp>
    </p:spTree>
    <p:extLst>
      <p:ext uri="{BB962C8B-B14F-4D97-AF65-F5344CB8AC3E}">
        <p14:creationId xmlns:p14="http://schemas.microsoft.com/office/powerpoint/2010/main" val="3501874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v-LV" smtClean="0"/>
              <a:t>Rediģēt šablona virsraksta stilu</a:t>
            </a:r>
            <a:endParaRPr lang="lv-LV"/>
          </a:p>
        </p:txBody>
      </p:sp>
      <p:sp>
        <p:nvSpPr>
          <p:cNvPr id="3" name="Teksta vietturi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678C42-C70C-4BCD-A6D7-78898438940B}" type="datetimeFigureOut">
              <a:rPr lang="lv-LV" smtClean="0"/>
              <a:t>01.10.2015.</a:t>
            </a:fld>
            <a:endParaRPr lang="lv-LV"/>
          </a:p>
        </p:txBody>
      </p:sp>
      <p:sp>
        <p:nvSpPr>
          <p:cNvPr id="5" name="Kājenes vietturi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17568-2461-41B6-9937-AABDFF79534B}" type="slidenum">
              <a:rPr lang="lv-LV" smtClean="0"/>
              <a:t>‹#›</a:t>
            </a:fld>
            <a:endParaRPr lang="lv-LV"/>
          </a:p>
        </p:txBody>
      </p:sp>
    </p:spTree>
    <p:extLst>
      <p:ext uri="{BB962C8B-B14F-4D97-AF65-F5344CB8AC3E}">
        <p14:creationId xmlns:p14="http://schemas.microsoft.com/office/powerpoint/2010/main" val="2607497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j.uz/amx7" TargetMode="External"/><Relationship Id="rId2" Type="http://schemas.openxmlformats.org/officeDocument/2006/relationships/hyperlink" Target="http://ej.uz/k2a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539552" y="1484784"/>
            <a:ext cx="7772400" cy="1470025"/>
          </a:xfrm>
        </p:spPr>
        <p:txBody>
          <a:bodyPr>
            <a:normAutofit fontScale="90000"/>
          </a:bodyPr>
          <a:lstStyle/>
          <a:p>
            <a:r>
              <a:rPr lang="lv-LV" b="1" dirty="0" smtClean="0"/>
              <a:t/>
            </a:r>
            <a:br>
              <a:rPr lang="lv-LV" b="1" dirty="0" smtClean="0"/>
            </a:br>
            <a:r>
              <a:rPr lang="lv-LV" b="1" dirty="0" smtClean="0"/>
              <a:t/>
            </a:r>
            <a:br>
              <a:rPr lang="lv-LV" b="1" dirty="0" smtClean="0"/>
            </a:br>
            <a:r>
              <a:rPr lang="lv-LV" sz="4800" b="1" dirty="0"/>
              <a:t>The </a:t>
            </a:r>
            <a:r>
              <a:rPr lang="lv-LV" sz="4800" b="1" dirty="0" err="1"/>
              <a:t>Court</a:t>
            </a:r>
            <a:r>
              <a:rPr lang="lv-LV" sz="4800" b="1" dirty="0"/>
              <a:t> of </a:t>
            </a:r>
            <a:r>
              <a:rPr lang="lv-LV" sz="4800" b="1" dirty="0" err="1"/>
              <a:t>Justice</a:t>
            </a:r>
            <a:r>
              <a:rPr lang="lv-LV" sz="4800" b="1" dirty="0"/>
              <a:t> of the </a:t>
            </a:r>
            <a:r>
              <a:rPr lang="lv-LV" sz="4800" b="1" dirty="0" err="1"/>
              <a:t>European</a:t>
            </a:r>
            <a:r>
              <a:rPr lang="lv-LV" sz="4800" b="1" dirty="0"/>
              <a:t> </a:t>
            </a:r>
            <a:r>
              <a:rPr lang="lv-LV" sz="4800" b="1" dirty="0" err="1"/>
              <a:t>Union</a:t>
            </a:r>
            <a:r>
              <a:rPr lang="lv-LV" sz="4800" b="1" dirty="0"/>
              <a:t> </a:t>
            </a:r>
            <a:r>
              <a:rPr lang="lv-LV" sz="4800" b="1" dirty="0" err="1"/>
              <a:t>and</a:t>
            </a:r>
            <a:r>
              <a:rPr lang="lv-LV" sz="4800" b="1" dirty="0"/>
              <a:t> </a:t>
            </a:r>
            <a:r>
              <a:rPr lang="lv-LV" sz="4800" b="1" dirty="0" err="1"/>
              <a:t>its</a:t>
            </a:r>
            <a:r>
              <a:rPr lang="lv-LV" sz="4800" b="1" dirty="0"/>
              <a:t> </a:t>
            </a:r>
            <a:r>
              <a:rPr lang="lv-LV" sz="4800" b="1" dirty="0" err="1"/>
              <a:t>case</a:t>
            </a:r>
            <a:r>
              <a:rPr lang="lv-LV" sz="4800" b="1" dirty="0"/>
              <a:t> </a:t>
            </a:r>
            <a:r>
              <a:rPr lang="lv-LV" sz="4800" b="1" dirty="0" err="1"/>
              <a:t>law</a:t>
            </a:r>
            <a:r>
              <a:rPr lang="lv-LV" sz="4800" b="1" dirty="0"/>
              <a:t> in the </a:t>
            </a:r>
            <a:r>
              <a:rPr lang="lv-LV" sz="4800" b="1" dirty="0" err="1"/>
              <a:t>area</a:t>
            </a:r>
            <a:r>
              <a:rPr lang="lv-LV" sz="4800" b="1" dirty="0"/>
              <a:t> of </a:t>
            </a:r>
            <a:r>
              <a:rPr lang="lv-LV" sz="4800" b="1" dirty="0" err="1"/>
              <a:t>civil</a:t>
            </a:r>
            <a:r>
              <a:rPr lang="lv-LV" sz="4800" b="1" dirty="0"/>
              <a:t> </a:t>
            </a:r>
            <a:r>
              <a:rPr lang="lv-LV" sz="4800" b="1" dirty="0" err="1"/>
              <a:t>justice</a:t>
            </a:r>
            <a:r>
              <a:rPr lang="lv-LV" dirty="0"/>
              <a:t/>
            </a:r>
            <a:br>
              <a:rPr lang="lv-LV" dirty="0"/>
            </a:br>
            <a:endParaRPr lang="lv-LV" dirty="0"/>
          </a:p>
        </p:txBody>
      </p:sp>
      <p:sp>
        <p:nvSpPr>
          <p:cNvPr id="3" name="Apakšvirsraksts 2"/>
          <p:cNvSpPr>
            <a:spLocks noGrp="1"/>
          </p:cNvSpPr>
          <p:nvPr>
            <p:ph type="subTitle" idx="1"/>
          </p:nvPr>
        </p:nvSpPr>
        <p:spPr>
          <a:xfrm>
            <a:off x="2051720" y="4039443"/>
            <a:ext cx="5400600" cy="1417712"/>
          </a:xfrm>
        </p:spPr>
        <p:txBody>
          <a:bodyPr>
            <a:normAutofit fontScale="92500" lnSpcReduction="10000"/>
          </a:bodyPr>
          <a:lstStyle/>
          <a:p>
            <a:r>
              <a:rPr lang="en-US" dirty="0">
                <a:solidFill>
                  <a:schemeClr val="tx1"/>
                </a:solidFill>
              </a:rPr>
              <a:t>European Commission specific </a:t>
            </a:r>
            <a:r>
              <a:rPr lang="en-US" dirty="0" err="1">
                <a:solidFill>
                  <a:schemeClr val="tx1"/>
                </a:solidFill>
              </a:rPr>
              <a:t>programme</a:t>
            </a:r>
            <a:r>
              <a:rPr lang="en-US" dirty="0">
                <a:solidFill>
                  <a:schemeClr val="tx1"/>
                </a:solidFill>
              </a:rPr>
              <a:t> “Civil Justice” project JUST/2013/JCIV/AG/4691 </a:t>
            </a:r>
            <a:endParaRPr lang="lv-LV" dirty="0">
              <a:solidFill>
                <a:schemeClr val="tx1"/>
              </a:solidFill>
            </a:endParaRPr>
          </a:p>
        </p:txBody>
      </p:sp>
      <p:sp>
        <p:nvSpPr>
          <p:cNvPr id="4" name="TextBox 1"/>
          <p:cNvSpPr txBox="1">
            <a:spLocks noChangeArrowheads="1"/>
          </p:cNvSpPr>
          <p:nvPr/>
        </p:nvSpPr>
        <p:spPr bwMode="auto">
          <a:xfrm>
            <a:off x="1276748" y="5576886"/>
            <a:ext cx="760618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just" eaLnBrk="1" fontAlgn="auto" hangingPunct="1">
              <a:spcBef>
                <a:spcPts val="0"/>
              </a:spcBef>
              <a:spcAft>
                <a:spcPts val="0"/>
              </a:spcAft>
              <a:defRPr/>
            </a:pPr>
            <a:r>
              <a:rPr lang="en-US" altLang="lv-LV" sz="1200" kern="0" dirty="0">
                <a:solidFill>
                  <a:prstClr val="black"/>
                </a:solidFill>
              </a:rPr>
              <a:t>Project JUST/2013/JCIV/AG/4691 „The Court of Justice of the European Union and its case law in the area of civil justice” is Co-funded by the Civil Justice </a:t>
            </a:r>
            <a:r>
              <a:rPr lang="en-US" altLang="lv-LV" sz="1200" kern="0" dirty="0" err="1">
                <a:solidFill>
                  <a:prstClr val="black"/>
                </a:solidFill>
              </a:rPr>
              <a:t>Programme</a:t>
            </a:r>
            <a:r>
              <a:rPr lang="en-US" altLang="lv-LV" sz="1200" kern="0" dirty="0">
                <a:solidFill>
                  <a:prstClr val="black"/>
                </a:solidFill>
              </a:rPr>
              <a:t> of the European Union</a:t>
            </a:r>
            <a:endParaRPr lang="en-US" altLang="lv-LV" sz="1200" kern="0" dirty="0" smtClean="0">
              <a:solidFill>
                <a:prstClr val="black"/>
              </a:solidFill>
            </a:endParaRPr>
          </a:p>
        </p:txBody>
      </p:sp>
      <p:sp>
        <p:nvSpPr>
          <p:cNvPr id="5" name="TextBox 6"/>
          <p:cNvSpPr txBox="1">
            <a:spLocks noChangeArrowheads="1"/>
          </p:cNvSpPr>
          <p:nvPr/>
        </p:nvSpPr>
        <p:spPr bwMode="auto">
          <a:xfrm>
            <a:off x="1276748" y="5997674"/>
            <a:ext cx="761087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just" eaLnBrk="1" fontAlgn="auto" hangingPunct="1">
              <a:spcBef>
                <a:spcPts val="0"/>
              </a:spcBef>
              <a:spcAft>
                <a:spcPts val="0"/>
              </a:spcAft>
              <a:defRPr/>
            </a:pPr>
            <a:r>
              <a:rPr lang="lv-LV" altLang="lv-LV" sz="1200" kern="0" dirty="0">
                <a:solidFill>
                  <a:prstClr val="black"/>
                </a:solidFill>
              </a:rPr>
              <a:t>Projekts Nr. JUST/2013/JCIV/AG/4691 „Eiropas Savienības Tiesa un tās judikatūra pārrobežu tiesiskās sadarbības jomā civillietās” tiek īstenots ar Eiropas Savienības programmas „Civiltiesības” finansiālu atbalstu</a:t>
            </a:r>
            <a:endParaRPr lang="en-US" altLang="lv-LV" sz="1200" kern="0" dirty="0" smtClean="0">
              <a:solidFill>
                <a:prstClr val="black"/>
              </a:solidFill>
            </a:endParaRPr>
          </a:p>
        </p:txBody>
      </p:sp>
      <p:pic>
        <p:nvPicPr>
          <p:cNvPr id="6" name="Attēls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6382" y="5661248"/>
            <a:ext cx="1020366"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1654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260648"/>
            <a:ext cx="8229600" cy="1143000"/>
          </a:xfrm>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a:xfrm>
            <a:off x="457200" y="1600200"/>
            <a:ext cx="8229600" cy="4637112"/>
          </a:xfrm>
        </p:spPr>
        <p:txBody>
          <a:bodyPr>
            <a:noAutofit/>
          </a:bodyPr>
          <a:lstStyle/>
          <a:p>
            <a:pPr marL="0" indent="0" algn="just">
              <a:buNone/>
            </a:pPr>
            <a:r>
              <a:rPr lang="en-US" sz="2000" b="1" dirty="0" smtClean="0"/>
              <a:t>Recommendations/guidelines:</a:t>
            </a:r>
            <a:endParaRPr lang="en-US" sz="2000" dirty="0" smtClean="0"/>
          </a:p>
          <a:p>
            <a:pPr algn="just"/>
            <a:r>
              <a:rPr lang="en-US" sz="2000" dirty="0" smtClean="0"/>
              <a:t>The recommendations provide an overview on practicalities of effective implementation and adoption of the EU legislation in civil justice area and exercised control over mentioned procedures</a:t>
            </a:r>
            <a:r>
              <a:rPr lang="lv-LV" sz="2000" dirty="0" smtClean="0"/>
              <a:t> </a:t>
            </a:r>
            <a:r>
              <a:rPr lang="lv-LV" sz="2000" dirty="0" err="1" smtClean="0"/>
              <a:t>in</a:t>
            </a:r>
            <a:r>
              <a:rPr lang="en-US" sz="2000" dirty="0" smtClean="0"/>
              <a:t> Latvia, Hungary, United Kingdom, Germany and Sweden. </a:t>
            </a:r>
          </a:p>
          <a:p>
            <a:pPr algn="just"/>
            <a:r>
              <a:rPr lang="en-US" sz="2000" dirty="0" smtClean="0"/>
              <a:t>During the preparation of recommendations/guidelines there were study visits organized to Germany, Hungary, Latvia, Sweden, and the United Kingdom. The participants of the study visits gained knowledge of the work of courts and state authorities in civil justice area, exchanged experiences and good practice. </a:t>
            </a:r>
          </a:p>
          <a:p>
            <a:pPr marL="0" lvl="0" indent="0" algn="just">
              <a:buNone/>
            </a:pPr>
            <a:r>
              <a:rPr lang="en-US" sz="2000" b="1" dirty="0" smtClean="0"/>
              <a:t>The purpose of recommendations/guidelines</a:t>
            </a:r>
            <a:r>
              <a:rPr lang="en-US" sz="2000" dirty="0" smtClean="0"/>
              <a:t>:  </a:t>
            </a:r>
          </a:p>
          <a:p>
            <a:pPr algn="just"/>
            <a:r>
              <a:rPr lang="en-US" sz="2000" dirty="0" smtClean="0"/>
              <a:t>to provide practical recommendations how to make more effective application of EU law in civil law area. </a:t>
            </a:r>
            <a:endParaRPr lang="en-US" sz="2000" dirty="0"/>
          </a:p>
        </p:txBody>
      </p:sp>
    </p:spTree>
    <p:extLst>
      <p:ext uri="{BB962C8B-B14F-4D97-AF65-F5344CB8AC3E}">
        <p14:creationId xmlns:p14="http://schemas.microsoft.com/office/powerpoint/2010/main" val="3515983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p:txBody>
          <a:bodyPr>
            <a:noAutofit/>
          </a:bodyPr>
          <a:lstStyle/>
          <a:p>
            <a:pPr marL="0" indent="0" algn="just">
              <a:spcBef>
                <a:spcPts val="0"/>
              </a:spcBef>
              <a:buNone/>
            </a:pPr>
            <a:r>
              <a:rPr lang="en-US" sz="2200" b="1" dirty="0" smtClean="0"/>
              <a:t>The main con</a:t>
            </a:r>
            <a:r>
              <a:rPr lang="lv-LV" sz="2200" b="1" dirty="0" smtClean="0"/>
              <a:t>c</a:t>
            </a:r>
            <a:r>
              <a:rPr lang="en-US" sz="2200" b="1" dirty="0" err="1" smtClean="0"/>
              <a:t>lusions</a:t>
            </a:r>
            <a:r>
              <a:rPr lang="en-US" sz="2200" b="1" dirty="0" smtClean="0"/>
              <a:t>:</a:t>
            </a:r>
          </a:p>
          <a:p>
            <a:pPr algn="just">
              <a:spcBef>
                <a:spcPts val="0"/>
              </a:spcBef>
            </a:pPr>
            <a:r>
              <a:rPr lang="en-US" sz="2200" dirty="0" smtClean="0"/>
              <a:t>Included: application schema of the Brussels Ibis and the Rome I and II regulations</a:t>
            </a:r>
          </a:p>
          <a:p>
            <a:pPr algn="just">
              <a:spcBef>
                <a:spcPts val="0"/>
              </a:spcBef>
            </a:pPr>
            <a:r>
              <a:rPr lang="en-US" sz="2200" dirty="0" smtClean="0"/>
              <a:t>Lack of information about civil justice area is one of the biggest problems</a:t>
            </a:r>
          </a:p>
          <a:p>
            <a:pPr algn="just">
              <a:spcBef>
                <a:spcPts val="0"/>
              </a:spcBef>
            </a:pPr>
            <a:r>
              <a:rPr lang="en-US" sz="2200" dirty="0" smtClean="0"/>
              <a:t>The main problems for national judiciary in civil justice area are: too many official EU languages and the proper use of the </a:t>
            </a:r>
            <a:r>
              <a:rPr lang="lv-LV" sz="2200" dirty="0" smtClean="0"/>
              <a:t>CJEU</a:t>
            </a:r>
            <a:r>
              <a:rPr lang="en-US" sz="2200" dirty="0" smtClean="0"/>
              <a:t> </a:t>
            </a:r>
            <a:r>
              <a:rPr lang="en-US" sz="2200" dirty="0" smtClean="0"/>
              <a:t>case law. </a:t>
            </a:r>
          </a:p>
          <a:p>
            <a:pPr algn="just">
              <a:spcBef>
                <a:spcPts val="0"/>
              </a:spcBef>
            </a:pPr>
            <a:r>
              <a:rPr lang="en-US" sz="2200" dirty="0" smtClean="0"/>
              <a:t>Challenges are also caused by the autonomous </a:t>
            </a:r>
            <a:r>
              <a:rPr lang="en-US" sz="2200" dirty="0" err="1" smtClean="0"/>
              <a:t>inte</a:t>
            </a:r>
            <a:r>
              <a:rPr lang="lv-LV" sz="2200" dirty="0" smtClean="0"/>
              <a:t>r</a:t>
            </a:r>
            <a:r>
              <a:rPr lang="en-US" sz="2200" dirty="0" err="1" smtClean="0"/>
              <a:t>pretation</a:t>
            </a:r>
            <a:r>
              <a:rPr lang="en-US" sz="2200" dirty="0" smtClean="0"/>
              <a:t> of regulations and legal fragmentation in the area. Thus it is suggested that maybe amendments in existing legal instruments are better than adoption of completely  new acts. </a:t>
            </a:r>
          </a:p>
        </p:txBody>
      </p:sp>
    </p:spTree>
    <p:extLst>
      <p:ext uri="{BB962C8B-B14F-4D97-AF65-F5344CB8AC3E}">
        <p14:creationId xmlns:p14="http://schemas.microsoft.com/office/powerpoint/2010/main" val="3192817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a:xfrm>
            <a:off x="457200" y="1600200"/>
            <a:ext cx="8219256" cy="5069160"/>
          </a:xfrm>
        </p:spPr>
        <p:txBody>
          <a:bodyPr>
            <a:noAutofit/>
          </a:bodyPr>
          <a:lstStyle/>
          <a:p>
            <a:pPr algn="just">
              <a:lnSpc>
                <a:spcPct val="120000"/>
              </a:lnSpc>
              <a:spcBef>
                <a:spcPts val="0"/>
              </a:spcBef>
            </a:pPr>
            <a:r>
              <a:rPr lang="en-US" sz="1800" dirty="0" smtClean="0"/>
              <a:t>Problems in </a:t>
            </a:r>
            <a:r>
              <a:rPr lang="lv-LV" sz="1800" smtClean="0"/>
              <a:t>in</a:t>
            </a:r>
            <a:r>
              <a:rPr lang="en-US" sz="1800" smtClean="0"/>
              <a:t>effective </a:t>
            </a:r>
            <a:r>
              <a:rPr lang="en-US" sz="1800" dirty="0" smtClean="0"/>
              <a:t>application of regulations are also caused by finding the address of persons in the EU and human rights issues.</a:t>
            </a:r>
          </a:p>
          <a:p>
            <a:pPr lvl="0" algn="just">
              <a:lnSpc>
                <a:spcPct val="120000"/>
              </a:lnSpc>
              <a:spcBef>
                <a:spcPts val="0"/>
              </a:spcBef>
            </a:pPr>
            <a:r>
              <a:rPr lang="en-US" sz="1800" dirty="0" smtClean="0"/>
              <a:t>Problems with the ineffective application of EU legislation at national level is closely related to the problems at EU level – </a:t>
            </a:r>
            <a:r>
              <a:rPr lang="en-US" sz="1800" dirty="0" err="1" smtClean="0"/>
              <a:t>fragmenta</a:t>
            </a:r>
            <a:r>
              <a:rPr lang="lv-LV" sz="1800" dirty="0" smtClean="0"/>
              <a:t>t</a:t>
            </a:r>
            <a:r>
              <a:rPr lang="en-US" sz="1800" dirty="0" smtClean="0"/>
              <a:t>ion of legislation, drafting of legal acts etc.</a:t>
            </a:r>
          </a:p>
          <a:p>
            <a:pPr lvl="0" algn="just">
              <a:lnSpc>
                <a:spcPct val="120000"/>
              </a:lnSpc>
              <a:spcBef>
                <a:spcPts val="0"/>
              </a:spcBef>
            </a:pPr>
            <a:r>
              <a:rPr lang="en-US" sz="1800" dirty="0" smtClean="0"/>
              <a:t>Shortcomings in the quality of EU legal acts to large extend are caused by huge influence of political compromises, lack of transparency in Council working groups etc.</a:t>
            </a:r>
          </a:p>
          <a:p>
            <a:pPr lvl="0" algn="just">
              <a:lnSpc>
                <a:spcPct val="120000"/>
              </a:lnSpc>
              <a:spcBef>
                <a:spcPts val="0"/>
              </a:spcBef>
            </a:pPr>
            <a:r>
              <a:rPr lang="en-US" sz="1800" dirty="0" smtClean="0"/>
              <a:t>Also the speed of proceedings of the of working groups in the EU Council and of the legislative process in general should be increased </a:t>
            </a:r>
          </a:p>
          <a:p>
            <a:pPr lvl="0" algn="just">
              <a:lnSpc>
                <a:spcPct val="120000"/>
              </a:lnSpc>
              <a:spcBef>
                <a:spcPts val="0"/>
              </a:spcBef>
            </a:pPr>
            <a:r>
              <a:rPr lang="en-US" sz="1800" dirty="0" smtClean="0"/>
              <a:t>More active position on the part of the Commission could be welcomed as an additional stimulus for Member States to ensure proper functioning of the EU law in the area of civil justice</a:t>
            </a:r>
          </a:p>
          <a:p>
            <a:pPr algn="just">
              <a:lnSpc>
                <a:spcPct val="120000"/>
              </a:lnSpc>
              <a:spcBef>
                <a:spcPts val="0"/>
              </a:spcBef>
            </a:pPr>
            <a:r>
              <a:rPr lang="en-US" sz="1800" dirty="0" smtClean="0"/>
              <a:t>Overall each Member State has its own strengths and weaknesses at the national level when it comes to application of EU legal acts in civil justice area</a:t>
            </a:r>
            <a:endParaRPr lang="en-US" sz="1800" dirty="0"/>
          </a:p>
        </p:txBody>
      </p:sp>
    </p:spTree>
    <p:extLst>
      <p:ext uri="{BB962C8B-B14F-4D97-AF65-F5344CB8AC3E}">
        <p14:creationId xmlns:p14="http://schemas.microsoft.com/office/powerpoint/2010/main" val="125533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p:txBody>
          <a:bodyPr>
            <a:normAutofit/>
          </a:bodyPr>
          <a:lstStyle/>
          <a:p>
            <a:pPr marL="0" indent="0" algn="just">
              <a:buNone/>
            </a:pPr>
            <a:r>
              <a:rPr lang="en-US" dirty="0" smtClean="0"/>
              <a:t>The research and recommendations/guidelines as well as materials from the closing conference are available in website of Ministry of Justice! </a:t>
            </a:r>
          </a:p>
          <a:p>
            <a:pPr marL="0" indent="0" algn="just">
              <a:buNone/>
            </a:pPr>
            <a:r>
              <a:rPr lang="en-US" dirty="0" smtClean="0"/>
              <a:t>In Latvian: </a:t>
            </a:r>
            <a:r>
              <a:rPr lang="en-US" dirty="0" smtClean="0">
                <a:hlinkClick r:id="rId2"/>
              </a:rPr>
              <a:t>http://ej.uz/k2as</a:t>
            </a:r>
            <a:r>
              <a:rPr lang="en-US" dirty="0" smtClean="0"/>
              <a:t> </a:t>
            </a:r>
          </a:p>
          <a:p>
            <a:pPr marL="0" indent="0" algn="just">
              <a:buNone/>
            </a:pPr>
            <a:r>
              <a:rPr lang="en-US" dirty="0" smtClean="0"/>
              <a:t>In English: </a:t>
            </a:r>
            <a:r>
              <a:rPr lang="en-US" dirty="0" smtClean="0">
                <a:hlinkClick r:id="rId3"/>
              </a:rPr>
              <a:t>http://ej.uz/amx7</a:t>
            </a:r>
            <a:r>
              <a:rPr lang="en-US" dirty="0" smtClean="0"/>
              <a:t> </a:t>
            </a:r>
          </a:p>
          <a:p>
            <a:pPr marL="0" indent="0" algn="just">
              <a:buNone/>
            </a:pPr>
            <a:endParaRPr lang="en-US" dirty="0" smtClean="0"/>
          </a:p>
          <a:p>
            <a:pPr algn="just"/>
            <a:endParaRPr lang="lv-LV" dirty="0"/>
          </a:p>
        </p:txBody>
      </p:sp>
    </p:spTree>
    <p:extLst>
      <p:ext uri="{BB962C8B-B14F-4D97-AF65-F5344CB8AC3E}">
        <p14:creationId xmlns:p14="http://schemas.microsoft.com/office/powerpoint/2010/main" val="1710495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p:txBody>
          <a:bodyPr>
            <a:normAutofit/>
          </a:bodyPr>
          <a:lstStyle/>
          <a:p>
            <a:pPr marL="0" indent="0" algn="ctr">
              <a:buNone/>
            </a:pPr>
            <a:r>
              <a:rPr lang="lv-LV" sz="4400" dirty="0" err="1" smtClean="0"/>
              <a:t>Thank</a:t>
            </a:r>
            <a:r>
              <a:rPr lang="lv-LV" sz="4400" dirty="0" smtClean="0"/>
              <a:t> </a:t>
            </a:r>
            <a:r>
              <a:rPr lang="lv-LV" sz="4400" dirty="0" err="1" smtClean="0"/>
              <a:t>you</a:t>
            </a:r>
            <a:r>
              <a:rPr lang="lv-LV" sz="4400" dirty="0" smtClean="0"/>
              <a:t> </a:t>
            </a:r>
            <a:r>
              <a:rPr lang="lv-LV" sz="4400" dirty="0" err="1" smtClean="0"/>
              <a:t>for</a:t>
            </a:r>
            <a:r>
              <a:rPr lang="lv-LV" sz="4400" dirty="0" smtClean="0"/>
              <a:t> </a:t>
            </a:r>
            <a:r>
              <a:rPr lang="lv-LV" sz="4400" dirty="0" err="1" smtClean="0"/>
              <a:t>your</a:t>
            </a:r>
            <a:r>
              <a:rPr lang="lv-LV" sz="4400" dirty="0" smtClean="0"/>
              <a:t> </a:t>
            </a:r>
            <a:r>
              <a:rPr lang="lv-LV" sz="4400" dirty="0" err="1" smtClean="0"/>
              <a:t>attention</a:t>
            </a:r>
            <a:r>
              <a:rPr lang="lv-LV" sz="4400" dirty="0" smtClean="0"/>
              <a:t>!</a:t>
            </a:r>
          </a:p>
          <a:p>
            <a:pPr marL="0" indent="0" algn="ctr">
              <a:buNone/>
            </a:pPr>
            <a:endParaRPr lang="lv-LV" sz="4400" dirty="0"/>
          </a:p>
          <a:p>
            <a:pPr marL="0" indent="0" algn="r">
              <a:buNone/>
            </a:pPr>
            <a:r>
              <a:rPr lang="lv-LV" sz="4400" dirty="0"/>
              <a:t/>
            </a:r>
            <a:br>
              <a:rPr lang="lv-LV" sz="4400" dirty="0"/>
            </a:br>
            <a:endParaRPr lang="lv-LV" sz="4400" dirty="0"/>
          </a:p>
        </p:txBody>
      </p:sp>
      <p:graphicFrame>
        <p:nvGraphicFramePr>
          <p:cNvPr id="4" name="Tabula 3"/>
          <p:cNvGraphicFramePr>
            <a:graphicFrameLocks noGrp="1"/>
          </p:cNvGraphicFramePr>
          <p:nvPr>
            <p:extLst>
              <p:ext uri="{D42A27DB-BD31-4B8C-83A1-F6EECF244321}">
                <p14:modId xmlns:p14="http://schemas.microsoft.com/office/powerpoint/2010/main" val="3954979347"/>
              </p:ext>
            </p:extLst>
          </p:nvPr>
        </p:nvGraphicFramePr>
        <p:xfrm>
          <a:off x="971600" y="3284984"/>
          <a:ext cx="7200800" cy="1798320"/>
        </p:xfrm>
        <a:graphic>
          <a:graphicData uri="http://schemas.openxmlformats.org/drawingml/2006/table">
            <a:tbl>
              <a:tblPr firstRow="1" bandRow="1">
                <a:tableStyleId>{5C22544A-7EE6-4342-B048-85BDC9FD1C3A}</a:tableStyleId>
              </a:tblPr>
              <a:tblGrid>
                <a:gridCol w="3600400"/>
                <a:gridCol w="3600400"/>
              </a:tblGrid>
              <a:tr h="1535048">
                <a:tc>
                  <a:txBody>
                    <a:bodyPr/>
                    <a:lstStyle/>
                    <a:p>
                      <a:pPr marL="0" indent="0" algn="l">
                        <a:buNone/>
                      </a:pPr>
                      <a:r>
                        <a:rPr lang="lv-LV" sz="2200" dirty="0" smtClean="0">
                          <a:solidFill>
                            <a:schemeClr val="tx1"/>
                          </a:solidFill>
                        </a:rPr>
                        <a:t>Dace </a:t>
                      </a:r>
                      <a:r>
                        <a:rPr lang="lv-LV" sz="2200" dirty="0" err="1" smtClean="0">
                          <a:solidFill>
                            <a:schemeClr val="tx1"/>
                          </a:solidFill>
                        </a:rPr>
                        <a:t>Pelše</a:t>
                      </a:r>
                      <a:endParaRPr lang="lv-LV" sz="2200" dirty="0" smtClean="0">
                        <a:solidFill>
                          <a:schemeClr val="tx1"/>
                        </a:solidFill>
                      </a:endParaRPr>
                    </a:p>
                    <a:p>
                      <a:pPr marL="0" indent="0" algn="l">
                        <a:buNone/>
                      </a:pPr>
                      <a:r>
                        <a:rPr lang="en-US" sz="1800" dirty="0" smtClean="0">
                          <a:solidFill>
                            <a:schemeClr val="tx1"/>
                          </a:solidFill>
                        </a:rPr>
                        <a:t>Director of the Department of Cooperation with the Court of Justice of the European Union of the Ministry of Justice, leading expert of the project</a:t>
                      </a:r>
                      <a:endParaRPr lang="lv-LV" dirty="0">
                        <a:solidFill>
                          <a:schemeClr val="tx1"/>
                        </a:solidFill>
                      </a:endParaRPr>
                    </a:p>
                  </a:txBody>
                  <a:tcPr>
                    <a:noFill/>
                  </a:tcPr>
                </a:tc>
                <a:tc>
                  <a:txBody>
                    <a:bodyPr/>
                    <a:lstStyle/>
                    <a:p>
                      <a:pPr algn="r"/>
                      <a:r>
                        <a:rPr lang="lv-LV" sz="2200" dirty="0" smtClean="0">
                          <a:solidFill>
                            <a:schemeClr val="tx1"/>
                          </a:solidFill>
                          <a:effectLst/>
                        </a:rPr>
                        <a:t>Gunvaldis </a:t>
                      </a:r>
                      <a:r>
                        <a:rPr lang="lv-LV" sz="2200" dirty="0" err="1" smtClean="0">
                          <a:solidFill>
                            <a:schemeClr val="tx1"/>
                          </a:solidFill>
                          <a:effectLst/>
                        </a:rPr>
                        <a:t>Davidovičs</a:t>
                      </a:r>
                      <a:endParaRPr lang="lv-LV" sz="2200" dirty="0" smtClean="0">
                        <a:solidFill>
                          <a:schemeClr val="tx1"/>
                        </a:solidFill>
                        <a:effectLst/>
                      </a:endParaRPr>
                    </a:p>
                    <a:p>
                      <a:pPr algn="r"/>
                      <a:r>
                        <a:rPr lang="lv-LV" dirty="0" smtClean="0">
                          <a:solidFill>
                            <a:schemeClr val="tx1"/>
                          </a:solidFill>
                          <a:effectLst/>
                        </a:rPr>
                        <a:t>              </a:t>
                      </a:r>
                      <a:r>
                        <a:rPr lang="en-US" dirty="0" smtClean="0">
                          <a:solidFill>
                            <a:schemeClr val="tx1"/>
                          </a:solidFill>
                          <a:effectLst/>
                        </a:rPr>
                        <a:t>assistant to judge</a:t>
                      </a:r>
                      <a:r>
                        <a:rPr lang="lv-LV" dirty="0" smtClean="0">
                          <a:solidFill>
                            <a:schemeClr val="tx1"/>
                          </a:solidFill>
                          <a:effectLst/>
                        </a:rPr>
                        <a:t> </a:t>
                      </a:r>
                      <a:r>
                        <a:rPr lang="lv-LV" dirty="0" err="1" smtClean="0">
                          <a:solidFill>
                            <a:schemeClr val="tx1"/>
                          </a:solidFill>
                          <a:effectLst/>
                        </a:rPr>
                        <a:t>at</a:t>
                      </a:r>
                      <a:r>
                        <a:rPr lang="en-US" dirty="0" smtClean="0">
                          <a:solidFill>
                            <a:schemeClr val="tx1"/>
                          </a:solidFill>
                          <a:effectLst/>
                        </a:rPr>
                        <a:t> </a:t>
                      </a:r>
                      <a:endParaRPr lang="lv-LV" dirty="0" smtClean="0">
                        <a:solidFill>
                          <a:schemeClr val="tx1"/>
                        </a:solidFill>
                        <a:effectLst/>
                      </a:endParaRPr>
                    </a:p>
                    <a:p>
                      <a:pPr algn="r"/>
                      <a:r>
                        <a:rPr lang="lv-LV" dirty="0" smtClean="0">
                          <a:solidFill>
                            <a:schemeClr val="tx1"/>
                          </a:solidFill>
                          <a:effectLst/>
                        </a:rPr>
                        <a:t>   </a:t>
                      </a:r>
                      <a:r>
                        <a:rPr lang="en-US" dirty="0" smtClean="0">
                          <a:solidFill>
                            <a:schemeClr val="tx1"/>
                          </a:solidFill>
                          <a:effectLst/>
                        </a:rPr>
                        <a:t>Republic of Latvia Supreme</a:t>
                      </a:r>
                      <a:endParaRPr lang="lv-LV" dirty="0" smtClean="0">
                        <a:solidFill>
                          <a:schemeClr val="tx1"/>
                        </a:solidFill>
                        <a:effectLst/>
                      </a:endParaRPr>
                    </a:p>
                    <a:p>
                      <a:pPr algn="r"/>
                      <a:r>
                        <a:rPr lang="en-US" dirty="0" smtClean="0">
                          <a:solidFill>
                            <a:schemeClr val="tx1"/>
                          </a:solidFill>
                          <a:effectLst/>
                        </a:rPr>
                        <a:t> Court</a:t>
                      </a:r>
                      <a:endParaRPr lang="lv-LV" dirty="0">
                        <a:solidFill>
                          <a:schemeClr val="tx1"/>
                        </a:solidFill>
                      </a:endParaRPr>
                    </a:p>
                  </a:txBody>
                  <a:tcPr>
                    <a:noFill/>
                  </a:tcPr>
                </a:tc>
              </a:tr>
            </a:tbl>
          </a:graphicData>
        </a:graphic>
      </p:graphicFrame>
    </p:spTree>
    <p:extLst>
      <p:ext uri="{BB962C8B-B14F-4D97-AF65-F5344CB8AC3E}">
        <p14:creationId xmlns:p14="http://schemas.microsoft.com/office/powerpoint/2010/main" val="1754731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sz="2700" b="1" dirty="0" smtClean="0"/>
              <a:t/>
            </a:r>
            <a:br>
              <a:rPr lang="lv-LV" sz="2700" b="1" dirty="0" smtClean="0"/>
            </a:br>
            <a:r>
              <a:rPr lang="lv-LV" sz="2700" b="1" dirty="0"/>
              <a:t/>
            </a:r>
            <a:br>
              <a:rPr lang="lv-LV" sz="2700" b="1" dirty="0"/>
            </a:br>
            <a:r>
              <a:rPr lang="lv-LV" sz="2700" b="1" dirty="0" smtClean="0"/>
              <a:t>Project: </a:t>
            </a:r>
            <a:r>
              <a:rPr lang="lv-LV" sz="2400" b="1" dirty="0"/>
              <a:t>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r>
              <a:rPr lang="lv-LV" dirty="0" smtClean="0"/>
              <a:t/>
            </a:r>
            <a:br>
              <a:rPr lang="lv-LV" dirty="0" smtClean="0"/>
            </a:br>
            <a:endParaRPr lang="lv-LV" dirty="0"/>
          </a:p>
        </p:txBody>
      </p:sp>
      <p:sp>
        <p:nvSpPr>
          <p:cNvPr id="3" name="Satura vietturis 2"/>
          <p:cNvSpPr>
            <a:spLocks noGrp="1"/>
          </p:cNvSpPr>
          <p:nvPr>
            <p:ph idx="1"/>
          </p:nvPr>
        </p:nvSpPr>
        <p:spPr>
          <a:xfrm>
            <a:off x="467544" y="1700808"/>
            <a:ext cx="8229600" cy="4525963"/>
          </a:xfrm>
        </p:spPr>
        <p:txBody>
          <a:bodyPr>
            <a:normAutofit fontScale="70000" lnSpcReduction="20000"/>
          </a:bodyPr>
          <a:lstStyle/>
          <a:p>
            <a:pPr algn="just"/>
            <a:r>
              <a:rPr lang="en-US" b="1" dirty="0" smtClean="0"/>
              <a:t>The project is </a:t>
            </a:r>
            <a:r>
              <a:rPr lang="en-US" b="1" dirty="0" err="1" smtClean="0"/>
              <a:t>finan</a:t>
            </a:r>
            <a:r>
              <a:rPr lang="lv-LV" b="1" dirty="0" smtClean="0"/>
              <a:t>c</a:t>
            </a:r>
            <a:r>
              <a:rPr lang="en-US" b="1" dirty="0" err="1" smtClean="0"/>
              <a:t>ed</a:t>
            </a:r>
            <a:r>
              <a:rPr lang="en-US" b="1" dirty="0" smtClean="0"/>
              <a:t> by: </a:t>
            </a:r>
            <a:r>
              <a:rPr lang="en-US" dirty="0" smtClean="0"/>
              <a:t>European Commission specific </a:t>
            </a:r>
            <a:r>
              <a:rPr lang="en-US" dirty="0" err="1" smtClean="0"/>
              <a:t>programme</a:t>
            </a:r>
            <a:r>
              <a:rPr lang="en-US" dirty="0" smtClean="0"/>
              <a:t> “Civil Justice” project JUST/2013/JCIV/AG/4691 </a:t>
            </a:r>
          </a:p>
          <a:p>
            <a:pPr algn="just"/>
            <a:r>
              <a:rPr lang="en-US" b="1" dirty="0" smtClean="0"/>
              <a:t>The aim of the project is: </a:t>
            </a:r>
            <a:r>
              <a:rPr lang="en-US" dirty="0" smtClean="0"/>
              <a:t>to remove the obstacles of genuine EU civil justice area by </a:t>
            </a:r>
            <a:r>
              <a:rPr lang="en-US" dirty="0" err="1" smtClean="0"/>
              <a:t>analysing</a:t>
            </a:r>
            <a:r>
              <a:rPr lang="en-US" dirty="0" smtClean="0"/>
              <a:t> implementation and adaption of EU legislation in civil justice area in national legislation and promoting the relevance and application of the case law of the CJEU in national judgements and legislation. </a:t>
            </a:r>
          </a:p>
          <a:p>
            <a:pPr algn="just"/>
            <a:r>
              <a:rPr lang="en-US" b="1" dirty="0" smtClean="0"/>
              <a:t>The project was implemented: </a:t>
            </a:r>
            <a:r>
              <a:rPr lang="en-US" dirty="0" smtClean="0"/>
              <a:t>by Ministry of Justice of Latvia in cooperation with foreign partners and with assistance of </a:t>
            </a:r>
            <a:r>
              <a:rPr lang="lv-LV" dirty="0" smtClean="0"/>
              <a:t>Inga </a:t>
            </a:r>
            <a:r>
              <a:rPr lang="lv-LV" dirty="0"/>
              <a:t>Kačevska </a:t>
            </a:r>
            <a:r>
              <a:rPr lang="lv-LV" dirty="0" err="1"/>
              <a:t>Law</a:t>
            </a:r>
            <a:r>
              <a:rPr lang="lv-LV" dirty="0"/>
              <a:t> </a:t>
            </a:r>
            <a:r>
              <a:rPr lang="lv-LV" dirty="0" err="1" smtClean="0"/>
              <a:t>Office</a:t>
            </a:r>
            <a:r>
              <a:rPr lang="lv-LV" dirty="0" smtClean="0"/>
              <a:t>.</a:t>
            </a:r>
            <a:endParaRPr lang="en-US" dirty="0" smtClean="0"/>
          </a:p>
          <a:p>
            <a:pPr algn="just"/>
            <a:r>
              <a:rPr lang="en-US" dirty="0" smtClean="0"/>
              <a:t>The situation in civil justice area was researched in 5 countries: Latvia, Hungary, United Kingdom, Germany and Sweden. </a:t>
            </a:r>
          </a:p>
          <a:p>
            <a:pPr algn="just"/>
            <a:r>
              <a:rPr lang="en-US" dirty="0" smtClean="0"/>
              <a:t>The project was started </a:t>
            </a:r>
            <a:r>
              <a:rPr lang="lv-LV" dirty="0" smtClean="0"/>
              <a:t>o</a:t>
            </a:r>
            <a:r>
              <a:rPr lang="en-US" dirty="0" smtClean="0"/>
              <a:t>n March 1, 2014 and will be finis</a:t>
            </a:r>
            <a:r>
              <a:rPr lang="lv-LV" dirty="0" smtClean="0"/>
              <a:t>h</a:t>
            </a:r>
            <a:r>
              <a:rPr lang="en-US" dirty="0" err="1" smtClean="0"/>
              <a:t>ed</a:t>
            </a:r>
            <a:r>
              <a:rPr lang="en-US" dirty="0" smtClean="0"/>
              <a:t> at the end of October, 2015. </a:t>
            </a:r>
            <a:endParaRPr lang="en-US" dirty="0"/>
          </a:p>
        </p:txBody>
      </p:sp>
    </p:spTree>
    <p:extLst>
      <p:ext uri="{BB962C8B-B14F-4D97-AF65-F5344CB8AC3E}">
        <p14:creationId xmlns:p14="http://schemas.microsoft.com/office/powerpoint/2010/main" val="3014984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600" b="1" dirty="0"/>
              <a:t>Project: The </a:t>
            </a:r>
            <a:r>
              <a:rPr lang="lv-LV" sz="2600" b="1" dirty="0" err="1"/>
              <a:t>Court</a:t>
            </a:r>
            <a:r>
              <a:rPr lang="lv-LV" sz="2600" b="1" dirty="0"/>
              <a:t> of </a:t>
            </a:r>
            <a:r>
              <a:rPr lang="lv-LV" sz="2600" b="1" dirty="0" err="1"/>
              <a:t>Justice</a:t>
            </a:r>
            <a:r>
              <a:rPr lang="lv-LV" sz="2600" b="1" dirty="0"/>
              <a:t> of the </a:t>
            </a:r>
            <a:r>
              <a:rPr lang="lv-LV" sz="2600" b="1" dirty="0" err="1"/>
              <a:t>European</a:t>
            </a:r>
            <a:r>
              <a:rPr lang="lv-LV" sz="2600" b="1" dirty="0"/>
              <a:t> </a:t>
            </a:r>
            <a:r>
              <a:rPr lang="lv-LV" sz="2600" b="1" dirty="0" err="1"/>
              <a:t>Union</a:t>
            </a:r>
            <a:r>
              <a:rPr lang="lv-LV" sz="2600" b="1" dirty="0"/>
              <a:t> </a:t>
            </a:r>
            <a:r>
              <a:rPr lang="lv-LV" sz="2600" b="1" dirty="0" err="1"/>
              <a:t>and</a:t>
            </a:r>
            <a:r>
              <a:rPr lang="lv-LV" sz="2600" b="1" dirty="0"/>
              <a:t> </a:t>
            </a:r>
            <a:r>
              <a:rPr lang="lv-LV" sz="2600" b="1" dirty="0" err="1"/>
              <a:t>its</a:t>
            </a:r>
            <a:r>
              <a:rPr lang="lv-LV" sz="2600" b="1" dirty="0"/>
              <a:t> </a:t>
            </a:r>
            <a:r>
              <a:rPr lang="lv-LV" sz="2600" b="1" dirty="0" err="1"/>
              <a:t>case</a:t>
            </a:r>
            <a:r>
              <a:rPr lang="lv-LV" sz="2600" b="1" dirty="0"/>
              <a:t> </a:t>
            </a:r>
            <a:r>
              <a:rPr lang="lv-LV" sz="2600" b="1" dirty="0" err="1"/>
              <a:t>law</a:t>
            </a:r>
            <a:r>
              <a:rPr lang="lv-LV" sz="2600" b="1" dirty="0"/>
              <a:t> in the </a:t>
            </a:r>
            <a:r>
              <a:rPr lang="lv-LV" sz="2600" b="1" dirty="0" err="1"/>
              <a:t>area</a:t>
            </a:r>
            <a:r>
              <a:rPr lang="lv-LV" sz="2600" b="1" dirty="0"/>
              <a:t> of </a:t>
            </a:r>
            <a:r>
              <a:rPr lang="lv-LV" sz="2600" b="1" dirty="0" err="1"/>
              <a:t>civil</a:t>
            </a:r>
            <a:r>
              <a:rPr lang="lv-LV" sz="2600" b="1" dirty="0"/>
              <a:t> </a:t>
            </a:r>
            <a:r>
              <a:rPr lang="lv-LV" sz="2600" b="1" dirty="0" err="1"/>
              <a:t>justice</a:t>
            </a:r>
            <a:endParaRPr lang="lv-LV" sz="2600" b="1" dirty="0"/>
          </a:p>
        </p:txBody>
      </p:sp>
      <p:sp>
        <p:nvSpPr>
          <p:cNvPr id="3" name="Satura vietturis 2"/>
          <p:cNvSpPr>
            <a:spLocks noGrp="1"/>
          </p:cNvSpPr>
          <p:nvPr>
            <p:ph idx="1"/>
          </p:nvPr>
        </p:nvSpPr>
        <p:spPr/>
        <p:txBody>
          <a:bodyPr>
            <a:normAutofit fontScale="92500" lnSpcReduction="10000"/>
          </a:bodyPr>
          <a:lstStyle/>
          <a:p>
            <a:pPr marL="0" indent="0" algn="just">
              <a:buNone/>
            </a:pPr>
            <a:r>
              <a:rPr lang="lv-LV" b="1" dirty="0" err="1" smtClean="0"/>
              <a:t>During</a:t>
            </a:r>
            <a:r>
              <a:rPr lang="lv-LV" b="1" dirty="0" smtClean="0"/>
              <a:t> the </a:t>
            </a:r>
            <a:r>
              <a:rPr lang="lv-LV" b="1" dirty="0" err="1" smtClean="0"/>
              <a:t>implementation</a:t>
            </a:r>
            <a:r>
              <a:rPr lang="lv-LV" b="1" dirty="0" smtClean="0"/>
              <a:t> of the </a:t>
            </a:r>
            <a:r>
              <a:rPr lang="lv-LV" b="1" dirty="0" err="1" smtClean="0"/>
              <a:t>project</a:t>
            </a:r>
            <a:r>
              <a:rPr lang="lv-LV" b="1" dirty="0" smtClean="0"/>
              <a:t> the </a:t>
            </a:r>
            <a:r>
              <a:rPr lang="lv-LV" b="1" dirty="0" err="1" smtClean="0"/>
              <a:t>following</a:t>
            </a:r>
            <a:r>
              <a:rPr lang="lv-LV" b="1" dirty="0" smtClean="0"/>
              <a:t> </a:t>
            </a:r>
            <a:r>
              <a:rPr lang="lv-LV" b="1" dirty="0" err="1" smtClean="0"/>
              <a:t>documents</a:t>
            </a:r>
            <a:r>
              <a:rPr lang="lv-LV" b="1" dirty="0" smtClean="0"/>
              <a:t> </a:t>
            </a:r>
            <a:r>
              <a:rPr lang="lv-LV" b="1" dirty="0" err="1" smtClean="0"/>
              <a:t>were</a:t>
            </a:r>
            <a:r>
              <a:rPr lang="lv-LV" b="1" dirty="0" smtClean="0"/>
              <a:t> </a:t>
            </a:r>
            <a:r>
              <a:rPr lang="lv-LV" b="1" dirty="0" err="1" smtClean="0"/>
              <a:t>created</a:t>
            </a:r>
            <a:r>
              <a:rPr lang="lv-LV" b="1" dirty="0" smtClean="0"/>
              <a:t>:</a:t>
            </a:r>
            <a:endParaRPr lang="lv-LV" dirty="0"/>
          </a:p>
          <a:p>
            <a:pPr algn="just"/>
            <a:r>
              <a:rPr lang="en-GB" b="1" u="sng" dirty="0"/>
              <a:t>Research</a:t>
            </a:r>
            <a:r>
              <a:rPr lang="en-GB" b="1" dirty="0"/>
              <a:t> </a:t>
            </a:r>
            <a:r>
              <a:rPr lang="en-GB" b="1" dirty="0" smtClean="0"/>
              <a:t>“</a:t>
            </a:r>
            <a:r>
              <a:rPr lang="en-GB" b="1" dirty="0"/>
              <a:t>The Court of Justice of the European Union and the impact of its case law in the area of civil justice on national judicial and administrative authorities”</a:t>
            </a:r>
            <a:endParaRPr lang="lv-LV" dirty="0"/>
          </a:p>
          <a:p>
            <a:pPr algn="just"/>
            <a:r>
              <a:rPr lang="en-US" b="1" u="sng" dirty="0"/>
              <a:t>Recommendations and </a:t>
            </a:r>
            <a:r>
              <a:rPr lang="en-US" b="1" u="sng" dirty="0" smtClean="0"/>
              <a:t>Guidelines</a:t>
            </a:r>
            <a:r>
              <a:rPr lang="lv-LV" b="1" dirty="0"/>
              <a:t> </a:t>
            </a:r>
            <a:r>
              <a:rPr lang="en-US" b="1" dirty="0" smtClean="0"/>
              <a:t>“Effective </a:t>
            </a:r>
            <a:r>
              <a:rPr lang="en-US" b="1" dirty="0"/>
              <a:t>adoption, transposition, implementation and application of the European Union legislation in the area of civil justice”</a:t>
            </a:r>
            <a:endParaRPr lang="lv-LV" b="1" dirty="0"/>
          </a:p>
          <a:p>
            <a:pPr algn="just"/>
            <a:endParaRPr lang="lv-LV" dirty="0"/>
          </a:p>
        </p:txBody>
      </p:sp>
    </p:spTree>
    <p:extLst>
      <p:ext uri="{BB962C8B-B14F-4D97-AF65-F5344CB8AC3E}">
        <p14:creationId xmlns:p14="http://schemas.microsoft.com/office/powerpoint/2010/main" val="3709579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p:txBody>
          <a:bodyPr>
            <a:normAutofit fontScale="77500" lnSpcReduction="20000"/>
          </a:bodyPr>
          <a:lstStyle/>
          <a:p>
            <a:pPr marL="0" indent="0" algn="just">
              <a:buNone/>
            </a:pPr>
            <a:r>
              <a:rPr lang="en-US" b="1" dirty="0" smtClean="0"/>
              <a:t>The following activities were carried out:</a:t>
            </a:r>
            <a:endParaRPr lang="en-US" dirty="0" smtClean="0"/>
          </a:p>
          <a:p>
            <a:pPr lvl="0" algn="just"/>
            <a:r>
              <a:rPr lang="en-US" dirty="0" smtClean="0"/>
              <a:t>Study and research visits to United Kingdom, Hungary, Sweden and Germany.</a:t>
            </a:r>
          </a:p>
          <a:p>
            <a:pPr lvl="0" algn="just"/>
            <a:r>
              <a:rPr lang="en-US" dirty="0" smtClean="0"/>
              <a:t>3 days long closing conference, including:</a:t>
            </a:r>
          </a:p>
          <a:p>
            <a:pPr marL="0" lvl="0" indent="0" algn="just">
              <a:buNone/>
            </a:pPr>
            <a:r>
              <a:rPr lang="en-US" dirty="0" smtClean="0"/>
              <a:t>-    Presentation of the results of the project;</a:t>
            </a:r>
          </a:p>
          <a:p>
            <a:pPr lvl="0" algn="just">
              <a:buFontTx/>
              <a:buChar char="-"/>
            </a:pPr>
            <a:r>
              <a:rPr lang="en-US" dirty="0" smtClean="0"/>
              <a:t>Lectures by highly qualified lecturers from Latvia, Hungary and UK;</a:t>
            </a:r>
          </a:p>
          <a:p>
            <a:pPr lvl="0" algn="just">
              <a:buFontTx/>
              <a:buChar char="-"/>
            </a:pPr>
            <a:r>
              <a:rPr lang="en-US" dirty="0" smtClean="0"/>
              <a:t>Practical training of practitioners from different Latvian and Hungarian courts and state institutions who deal with civil justice area daily basis  </a:t>
            </a:r>
          </a:p>
          <a:p>
            <a:pPr algn="just"/>
            <a:r>
              <a:rPr lang="en-US" dirty="0" smtClean="0"/>
              <a:t>Now – presentation to the students of the University of Latvia</a:t>
            </a:r>
            <a:endParaRPr lang="en-US" dirty="0"/>
          </a:p>
        </p:txBody>
      </p:sp>
    </p:spTree>
    <p:extLst>
      <p:ext uri="{BB962C8B-B14F-4D97-AF65-F5344CB8AC3E}">
        <p14:creationId xmlns:p14="http://schemas.microsoft.com/office/powerpoint/2010/main" val="1453335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p:txBody>
          <a:bodyPr>
            <a:normAutofit/>
          </a:bodyPr>
          <a:lstStyle/>
          <a:p>
            <a:pPr marL="0" indent="0" algn="just">
              <a:buNone/>
            </a:pPr>
            <a:r>
              <a:rPr lang="en-US" dirty="0" smtClean="0"/>
              <a:t>The project covered the «most popular» EU legal acts in civil justice area such as Brussels I regulation, Rome I regulation, Rome II regulation, Insolvency regulation etc.</a:t>
            </a:r>
          </a:p>
        </p:txBody>
      </p:sp>
    </p:spTree>
    <p:extLst>
      <p:ext uri="{BB962C8B-B14F-4D97-AF65-F5344CB8AC3E}">
        <p14:creationId xmlns:p14="http://schemas.microsoft.com/office/powerpoint/2010/main" val="1921032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p:txBody>
          <a:bodyPr>
            <a:normAutofit fontScale="62500" lnSpcReduction="20000"/>
          </a:bodyPr>
          <a:lstStyle/>
          <a:p>
            <a:pPr marL="0" indent="0" algn="just">
              <a:buNone/>
            </a:pPr>
            <a:r>
              <a:rPr lang="lv-LV" b="1" dirty="0" smtClean="0"/>
              <a:t>The </a:t>
            </a:r>
            <a:r>
              <a:rPr lang="lv-LV" b="1" dirty="0" err="1" smtClean="0"/>
              <a:t>research</a:t>
            </a:r>
            <a:r>
              <a:rPr lang="lv-LV" b="1" dirty="0" smtClean="0"/>
              <a:t>:</a:t>
            </a:r>
            <a:endParaRPr lang="lv-LV" dirty="0"/>
          </a:p>
          <a:p>
            <a:pPr lvl="0" algn="just"/>
            <a:r>
              <a:rPr lang="en-GB" dirty="0" smtClean="0"/>
              <a:t>analyse</a:t>
            </a:r>
            <a:r>
              <a:rPr lang="lv-LV" dirty="0" smtClean="0"/>
              <a:t>s</a:t>
            </a:r>
            <a:r>
              <a:rPr lang="en-GB" dirty="0" smtClean="0"/>
              <a:t> </a:t>
            </a:r>
            <a:r>
              <a:rPr lang="en-GB" dirty="0"/>
              <a:t>the influence and practical application of the case law of the Court of Justice of the European Union </a:t>
            </a:r>
            <a:r>
              <a:rPr lang="en-GB" dirty="0" smtClean="0"/>
              <a:t>in </a:t>
            </a:r>
            <a:r>
              <a:rPr lang="en-GB" dirty="0"/>
              <a:t>decisions and judgments of national courts and in national legal </a:t>
            </a:r>
            <a:r>
              <a:rPr lang="en-GB" dirty="0" smtClean="0"/>
              <a:t>acts</a:t>
            </a:r>
            <a:r>
              <a:rPr lang="lv-LV" dirty="0" smtClean="0"/>
              <a:t> in </a:t>
            </a:r>
            <a:r>
              <a:rPr lang="en-GB" dirty="0" smtClean="0"/>
              <a:t>Germany</a:t>
            </a:r>
            <a:r>
              <a:rPr lang="en-GB" dirty="0"/>
              <a:t>, Hungary, Latvia, Sweden, and the United </a:t>
            </a:r>
            <a:r>
              <a:rPr lang="en-GB" dirty="0" smtClean="0"/>
              <a:t>Kingdom</a:t>
            </a:r>
            <a:r>
              <a:rPr lang="lv-LV" dirty="0" smtClean="0"/>
              <a:t>,</a:t>
            </a:r>
            <a:r>
              <a:rPr lang="en-GB" dirty="0" smtClean="0"/>
              <a:t> offer</a:t>
            </a:r>
            <a:r>
              <a:rPr lang="lv-LV" dirty="0" err="1" smtClean="0"/>
              <a:t>ing</a:t>
            </a:r>
            <a:r>
              <a:rPr lang="lv-LV" dirty="0" smtClean="0"/>
              <a:t> </a:t>
            </a:r>
            <a:r>
              <a:rPr lang="en-GB" dirty="0" smtClean="0"/>
              <a:t>solutions </a:t>
            </a:r>
            <a:r>
              <a:rPr lang="en-GB" dirty="0"/>
              <a:t>and </a:t>
            </a:r>
            <a:r>
              <a:rPr lang="en-GB" dirty="0" smtClean="0"/>
              <a:t>propos</a:t>
            </a:r>
            <a:r>
              <a:rPr lang="lv-LV" dirty="0" err="1" smtClean="0"/>
              <a:t>als</a:t>
            </a:r>
            <a:r>
              <a:rPr lang="en-GB" dirty="0" smtClean="0"/>
              <a:t> </a:t>
            </a:r>
            <a:r>
              <a:rPr lang="en-GB" dirty="0"/>
              <a:t>for more effective and frequent application of the case law of the CJEU in national courts and authorities. </a:t>
            </a:r>
            <a:endParaRPr lang="lv-LV" dirty="0"/>
          </a:p>
          <a:p>
            <a:pPr marL="0" indent="0" algn="just">
              <a:buNone/>
            </a:pPr>
            <a:endParaRPr lang="lv-LV" dirty="0"/>
          </a:p>
          <a:p>
            <a:pPr marL="0" indent="0" algn="just">
              <a:buNone/>
            </a:pPr>
            <a:r>
              <a:rPr lang="lv-LV" b="1" dirty="0" smtClean="0"/>
              <a:t>The </a:t>
            </a:r>
            <a:r>
              <a:rPr lang="lv-LV" b="1" dirty="0" err="1" smtClean="0"/>
              <a:t>aims</a:t>
            </a:r>
            <a:r>
              <a:rPr lang="lv-LV" b="1" dirty="0" smtClean="0"/>
              <a:t> of the </a:t>
            </a:r>
            <a:r>
              <a:rPr lang="lv-LV" b="1" dirty="0" err="1" smtClean="0"/>
              <a:t>research</a:t>
            </a:r>
            <a:r>
              <a:rPr lang="lv-LV" b="1" dirty="0" smtClean="0"/>
              <a:t>:</a:t>
            </a:r>
            <a:endParaRPr lang="lv-LV" b="1" dirty="0"/>
          </a:p>
          <a:p>
            <a:pPr algn="just"/>
            <a:r>
              <a:rPr lang="en-GB" dirty="0" smtClean="0"/>
              <a:t>To </a:t>
            </a:r>
            <a:r>
              <a:rPr lang="en-GB" dirty="0"/>
              <a:t>research and analyse the situation in civil justice area in the Project member states, drawing up the main problems and solutions when applying the case law of the CJEU in</a:t>
            </a:r>
            <a:r>
              <a:rPr lang="en-GB" dirty="0" smtClean="0"/>
              <a:t>:</a:t>
            </a:r>
            <a:r>
              <a:rPr lang="lv-LV" dirty="0"/>
              <a:t> </a:t>
            </a:r>
            <a:r>
              <a:rPr lang="en-GB" dirty="0" smtClean="0"/>
              <a:t>- </a:t>
            </a:r>
            <a:r>
              <a:rPr lang="en-GB" dirty="0"/>
              <a:t>National judgements and work of national judicial authorities</a:t>
            </a:r>
            <a:r>
              <a:rPr lang="en-GB" dirty="0" smtClean="0"/>
              <a:t>;- </a:t>
            </a:r>
            <a:r>
              <a:rPr lang="en-GB" dirty="0"/>
              <a:t>National legislation and work of national administrative authorities.</a:t>
            </a:r>
            <a:endParaRPr lang="lv-LV" dirty="0"/>
          </a:p>
          <a:p>
            <a:pPr algn="just"/>
            <a:r>
              <a:rPr lang="lv-LV" dirty="0" smtClean="0"/>
              <a:t>To </a:t>
            </a:r>
            <a:r>
              <a:rPr lang="lv-LV" dirty="0" err="1"/>
              <a:t>promote</a:t>
            </a:r>
            <a:r>
              <a:rPr lang="lv-LV" dirty="0"/>
              <a:t> the </a:t>
            </a:r>
            <a:r>
              <a:rPr lang="lv-LV" dirty="0" err="1"/>
              <a:t>application</a:t>
            </a:r>
            <a:r>
              <a:rPr lang="lv-LV" dirty="0"/>
              <a:t> of </a:t>
            </a:r>
            <a:r>
              <a:rPr lang="lv-LV" dirty="0" err="1"/>
              <a:t>case</a:t>
            </a:r>
            <a:r>
              <a:rPr lang="lv-LV" dirty="0"/>
              <a:t> </a:t>
            </a:r>
            <a:r>
              <a:rPr lang="lv-LV" dirty="0" err="1"/>
              <a:t>law</a:t>
            </a:r>
            <a:r>
              <a:rPr lang="lv-LV" dirty="0"/>
              <a:t> of the CJEU in </a:t>
            </a:r>
            <a:r>
              <a:rPr lang="lv-LV" dirty="0" err="1"/>
              <a:t>national</a:t>
            </a:r>
            <a:r>
              <a:rPr lang="lv-LV" dirty="0"/>
              <a:t> </a:t>
            </a:r>
            <a:r>
              <a:rPr lang="lv-LV" dirty="0" err="1"/>
              <a:t>judgements</a:t>
            </a:r>
            <a:r>
              <a:rPr lang="lv-LV" dirty="0"/>
              <a:t> </a:t>
            </a:r>
            <a:r>
              <a:rPr lang="lv-LV" dirty="0" err="1"/>
              <a:t>and</a:t>
            </a:r>
            <a:r>
              <a:rPr lang="lv-LV" dirty="0"/>
              <a:t> </a:t>
            </a:r>
            <a:r>
              <a:rPr lang="lv-LV" dirty="0" err="1"/>
              <a:t>legislation</a:t>
            </a:r>
            <a:r>
              <a:rPr lang="lv-LV" dirty="0"/>
              <a:t> </a:t>
            </a:r>
            <a:r>
              <a:rPr lang="lv-LV" dirty="0" err="1"/>
              <a:t>focusing</a:t>
            </a:r>
            <a:r>
              <a:rPr lang="lv-LV" dirty="0"/>
              <a:t> </a:t>
            </a:r>
            <a:r>
              <a:rPr lang="lv-LV" dirty="0" err="1"/>
              <a:t>on</a:t>
            </a:r>
            <a:r>
              <a:rPr lang="lv-LV" dirty="0"/>
              <a:t> </a:t>
            </a:r>
            <a:r>
              <a:rPr lang="lv-LV" dirty="0" err="1"/>
              <a:t>control</a:t>
            </a:r>
            <a:r>
              <a:rPr lang="lv-LV" dirty="0"/>
              <a:t> </a:t>
            </a:r>
            <a:r>
              <a:rPr lang="lv-LV" dirty="0" err="1"/>
              <a:t>over</a:t>
            </a:r>
            <a:r>
              <a:rPr lang="lv-LV" dirty="0"/>
              <a:t> it.</a:t>
            </a:r>
          </a:p>
        </p:txBody>
      </p:sp>
    </p:spTree>
    <p:extLst>
      <p:ext uri="{BB962C8B-B14F-4D97-AF65-F5344CB8AC3E}">
        <p14:creationId xmlns:p14="http://schemas.microsoft.com/office/powerpoint/2010/main" val="3655973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p:txBody>
          <a:bodyPr>
            <a:normAutofit fontScale="62500" lnSpcReduction="20000"/>
          </a:bodyPr>
          <a:lstStyle/>
          <a:p>
            <a:pPr marL="0" indent="0" algn="just">
              <a:buNone/>
            </a:pPr>
            <a:r>
              <a:rPr lang="lv-LV" b="1" dirty="0" smtClean="0"/>
              <a:t>The </a:t>
            </a:r>
            <a:r>
              <a:rPr lang="lv-LV" b="1" dirty="0" err="1" smtClean="0"/>
              <a:t>conclusions</a:t>
            </a:r>
            <a:r>
              <a:rPr lang="lv-LV" b="1" dirty="0" smtClean="0"/>
              <a:t>:</a:t>
            </a:r>
          </a:p>
          <a:p>
            <a:pPr algn="just"/>
            <a:r>
              <a:rPr lang="lv-LV" dirty="0" err="1" smtClean="0"/>
              <a:t>Attached</a:t>
            </a:r>
            <a:r>
              <a:rPr lang="lv-LV" dirty="0" smtClean="0"/>
              <a:t> - </a:t>
            </a:r>
            <a:r>
              <a:rPr lang="en-GB" dirty="0" smtClean="0"/>
              <a:t>a </a:t>
            </a:r>
            <a:r>
              <a:rPr lang="en-GB" dirty="0"/>
              <a:t>table of CJEU case law in the area of civil justice </a:t>
            </a:r>
            <a:r>
              <a:rPr lang="lv-LV" dirty="0" smtClean="0"/>
              <a:t>(</a:t>
            </a:r>
            <a:r>
              <a:rPr lang="en-GB" dirty="0" smtClean="0"/>
              <a:t>more </a:t>
            </a:r>
            <a:r>
              <a:rPr lang="en-GB" dirty="0"/>
              <a:t>than 260 cases of applying the EU instruments mentioned </a:t>
            </a:r>
            <a:r>
              <a:rPr lang="en-GB" dirty="0" smtClean="0"/>
              <a:t>in </a:t>
            </a:r>
            <a:r>
              <a:rPr lang="en-GB" dirty="0"/>
              <a:t>this </a:t>
            </a:r>
            <a:r>
              <a:rPr lang="en-GB" dirty="0" smtClean="0"/>
              <a:t>Research</a:t>
            </a:r>
            <a:r>
              <a:rPr lang="lv-LV" dirty="0" smtClean="0"/>
              <a:t>)</a:t>
            </a:r>
            <a:r>
              <a:rPr lang="en-GB" dirty="0" smtClean="0"/>
              <a:t>.</a:t>
            </a:r>
            <a:endParaRPr lang="lv-LV" dirty="0" smtClean="0"/>
          </a:p>
          <a:p>
            <a:pPr algn="just"/>
            <a:r>
              <a:rPr lang="lv-LV" dirty="0" smtClean="0"/>
              <a:t>T</a:t>
            </a:r>
            <a:r>
              <a:rPr lang="en-GB" dirty="0" smtClean="0"/>
              <a:t>he </a:t>
            </a:r>
            <a:r>
              <a:rPr lang="en-GB" dirty="0"/>
              <a:t>area of civil justice and CJEU case law in this area stands apart, due to its novelty and dynamic development during the last decade. </a:t>
            </a:r>
            <a:r>
              <a:rPr lang="en-US" dirty="0" smtClean="0"/>
              <a:t>Adequate </a:t>
            </a:r>
            <a:r>
              <a:rPr lang="en-US" dirty="0"/>
              <a:t>response to such challenge would be an increase of awareness amongst national judges and practitioners regarding CJEU case </a:t>
            </a:r>
            <a:r>
              <a:rPr lang="en-US" dirty="0" smtClean="0"/>
              <a:t>law</a:t>
            </a:r>
            <a:r>
              <a:rPr lang="lv-LV" dirty="0"/>
              <a:t> </a:t>
            </a:r>
            <a:r>
              <a:rPr lang="lv-LV" dirty="0" smtClean="0"/>
              <a:t>(</a:t>
            </a:r>
            <a:r>
              <a:rPr lang="lv-LV" dirty="0" err="1" smtClean="0"/>
              <a:t>seminars</a:t>
            </a:r>
            <a:r>
              <a:rPr lang="lv-LV" dirty="0" smtClean="0"/>
              <a:t>, </a:t>
            </a:r>
            <a:r>
              <a:rPr lang="lv-LV" dirty="0" err="1" smtClean="0"/>
              <a:t>judicial</a:t>
            </a:r>
            <a:r>
              <a:rPr lang="lv-LV" dirty="0" smtClean="0"/>
              <a:t> </a:t>
            </a:r>
            <a:r>
              <a:rPr lang="lv-LV" dirty="0" err="1" smtClean="0"/>
              <a:t>networks</a:t>
            </a:r>
            <a:r>
              <a:rPr lang="lv-LV" dirty="0" smtClean="0"/>
              <a:t> </a:t>
            </a:r>
            <a:r>
              <a:rPr lang="lv-LV" dirty="0" err="1" smtClean="0"/>
              <a:t>etc</a:t>
            </a:r>
            <a:r>
              <a:rPr lang="lv-LV" dirty="0" smtClean="0"/>
              <a:t>)</a:t>
            </a:r>
          </a:p>
          <a:p>
            <a:pPr lvl="0" algn="just"/>
            <a:r>
              <a:rPr lang="lv-LV" dirty="0" smtClean="0"/>
              <a:t>The </a:t>
            </a:r>
            <a:r>
              <a:rPr lang="en-GB" dirty="0" smtClean="0"/>
              <a:t>CJEU </a:t>
            </a:r>
            <a:r>
              <a:rPr lang="en-GB" dirty="0"/>
              <a:t>case law still does not provide national courts with guidance on interpretation in many situations. Thus </a:t>
            </a:r>
            <a:r>
              <a:rPr lang="en-GB" dirty="0" smtClean="0"/>
              <a:t>the </a:t>
            </a:r>
            <a:r>
              <a:rPr lang="en-GB" dirty="0"/>
              <a:t>same issues on the application of EU law or CJEU case law in the area of civil justice were faced by several courts in different Member States, sometimes even almost simultaneously.</a:t>
            </a:r>
            <a:endParaRPr lang="lv-LV" dirty="0"/>
          </a:p>
          <a:p>
            <a:pPr algn="just"/>
            <a:r>
              <a:rPr lang="en-GB" dirty="0" smtClean="0"/>
              <a:t>In </a:t>
            </a:r>
            <a:r>
              <a:rPr lang="en-GB" dirty="0"/>
              <a:t>most Member States covered by the Research the courts of last instance are the ones that refer to the CJEU most often. </a:t>
            </a:r>
            <a:endParaRPr lang="lv-LV" dirty="0"/>
          </a:p>
        </p:txBody>
      </p:sp>
    </p:spTree>
    <p:extLst>
      <p:ext uri="{BB962C8B-B14F-4D97-AF65-F5344CB8AC3E}">
        <p14:creationId xmlns:p14="http://schemas.microsoft.com/office/powerpoint/2010/main" val="1330578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a:xfrm>
            <a:off x="457200" y="1600200"/>
            <a:ext cx="8229600" cy="4925144"/>
          </a:xfrm>
        </p:spPr>
        <p:txBody>
          <a:bodyPr>
            <a:normAutofit fontScale="70000" lnSpcReduction="20000"/>
          </a:bodyPr>
          <a:lstStyle/>
          <a:p>
            <a:pPr algn="just"/>
            <a:r>
              <a:rPr lang="en-GB" dirty="0"/>
              <a:t>National judges sometimes avoid application of CJEU case law because of the complexity of private international law and because finding the correct rule of EU law would be very time </a:t>
            </a:r>
            <a:r>
              <a:rPr lang="en-GB" dirty="0" smtClean="0"/>
              <a:t>consuming</a:t>
            </a:r>
            <a:endParaRPr lang="lv-LV" dirty="0" smtClean="0"/>
          </a:p>
          <a:p>
            <a:pPr algn="just"/>
            <a:r>
              <a:rPr lang="en-GB" dirty="0"/>
              <a:t>The length of the proceedings in the CJEU was mentioned as one of the main reasons why national courts often decide not to request preliminary rulings from the </a:t>
            </a:r>
            <a:r>
              <a:rPr lang="en-GB" dirty="0" smtClean="0"/>
              <a:t>CJEU</a:t>
            </a:r>
            <a:endParaRPr lang="lv-LV" dirty="0" smtClean="0"/>
          </a:p>
          <a:p>
            <a:pPr algn="just"/>
            <a:r>
              <a:rPr lang="lv-LV" dirty="0"/>
              <a:t>J</a:t>
            </a:r>
            <a:r>
              <a:rPr lang="en-US" dirty="0" err="1" smtClean="0"/>
              <a:t>udges</a:t>
            </a:r>
            <a:r>
              <a:rPr lang="en-US" dirty="0" smtClean="0"/>
              <a:t> </a:t>
            </a:r>
            <a:r>
              <a:rPr lang="en-US" dirty="0"/>
              <a:t>while applying regulations in the area of civil justice very rarely motivate their decision not to apply the relevant CJEU case </a:t>
            </a:r>
            <a:r>
              <a:rPr lang="en-US" dirty="0" smtClean="0"/>
              <a:t>law</a:t>
            </a:r>
            <a:endParaRPr lang="lv-LV" dirty="0" smtClean="0"/>
          </a:p>
          <a:p>
            <a:pPr algn="just"/>
            <a:r>
              <a:rPr lang="en-GB" dirty="0"/>
              <a:t>there are problems in applying autonomous legal concepts in EU law in the area of civil justice in </a:t>
            </a:r>
            <a:r>
              <a:rPr lang="en-GB" dirty="0" smtClean="0"/>
              <a:t>practice</a:t>
            </a:r>
            <a:r>
              <a:rPr lang="lv-LV" dirty="0" smtClean="0"/>
              <a:t>. </a:t>
            </a:r>
            <a:r>
              <a:rPr lang="en-GB" dirty="0"/>
              <a:t>It is important that the autonomous interpretation carried out by the CJEU is not one of the methods of interpretation, but a way of defining legal terms (</a:t>
            </a:r>
            <a:r>
              <a:rPr lang="en-GB" i="1" dirty="0" err="1"/>
              <a:t>lege</a:t>
            </a:r>
            <a:r>
              <a:rPr lang="en-GB" i="1" dirty="0"/>
              <a:t> commune</a:t>
            </a:r>
            <a:r>
              <a:rPr lang="en-GB" dirty="0"/>
              <a:t>), aside from the </a:t>
            </a:r>
            <a:r>
              <a:rPr lang="en-GB" i="1" dirty="0" err="1"/>
              <a:t>lege</a:t>
            </a:r>
            <a:r>
              <a:rPr lang="en-GB" i="1" dirty="0"/>
              <a:t> </a:t>
            </a:r>
            <a:r>
              <a:rPr lang="en-GB" i="1" dirty="0" err="1"/>
              <a:t>fori</a:t>
            </a:r>
            <a:r>
              <a:rPr lang="en-GB" dirty="0"/>
              <a:t> and </a:t>
            </a:r>
            <a:r>
              <a:rPr lang="en-GB" i="1" dirty="0" err="1"/>
              <a:t>lege</a:t>
            </a:r>
            <a:r>
              <a:rPr lang="en-GB" i="1" dirty="0"/>
              <a:t> </a:t>
            </a:r>
            <a:r>
              <a:rPr lang="en-GB" i="1" dirty="0" err="1"/>
              <a:t>causae</a:t>
            </a:r>
            <a:r>
              <a:rPr lang="en-GB" dirty="0"/>
              <a:t> criteria. </a:t>
            </a:r>
            <a:endParaRPr lang="lv-LV" dirty="0"/>
          </a:p>
        </p:txBody>
      </p:sp>
    </p:spTree>
    <p:extLst>
      <p:ext uri="{BB962C8B-B14F-4D97-AF65-F5344CB8AC3E}">
        <p14:creationId xmlns:p14="http://schemas.microsoft.com/office/powerpoint/2010/main" val="1537113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2400" b="1" dirty="0"/>
              <a:t>Project: The </a:t>
            </a:r>
            <a:r>
              <a:rPr lang="lv-LV" sz="2400" b="1" dirty="0" err="1"/>
              <a:t>Court</a:t>
            </a:r>
            <a:r>
              <a:rPr lang="lv-LV" sz="2400" b="1" dirty="0"/>
              <a:t> of </a:t>
            </a:r>
            <a:r>
              <a:rPr lang="lv-LV" sz="2400" b="1" dirty="0" err="1"/>
              <a:t>Justice</a:t>
            </a:r>
            <a:r>
              <a:rPr lang="lv-LV" sz="2400" b="1" dirty="0"/>
              <a:t> of the </a:t>
            </a:r>
            <a:r>
              <a:rPr lang="lv-LV" sz="2400" b="1" dirty="0" err="1"/>
              <a:t>European</a:t>
            </a:r>
            <a:r>
              <a:rPr lang="lv-LV" sz="2400" b="1" dirty="0"/>
              <a:t> </a:t>
            </a:r>
            <a:r>
              <a:rPr lang="lv-LV" sz="2400" b="1" dirty="0" err="1"/>
              <a:t>Union</a:t>
            </a:r>
            <a:r>
              <a:rPr lang="lv-LV" sz="2400" b="1" dirty="0"/>
              <a:t> </a:t>
            </a:r>
            <a:r>
              <a:rPr lang="lv-LV" sz="2400" b="1" dirty="0" err="1"/>
              <a:t>and</a:t>
            </a:r>
            <a:r>
              <a:rPr lang="lv-LV" sz="2400" b="1" dirty="0"/>
              <a:t> </a:t>
            </a:r>
            <a:r>
              <a:rPr lang="lv-LV" sz="2400" b="1" dirty="0" err="1"/>
              <a:t>its</a:t>
            </a:r>
            <a:r>
              <a:rPr lang="lv-LV" sz="2400" b="1" dirty="0"/>
              <a:t> </a:t>
            </a:r>
            <a:r>
              <a:rPr lang="lv-LV" sz="2400" b="1" dirty="0" err="1"/>
              <a:t>case</a:t>
            </a:r>
            <a:r>
              <a:rPr lang="lv-LV" sz="2400" b="1" dirty="0"/>
              <a:t> </a:t>
            </a:r>
            <a:r>
              <a:rPr lang="lv-LV" sz="2400" b="1" dirty="0" err="1"/>
              <a:t>law</a:t>
            </a:r>
            <a:r>
              <a:rPr lang="lv-LV" sz="2400" b="1" dirty="0"/>
              <a:t> in the </a:t>
            </a:r>
            <a:r>
              <a:rPr lang="lv-LV" sz="2400" b="1" dirty="0" err="1"/>
              <a:t>area</a:t>
            </a:r>
            <a:r>
              <a:rPr lang="lv-LV" sz="2400" b="1" dirty="0"/>
              <a:t> of </a:t>
            </a:r>
            <a:r>
              <a:rPr lang="lv-LV" sz="2400" b="1" dirty="0" err="1"/>
              <a:t>civil</a:t>
            </a:r>
            <a:r>
              <a:rPr lang="lv-LV" sz="2400" b="1" dirty="0"/>
              <a:t> </a:t>
            </a:r>
            <a:r>
              <a:rPr lang="lv-LV" sz="2400" b="1" dirty="0" err="1"/>
              <a:t>justice</a:t>
            </a:r>
            <a:endParaRPr lang="lv-LV" sz="2400" dirty="0"/>
          </a:p>
        </p:txBody>
      </p:sp>
      <p:sp>
        <p:nvSpPr>
          <p:cNvPr id="3" name="Satura vietturis 2"/>
          <p:cNvSpPr>
            <a:spLocks noGrp="1"/>
          </p:cNvSpPr>
          <p:nvPr>
            <p:ph idx="1"/>
          </p:nvPr>
        </p:nvSpPr>
        <p:spPr>
          <a:xfrm>
            <a:off x="457200" y="1600200"/>
            <a:ext cx="8229600" cy="4781128"/>
          </a:xfrm>
        </p:spPr>
        <p:txBody>
          <a:bodyPr>
            <a:normAutofit fontScale="70000" lnSpcReduction="20000"/>
          </a:bodyPr>
          <a:lstStyle/>
          <a:p>
            <a:pPr marL="0" indent="0" algn="just">
              <a:buNone/>
            </a:pPr>
            <a:r>
              <a:rPr lang="en-US" dirty="0" smtClean="0"/>
              <a:t>The research also contains examination and conclusions (sub-sections) on the application of EU law and CJEU case law in the specific areas of civil justice: </a:t>
            </a:r>
          </a:p>
          <a:p>
            <a:pPr algn="just"/>
            <a:r>
              <a:rPr lang="en-US" dirty="0" smtClean="0"/>
              <a:t>Brussels I regulation</a:t>
            </a:r>
          </a:p>
          <a:p>
            <a:pPr algn="just"/>
            <a:r>
              <a:rPr lang="en-US" dirty="0" smtClean="0"/>
              <a:t>Conflict of laws</a:t>
            </a:r>
          </a:p>
          <a:p>
            <a:pPr algn="just"/>
            <a:r>
              <a:rPr lang="en-US" dirty="0" smtClean="0"/>
              <a:t>Taking of evidence and service of documents</a:t>
            </a:r>
          </a:p>
          <a:p>
            <a:pPr algn="just"/>
            <a:r>
              <a:rPr lang="en-US" dirty="0" smtClean="0"/>
              <a:t>Insolvency</a:t>
            </a:r>
          </a:p>
          <a:p>
            <a:pPr algn="just"/>
            <a:r>
              <a:rPr lang="en-US" dirty="0" smtClean="0"/>
              <a:t>Family matters</a:t>
            </a:r>
          </a:p>
          <a:p>
            <a:pPr algn="just"/>
            <a:r>
              <a:rPr lang="en-US" dirty="0" smtClean="0"/>
              <a:t>European procedures</a:t>
            </a:r>
          </a:p>
          <a:p>
            <a:pPr marL="0" indent="0" algn="just">
              <a:buNone/>
            </a:pPr>
            <a:endParaRPr lang="en-US" dirty="0" smtClean="0"/>
          </a:p>
          <a:p>
            <a:pPr marL="0" indent="0" algn="just">
              <a:buNone/>
            </a:pPr>
            <a:r>
              <a:rPr lang="lv-LV" dirty="0" smtClean="0"/>
              <a:t>It a</a:t>
            </a:r>
            <a:r>
              <a:rPr lang="en-US" dirty="0" err="1" smtClean="0"/>
              <a:t>lso</a:t>
            </a:r>
            <a:r>
              <a:rPr lang="en-US" dirty="0" smtClean="0"/>
              <a:t> contains a study regarding how and when the state institutions of Member States take into consideration the practice of the CJEU, especially concentrating on whether the national laws are amended due to the CJEU case law. </a:t>
            </a:r>
            <a:endParaRPr lang="en-US" dirty="0"/>
          </a:p>
        </p:txBody>
      </p:sp>
    </p:spTree>
    <p:extLst>
      <p:ext uri="{BB962C8B-B14F-4D97-AF65-F5344CB8AC3E}">
        <p14:creationId xmlns:p14="http://schemas.microsoft.com/office/powerpoint/2010/main" val="2614559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1629</Words>
  <Application>Microsoft Office PowerPoint</Application>
  <PresentationFormat>Slaidrāde ekrānā (4:3)</PresentationFormat>
  <Paragraphs>84</Paragraphs>
  <Slides>14</Slides>
  <Notes>0</Notes>
  <HiddenSlides>0</HiddenSlides>
  <MMClips>0</MMClips>
  <ScaleCrop>false</ScaleCrop>
  <HeadingPairs>
    <vt:vector size="4" baseType="variant">
      <vt:variant>
        <vt:lpstr>Dizains</vt:lpstr>
      </vt:variant>
      <vt:variant>
        <vt:i4>1</vt:i4>
      </vt:variant>
      <vt:variant>
        <vt:lpstr>Slaidu virsraksti</vt:lpstr>
      </vt:variant>
      <vt:variant>
        <vt:i4>14</vt:i4>
      </vt:variant>
    </vt:vector>
  </HeadingPairs>
  <TitlesOfParts>
    <vt:vector size="15" baseType="lpstr">
      <vt:lpstr>Office tēma</vt:lpstr>
      <vt:lpstr>  The Court of Justice of the European Union and its case law in the area of civil justice </vt:lpstr>
      <vt:lpstr>  Project: The Court of Justice of the European Union and its case law in the area of civil justice </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Project: The Court of Justice of the European Union and its case law in the area of civil justice</vt:lpstr>
      <vt:lpstr>PowerPoint prezentācija</vt:lpstr>
    </vt:vector>
  </TitlesOfParts>
  <Company>Tieslietu Sektors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Eiropas Savienības Tiesa un tās judikatūra pārrobežu tiesiskās sadarbības jomā civillietās.</dc:title>
  <dc:creator>Dace Pelse</dc:creator>
  <cp:lastModifiedBy>Arta Zvirgzda</cp:lastModifiedBy>
  <cp:revision>54</cp:revision>
  <cp:lastPrinted>2015-09-10T14:29:31Z</cp:lastPrinted>
  <dcterms:created xsi:type="dcterms:W3CDTF">2015-09-08T12:02:03Z</dcterms:created>
  <dcterms:modified xsi:type="dcterms:W3CDTF">2015-10-01T08:49:09Z</dcterms:modified>
</cp:coreProperties>
</file>