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314" r:id="rId3"/>
    <p:sldId id="317" r:id="rId4"/>
    <p:sldId id="315" r:id="rId5"/>
    <p:sldId id="318" r:id="rId6"/>
    <p:sldId id="319" r:id="rId7"/>
    <p:sldId id="257" r:id="rId8"/>
    <p:sldId id="311" r:id="rId9"/>
    <p:sldId id="302" r:id="rId10"/>
    <p:sldId id="289" r:id="rId11"/>
    <p:sldId id="303" r:id="rId12"/>
    <p:sldId id="313" r:id="rId13"/>
    <p:sldId id="316" r:id="rId14"/>
    <p:sldId id="264" r:id="rId15"/>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7265" autoAdjust="0"/>
  </p:normalViewPr>
  <p:slideViewPr>
    <p:cSldViewPr snapToGrid="0" snapToObjects="1">
      <p:cViewPr>
        <p:scale>
          <a:sx n="84" d="100"/>
          <a:sy n="84" d="100"/>
        </p:scale>
        <p:origin x="-2382" y="-198"/>
      </p:cViewPr>
      <p:guideLst>
        <p:guide orient="horz" pos="2160"/>
        <p:guide pos="2880"/>
      </p:guideLst>
    </p:cSldViewPr>
  </p:slideViewPr>
  <p:outlineViewPr>
    <p:cViewPr>
      <p:scale>
        <a:sx n="33" d="100"/>
        <a:sy n="33" d="100"/>
      </p:scale>
      <p:origin x="0" y="346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32DF4DE-F075-42AE-95A4-62B4BF45B36E}" type="datetimeFigureOut">
              <a:rPr lang="lv-LV" smtClean="0"/>
              <a:t>22.02.2017.</a:t>
            </a:fld>
            <a:endParaRPr lang="lv-LV"/>
          </a:p>
        </p:txBody>
      </p:sp>
      <p:sp>
        <p:nvSpPr>
          <p:cNvPr id="4" name="Kājenes vietturis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3487796-9513-442A-8BA9-871A5F24D059}" type="slidenum">
              <a:rPr lang="lv-LV" smtClean="0"/>
              <a:t>‹#›</a:t>
            </a:fld>
            <a:endParaRPr lang="lv-LV"/>
          </a:p>
        </p:txBody>
      </p:sp>
    </p:spTree>
    <p:extLst>
      <p:ext uri="{BB962C8B-B14F-4D97-AF65-F5344CB8AC3E}">
        <p14:creationId xmlns:p14="http://schemas.microsoft.com/office/powerpoint/2010/main" val="2845289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cs typeface="Arial" pitchFamily="34" charset="0"/>
              </a:defRPr>
            </a:lvl1pPr>
          </a:lstStyle>
          <a:p>
            <a:pPr>
              <a:defRPr/>
            </a:pPr>
            <a:fld id="{5B23F282-4223-4B84-B254-EDDBBFE7F0EA}" type="datetimeFigureOut">
              <a:rPr lang="lv-LV" altLang="lv-LV"/>
              <a:pPr>
                <a:defRPr/>
              </a:pPr>
              <a:t>22.02.2017.</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cs typeface="Arial" pitchFamily="34" charset="0"/>
              </a:defRPr>
            </a:lvl1pPr>
          </a:lstStyle>
          <a:p>
            <a:pPr>
              <a:defRPr/>
            </a:pPr>
            <a:fld id="{4380847F-9DA9-4717-9B07-5F5B631B8E60}" type="slidenum">
              <a:rPr lang="lv-LV" altLang="lv-LV"/>
              <a:pPr>
                <a:defRPr/>
              </a:pPr>
              <a:t>‹#›</a:t>
            </a:fld>
            <a:endParaRPr lang="lv-LV" altLang="lv-LV"/>
          </a:p>
        </p:txBody>
      </p:sp>
    </p:spTree>
    <p:extLst>
      <p:ext uri="{BB962C8B-B14F-4D97-AF65-F5344CB8AC3E}">
        <p14:creationId xmlns:p14="http://schemas.microsoft.com/office/powerpoint/2010/main" val="221503195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1</a:t>
            </a:fld>
            <a:endParaRPr lang="lv-LV" altLang="lv-LV"/>
          </a:p>
        </p:txBody>
      </p:sp>
    </p:spTree>
    <p:extLst>
      <p:ext uri="{BB962C8B-B14F-4D97-AF65-F5344CB8AC3E}">
        <p14:creationId xmlns:p14="http://schemas.microsoft.com/office/powerpoint/2010/main" val="1370915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10</a:t>
            </a:fld>
            <a:endParaRPr lang="lv-LV" altLang="lv-LV"/>
          </a:p>
        </p:txBody>
      </p:sp>
    </p:spTree>
    <p:extLst>
      <p:ext uri="{BB962C8B-B14F-4D97-AF65-F5344CB8AC3E}">
        <p14:creationId xmlns:p14="http://schemas.microsoft.com/office/powerpoint/2010/main" val="2721851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11</a:t>
            </a:fld>
            <a:endParaRPr lang="lv-LV" altLang="lv-LV"/>
          </a:p>
        </p:txBody>
      </p:sp>
    </p:spTree>
    <p:extLst>
      <p:ext uri="{BB962C8B-B14F-4D97-AF65-F5344CB8AC3E}">
        <p14:creationId xmlns:p14="http://schemas.microsoft.com/office/powerpoint/2010/main" val="1974681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12</a:t>
            </a:fld>
            <a:endParaRPr lang="lv-LV" altLang="lv-LV"/>
          </a:p>
        </p:txBody>
      </p:sp>
    </p:spTree>
    <p:extLst>
      <p:ext uri="{BB962C8B-B14F-4D97-AF65-F5344CB8AC3E}">
        <p14:creationId xmlns:p14="http://schemas.microsoft.com/office/powerpoint/2010/main" val="1974681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13</a:t>
            </a:fld>
            <a:endParaRPr lang="lv-LV" altLang="lv-LV"/>
          </a:p>
        </p:txBody>
      </p:sp>
    </p:spTree>
    <p:extLst>
      <p:ext uri="{BB962C8B-B14F-4D97-AF65-F5344CB8AC3E}">
        <p14:creationId xmlns:p14="http://schemas.microsoft.com/office/powerpoint/2010/main" val="197468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solidFill>
                  <a:prstClr val="black"/>
                </a:solidFill>
              </a:rPr>
              <a:pPr>
                <a:defRPr/>
              </a:pPr>
              <a:t>2</a:t>
            </a:fld>
            <a:endParaRPr lang="lv-LV" altLang="lv-LV">
              <a:solidFill>
                <a:prstClr val="black"/>
              </a:solidFill>
            </a:endParaRPr>
          </a:p>
        </p:txBody>
      </p:sp>
    </p:spTree>
    <p:extLst>
      <p:ext uri="{BB962C8B-B14F-4D97-AF65-F5344CB8AC3E}">
        <p14:creationId xmlns:p14="http://schemas.microsoft.com/office/powerpoint/2010/main" val="2454302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solidFill>
                  <a:prstClr val="black"/>
                </a:solidFill>
              </a:rPr>
              <a:pPr>
                <a:defRPr/>
              </a:pPr>
              <a:t>3</a:t>
            </a:fld>
            <a:endParaRPr lang="lv-LV" altLang="lv-LV">
              <a:solidFill>
                <a:prstClr val="black"/>
              </a:solidFill>
            </a:endParaRPr>
          </a:p>
        </p:txBody>
      </p:sp>
    </p:spTree>
    <p:extLst>
      <p:ext uri="{BB962C8B-B14F-4D97-AF65-F5344CB8AC3E}">
        <p14:creationId xmlns:p14="http://schemas.microsoft.com/office/powerpoint/2010/main" val="2454302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solidFill>
                  <a:prstClr val="black"/>
                </a:solidFill>
              </a:rPr>
              <a:pPr>
                <a:defRPr/>
              </a:pPr>
              <a:t>4</a:t>
            </a:fld>
            <a:endParaRPr lang="lv-LV" altLang="lv-LV">
              <a:solidFill>
                <a:prstClr val="black"/>
              </a:solidFill>
            </a:endParaRPr>
          </a:p>
        </p:txBody>
      </p:sp>
    </p:spTree>
    <p:extLst>
      <p:ext uri="{BB962C8B-B14F-4D97-AF65-F5344CB8AC3E}">
        <p14:creationId xmlns:p14="http://schemas.microsoft.com/office/powerpoint/2010/main" val="2454302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solidFill>
                  <a:prstClr val="black"/>
                </a:solidFill>
              </a:rPr>
              <a:pPr>
                <a:defRPr/>
              </a:pPr>
              <a:t>5</a:t>
            </a:fld>
            <a:endParaRPr lang="lv-LV" altLang="lv-LV">
              <a:solidFill>
                <a:prstClr val="black"/>
              </a:solidFill>
            </a:endParaRPr>
          </a:p>
        </p:txBody>
      </p:sp>
    </p:spTree>
    <p:extLst>
      <p:ext uri="{BB962C8B-B14F-4D97-AF65-F5344CB8AC3E}">
        <p14:creationId xmlns:p14="http://schemas.microsoft.com/office/powerpoint/2010/main" val="2454302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solidFill>
                  <a:prstClr val="black"/>
                </a:solidFill>
              </a:rPr>
              <a:pPr>
                <a:defRPr/>
              </a:pPr>
              <a:t>6</a:t>
            </a:fld>
            <a:endParaRPr lang="lv-LV" altLang="lv-LV">
              <a:solidFill>
                <a:prstClr val="black"/>
              </a:solidFill>
            </a:endParaRPr>
          </a:p>
        </p:txBody>
      </p:sp>
    </p:spTree>
    <p:extLst>
      <p:ext uri="{BB962C8B-B14F-4D97-AF65-F5344CB8AC3E}">
        <p14:creationId xmlns:p14="http://schemas.microsoft.com/office/powerpoint/2010/main" val="2454302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7</a:t>
            </a:fld>
            <a:endParaRPr lang="lv-LV" altLang="lv-LV"/>
          </a:p>
        </p:txBody>
      </p:sp>
    </p:spTree>
    <p:extLst>
      <p:ext uri="{BB962C8B-B14F-4D97-AF65-F5344CB8AC3E}">
        <p14:creationId xmlns:p14="http://schemas.microsoft.com/office/powerpoint/2010/main" val="2454302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spcBef>
                <a:spcPts val="611"/>
              </a:spcBef>
              <a:spcAft>
                <a:spcPts val="611"/>
              </a:spcAft>
            </a:pPr>
            <a:endParaRPr lang="lv-LV" sz="1200" dirty="0" smtClean="0">
              <a:effectLst/>
              <a:latin typeface="Times New Roman"/>
              <a:ea typeface="Times New Roman"/>
            </a:endParaRPr>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8</a:t>
            </a:fld>
            <a:endParaRPr lang="lv-LV" altLang="lv-LV"/>
          </a:p>
        </p:txBody>
      </p:sp>
    </p:spTree>
    <p:extLst>
      <p:ext uri="{BB962C8B-B14F-4D97-AF65-F5344CB8AC3E}">
        <p14:creationId xmlns:p14="http://schemas.microsoft.com/office/powerpoint/2010/main" val="2454302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4380847F-9DA9-4717-9B07-5F5B631B8E60}" type="slidenum">
              <a:rPr lang="lv-LV" altLang="lv-LV" smtClean="0"/>
              <a:pPr>
                <a:defRPr/>
              </a:pPr>
              <a:t>9</a:t>
            </a:fld>
            <a:endParaRPr lang="lv-LV" altLang="lv-LV"/>
          </a:p>
        </p:txBody>
      </p:sp>
    </p:spTree>
    <p:extLst>
      <p:ext uri="{BB962C8B-B14F-4D97-AF65-F5344CB8AC3E}">
        <p14:creationId xmlns:p14="http://schemas.microsoft.com/office/powerpoint/2010/main" val="13935200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60117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813BEF25-231A-456C-AAC0-22C11B566C7D}" type="slidenum">
              <a:rPr lang="en-US" altLang="lv-LV"/>
              <a:pPr>
                <a:defRPr/>
              </a:pPr>
              <a:t>‹#›</a:t>
            </a:fld>
            <a:endParaRPr lang="en-US" altLang="lv-LV"/>
          </a:p>
        </p:txBody>
      </p:sp>
    </p:spTree>
    <p:extLst>
      <p:ext uri="{BB962C8B-B14F-4D97-AF65-F5344CB8AC3E}">
        <p14:creationId xmlns:p14="http://schemas.microsoft.com/office/powerpoint/2010/main" val="362382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DB387ABB-47BF-4741-8957-E278370AE29B}" type="slidenum">
              <a:rPr lang="en-US" altLang="lv-LV"/>
              <a:pPr>
                <a:defRPr/>
              </a:pPr>
              <a:t>‹#›</a:t>
            </a:fld>
            <a:endParaRPr lang="en-US" altLang="lv-LV"/>
          </a:p>
        </p:txBody>
      </p:sp>
    </p:spTree>
    <p:extLst>
      <p:ext uri="{BB962C8B-B14F-4D97-AF65-F5344CB8AC3E}">
        <p14:creationId xmlns:p14="http://schemas.microsoft.com/office/powerpoint/2010/main" val="145810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7220D1D5-94A9-4A02-8A1F-0DA168C31EF1}" type="slidenum">
              <a:rPr lang="en-US" altLang="lv-LV"/>
              <a:pPr>
                <a:defRPr/>
              </a:pPr>
              <a:t>‹#›</a:t>
            </a:fld>
            <a:endParaRPr lang="en-US" altLang="lv-LV"/>
          </a:p>
        </p:txBody>
      </p:sp>
    </p:spTree>
    <p:extLst>
      <p:ext uri="{BB962C8B-B14F-4D97-AF65-F5344CB8AC3E}">
        <p14:creationId xmlns:p14="http://schemas.microsoft.com/office/powerpoint/2010/main" val="642362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DEE91C77-96E7-47E0-A541-8662C980DCE8}" type="slidenum">
              <a:rPr lang="en-US" altLang="lv-LV"/>
              <a:pPr>
                <a:defRPr/>
              </a:pPr>
              <a:t>‹#›</a:t>
            </a:fld>
            <a:endParaRPr lang="en-US" altLang="lv-LV"/>
          </a:p>
        </p:txBody>
      </p:sp>
    </p:spTree>
    <p:extLst>
      <p:ext uri="{BB962C8B-B14F-4D97-AF65-F5344CB8AC3E}">
        <p14:creationId xmlns:p14="http://schemas.microsoft.com/office/powerpoint/2010/main" val="4266733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BDFD2DB-BE5B-46BC-934A-5E958F52829B}" type="slidenum">
              <a:rPr lang="en-US" altLang="lv-LV"/>
              <a:pPr>
                <a:defRPr/>
              </a:pPr>
              <a:t>‹#›</a:t>
            </a:fld>
            <a:endParaRPr lang="en-US" altLang="lv-LV"/>
          </a:p>
        </p:txBody>
      </p:sp>
    </p:spTree>
    <p:extLst>
      <p:ext uri="{BB962C8B-B14F-4D97-AF65-F5344CB8AC3E}">
        <p14:creationId xmlns:p14="http://schemas.microsoft.com/office/powerpoint/2010/main" val="151647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7ED5CA3-38E2-4D8D-A19A-880C1F6FA6DA}" type="slidenum">
              <a:rPr lang="en-US" altLang="lv-LV"/>
              <a:pPr>
                <a:defRPr/>
              </a:pPr>
              <a:t>‹#›</a:t>
            </a:fld>
            <a:endParaRPr lang="en-US" altLang="lv-LV"/>
          </a:p>
        </p:txBody>
      </p:sp>
    </p:spTree>
    <p:extLst>
      <p:ext uri="{BB962C8B-B14F-4D97-AF65-F5344CB8AC3E}">
        <p14:creationId xmlns:p14="http://schemas.microsoft.com/office/powerpoint/2010/main" val="236611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874AC68E-6D84-4D7C-94EA-D96C2F6A30EA}" type="slidenum">
              <a:rPr lang="en-US" altLang="lv-LV"/>
              <a:pPr>
                <a:defRPr/>
              </a:pPr>
              <a:t>‹#›</a:t>
            </a:fld>
            <a:endParaRPr lang="en-US" altLang="lv-LV"/>
          </a:p>
        </p:txBody>
      </p:sp>
    </p:spTree>
    <p:extLst>
      <p:ext uri="{BB962C8B-B14F-4D97-AF65-F5344CB8AC3E}">
        <p14:creationId xmlns:p14="http://schemas.microsoft.com/office/powerpoint/2010/main" val="365417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78129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cs typeface="Arial" pitchFamily="34" charset="0"/>
              </a:defRPr>
            </a:lvl1pPr>
          </a:lstStyle>
          <a:p>
            <a:pPr>
              <a:defRPr/>
            </a:pPr>
            <a:fld id="{A6514091-7AE3-47A4-A8F6-A62D8387D030}" type="datetime1">
              <a:rPr lang="en-US" altLang="lv-LV"/>
              <a:pPr>
                <a:defRPr/>
              </a:pPr>
              <a:t>2/22/2017</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cs typeface="Arial" pitchFamily="34" charset="0"/>
              </a:defRPr>
            </a:lvl1pPr>
          </a:lstStyle>
          <a:p>
            <a:pPr>
              <a:defRPr/>
            </a:pPr>
            <a:fld id="{735D8338-6339-45C2-9E54-6444F6FA1B99}"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ertificetimediatori.l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ts.gov.lv\tmdfs\BB\jabols\Desktop\Mediacija prezentacija\stick_figure_blue_family_umbrella_1600_wht_188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133" y="2345266"/>
            <a:ext cx="3107268" cy="3107268"/>
          </a:xfrm>
          <a:prstGeom prst="rect">
            <a:avLst/>
          </a:prstGeom>
          <a:noFill/>
          <a:extLst>
            <a:ext uri="{909E8E84-426E-40DD-AFC4-6F175D3DCCD1}">
              <a14:hiddenFill xmlns:a14="http://schemas.microsoft.com/office/drawing/2010/main">
                <a:solidFill>
                  <a:srgbClr val="FFFFFF"/>
                </a:solidFill>
              </a14:hiddenFill>
            </a:ext>
          </a:extLst>
        </p:spPr>
      </p:pic>
      <p:sp>
        <p:nvSpPr>
          <p:cNvPr id="11266" name="Title 1"/>
          <p:cNvSpPr>
            <a:spLocks noGrp="1"/>
          </p:cNvSpPr>
          <p:nvPr>
            <p:ph type="title"/>
          </p:nvPr>
        </p:nvSpPr>
        <p:spPr>
          <a:xfrm>
            <a:off x="685800" y="2664178"/>
            <a:ext cx="7950200" cy="1512712"/>
          </a:xfrm>
        </p:spPr>
        <p:txBody>
          <a:bodyPr>
            <a:normAutofit fontScale="90000"/>
          </a:bodyPr>
          <a:lstStyle/>
          <a:p>
            <a:pPr algn="r">
              <a:defRPr/>
            </a:pPr>
            <a:r>
              <a:rPr lang="lv-LV" dirty="0" smtClean="0">
                <a:latin typeface="Times New Roman"/>
                <a:ea typeface="Calibri"/>
              </a:rPr>
              <a:t/>
            </a:r>
            <a:br>
              <a:rPr lang="lv-LV" dirty="0" smtClean="0">
                <a:latin typeface="Times New Roman"/>
                <a:ea typeface="Calibri"/>
              </a:rPr>
            </a:br>
            <a:r>
              <a:rPr lang="lv-LV" cap="small" dirty="0" smtClean="0">
                <a:latin typeface="Times New Roman"/>
                <a:ea typeface="Calibri"/>
              </a:rPr>
              <a:t>Mediācijas ieviešanas prakse;</a:t>
            </a:r>
            <a:br>
              <a:rPr lang="lv-LV" cap="small" dirty="0" smtClean="0">
                <a:latin typeface="Times New Roman"/>
                <a:ea typeface="Calibri"/>
              </a:rPr>
            </a:br>
            <a:r>
              <a:rPr lang="lv-LV" cap="small" dirty="0" smtClean="0">
                <a:latin typeface="Times New Roman"/>
                <a:ea typeface="Calibri"/>
              </a:rPr>
              <a:t>pilotprojekti</a:t>
            </a:r>
            <a:r>
              <a:rPr lang="en-US" altLang="lv-LV"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lv-LV"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lv-LV" altLang="lv-LV" dirty="0" smtClean="0">
              <a:ea typeface="MS PGothic" pitchFamily="34" charset="-128"/>
            </a:endParaRPr>
          </a:p>
        </p:txBody>
      </p:sp>
      <p:sp>
        <p:nvSpPr>
          <p:cNvPr id="11267" name="Text Placeholder 2"/>
          <p:cNvSpPr>
            <a:spLocks noGrp="1"/>
          </p:cNvSpPr>
          <p:nvPr>
            <p:ph type="body" sz="quarter" idx="10"/>
          </p:nvPr>
        </p:nvSpPr>
        <p:spPr>
          <a:xfrm>
            <a:off x="863600" y="5023556"/>
            <a:ext cx="7772400" cy="1016000"/>
          </a:xfrm>
        </p:spPr>
        <p:txBody>
          <a:bodyPr>
            <a:normAutofit/>
          </a:bodyPr>
          <a:lstStyle/>
          <a:p>
            <a:pPr algn="r"/>
            <a:r>
              <a:rPr lang="lv-LV" altLang="lv-LV" sz="1800" b="1" dirty="0" smtClean="0">
                <a:latin typeface="+mj-lt"/>
                <a:ea typeface="MS PGothic" pitchFamily="32" charset="-128"/>
              </a:rPr>
              <a:t>Irēna Kucina</a:t>
            </a:r>
            <a:endParaRPr lang="lv-LV" altLang="lv-LV" sz="1800" dirty="0">
              <a:latin typeface="+mj-lt"/>
              <a:ea typeface="MS PGothic" pitchFamily="32" charset="-128"/>
            </a:endParaRPr>
          </a:p>
          <a:p>
            <a:pPr algn="r">
              <a:spcBef>
                <a:spcPts val="0"/>
              </a:spcBef>
            </a:pPr>
            <a:r>
              <a:rPr lang="lv-LV" altLang="lv-LV" sz="1800" dirty="0" smtClean="0">
                <a:latin typeface="+mj-lt"/>
                <a:ea typeface="MS PGothic" pitchFamily="32" charset="-128"/>
              </a:rPr>
              <a:t>valsts sekretāra vietniece</a:t>
            </a:r>
          </a:p>
          <a:p>
            <a:pPr algn="r">
              <a:spcBef>
                <a:spcPts val="0"/>
              </a:spcBef>
            </a:pPr>
            <a:r>
              <a:rPr lang="lv-LV" altLang="lv-LV" sz="1800" dirty="0" smtClean="0">
                <a:latin typeface="+mj-lt"/>
                <a:ea typeface="MS PGothic" pitchFamily="32" charset="-128"/>
              </a:rPr>
              <a:t>tiesu jautājumos</a:t>
            </a:r>
            <a:endParaRPr lang="lv-LV" altLang="lv-LV" sz="1800" dirty="0">
              <a:latin typeface="+mj-lt"/>
              <a:ea typeface="MS PGothic" pitchFamily="32" charset="-128"/>
            </a:endParaRPr>
          </a:p>
          <a:p>
            <a:pPr>
              <a:defRPr/>
            </a:pPr>
            <a:endParaRPr lang="lv-LV" altLang="lv-LV" dirty="0" smtClean="0">
              <a:ea typeface="MS PGothic" pitchFamily="34" charset="-128"/>
            </a:endParaRPr>
          </a:p>
        </p:txBody>
      </p:sp>
      <p:sp>
        <p:nvSpPr>
          <p:cNvPr id="11268" name="Text Placeholder 3"/>
          <p:cNvSpPr>
            <a:spLocks noGrp="1"/>
          </p:cNvSpPr>
          <p:nvPr>
            <p:ph type="body" sz="quarter" idx="11"/>
          </p:nvPr>
        </p:nvSpPr>
        <p:spPr>
          <a:xfrm>
            <a:off x="606425" y="6152444"/>
            <a:ext cx="7772400" cy="429330"/>
          </a:xfrm>
        </p:spPr>
        <p:txBody>
          <a:bodyPr/>
          <a:lstStyle/>
          <a:p>
            <a:pPr marL="342900" indent="-342900" algn="l" defTabSz="914400" eaLnBrk="1" hangingPunct="1">
              <a:buClr>
                <a:srgbClr val="660066"/>
              </a:buClr>
              <a:defRPr/>
            </a:pPr>
            <a:r>
              <a:rPr lang="lv-LV" altLang="lv-LV" sz="1800" kern="0" dirty="0" smtClean="0">
                <a:solidFill>
                  <a:srgbClr val="000000"/>
                </a:solidFill>
                <a:latin typeface="Times New Roman" pitchFamily="18" charset="0"/>
                <a:ea typeface="+mn-ea"/>
                <a:cs typeface="Times New Roman" pitchFamily="18" charset="0"/>
              </a:rPr>
              <a:t>2017. gada 21. februāris</a:t>
            </a:r>
            <a:endParaRPr lang="en-GB" altLang="lv-LV" sz="1800" kern="0" dirty="0">
              <a:solidFill>
                <a:srgbClr val="000000"/>
              </a:solidFill>
              <a:latin typeface="Times New Roman" panose="02020603050405020304" pitchFamily="18" charset="0"/>
              <a:ea typeface="+mn-ea"/>
              <a:cs typeface="Times New Roman" panose="02020603050405020304" pitchFamily="18" charset="0"/>
            </a:endParaRPr>
          </a:p>
          <a:p>
            <a:pPr>
              <a:defRPr/>
            </a:pPr>
            <a:endParaRPr lang="lv-LV" altLang="lv-LV" dirty="0" smtClean="0">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325511" y="293512"/>
            <a:ext cx="6361289" cy="925688"/>
          </a:xfrm>
        </p:spPr>
        <p:txBody>
          <a:bodyPr>
            <a:normAutofit fontScale="90000"/>
          </a:bodyPr>
          <a:lstStyle/>
          <a:p>
            <a:pPr marL="342900" lvl="0" indent="-342900" algn="r">
              <a:spcBef>
                <a:spcPct val="20000"/>
              </a:spcBef>
            </a:pPr>
            <a:r>
              <a:rPr lang="lv-LV" altLang="lv-LV" i="1" dirty="0" smtClean="0">
                <a:solidFill>
                  <a:prstClr val="black"/>
                </a:solidFill>
                <a:latin typeface="Times New Roman" pitchFamily="18" charset="0"/>
                <a:cs typeface="Times New Roman" pitchFamily="18" charset="0"/>
              </a:rPr>
              <a:t/>
            </a:r>
            <a:br>
              <a:rPr lang="lv-LV" altLang="lv-LV" i="1" dirty="0" smtClean="0">
                <a:solidFill>
                  <a:prstClr val="black"/>
                </a:solidFill>
                <a:latin typeface="Times New Roman" pitchFamily="18" charset="0"/>
                <a:cs typeface="Times New Roman" pitchFamily="18" charset="0"/>
              </a:rPr>
            </a:br>
            <a:r>
              <a:rPr lang="lv-LV" altLang="lv-LV" i="1" dirty="0" smtClean="0">
                <a:solidFill>
                  <a:prstClr val="black"/>
                </a:solidFill>
                <a:latin typeface="Times New Roman" pitchFamily="18" charset="0"/>
                <a:cs typeface="Times New Roman" pitchFamily="18" charset="0"/>
              </a:rPr>
              <a:t>Projekts - Bezmaksas mediācija ģimenes strīdos:</a:t>
            </a:r>
            <a:endParaRPr lang="lv-LV" i="1" dirty="0">
              <a:latin typeface="+mn-lt"/>
            </a:endParaRPr>
          </a:p>
        </p:txBody>
      </p:sp>
      <p:sp>
        <p:nvSpPr>
          <p:cNvPr id="3" name="Teksta vietturis 2"/>
          <p:cNvSpPr>
            <a:spLocks noGrp="1"/>
          </p:cNvSpPr>
          <p:nvPr>
            <p:ph type="body" idx="1"/>
          </p:nvPr>
        </p:nvSpPr>
        <p:spPr>
          <a:xfrm>
            <a:off x="530578" y="1456267"/>
            <a:ext cx="8156222" cy="5000977"/>
          </a:xfrm>
        </p:spPr>
        <p:txBody>
          <a:bodyPr>
            <a:normAutofit lnSpcReduction="10000"/>
          </a:bodyPr>
          <a:lstStyle/>
          <a:p>
            <a:pPr algn="just">
              <a:lnSpc>
                <a:spcPct val="115000"/>
              </a:lnSpc>
              <a:spcAft>
                <a:spcPts val="1000"/>
              </a:spcAft>
            </a:pPr>
            <a:r>
              <a:rPr lang="lv-LV" b="1" cap="small" dirty="0" smtClean="0">
                <a:solidFill>
                  <a:schemeClr val="tx1"/>
                </a:solidFill>
                <a:latin typeface="+mn-lt"/>
                <a:ea typeface="Calibri"/>
                <a:cs typeface="Times New Roman"/>
              </a:rPr>
              <a:t>Kam paredzēts atbalsts un kur vērsties pēc pakalpojuma?</a:t>
            </a:r>
            <a:endParaRPr lang="lv-LV" cap="small" dirty="0">
              <a:solidFill>
                <a:schemeClr val="tx1"/>
              </a:solidFill>
              <a:latin typeface="+mn-lt"/>
              <a:ea typeface="Calibri"/>
              <a:cs typeface="Times New Roman"/>
            </a:endParaRPr>
          </a:p>
          <a:p>
            <a:pPr algn="just">
              <a:spcBef>
                <a:spcPts val="0"/>
              </a:spcBef>
              <a:spcAft>
                <a:spcPts val="0"/>
              </a:spcAft>
            </a:pPr>
            <a:r>
              <a:rPr lang="lv-LV" dirty="0">
                <a:solidFill>
                  <a:schemeClr val="tx1"/>
                </a:solidFill>
                <a:latin typeface="+mn-lt"/>
                <a:ea typeface="Calibri"/>
                <a:cs typeface="Times New Roman"/>
              </a:rPr>
              <a:t>Vecākiem savu  savstarpējo strīdu, kas skar arī bērnus, konstruktīvai risināšanai, arī tajos gadījumos, kad tiesā jau ierosināta lieta</a:t>
            </a:r>
            <a:r>
              <a:rPr lang="lv-LV" dirty="0" smtClean="0">
                <a:solidFill>
                  <a:schemeClr val="tx1"/>
                </a:solidFill>
                <a:latin typeface="+mn-lt"/>
                <a:ea typeface="Calibri"/>
                <a:cs typeface="Times New Roman"/>
              </a:rPr>
              <a:t>.</a:t>
            </a:r>
          </a:p>
          <a:p>
            <a:pPr algn="just">
              <a:spcBef>
                <a:spcPts val="0"/>
              </a:spcBef>
              <a:spcAft>
                <a:spcPts val="0"/>
              </a:spcAft>
            </a:pPr>
            <a:endParaRPr lang="lv-LV" dirty="0">
              <a:solidFill>
                <a:schemeClr val="tx1"/>
              </a:solidFill>
              <a:latin typeface="+mn-lt"/>
              <a:ea typeface="Calibri"/>
              <a:cs typeface="Times New Roman"/>
            </a:endParaRPr>
          </a:p>
          <a:p>
            <a:pPr algn="just">
              <a:spcBef>
                <a:spcPts val="0"/>
              </a:spcBef>
              <a:spcAft>
                <a:spcPts val="0"/>
              </a:spcAft>
            </a:pPr>
            <a:r>
              <a:rPr lang="lv-LV" dirty="0">
                <a:solidFill>
                  <a:schemeClr val="tx1"/>
                </a:solidFill>
                <a:latin typeface="+mn-lt"/>
                <a:ea typeface="Calibri"/>
                <a:cs typeface="Times New Roman"/>
              </a:rPr>
              <a:t>Projekta mērķis ir palīdzēt risināt domstarpības, cenšoties saglabāt ģimeni, vai vismaz risināt domstarpības veidā, kas ļauj saglabāt cieņpilnas attiecības starp vecākiem, un nodrošināt turpmāku vecāku spēju kopīgi konstruktīvi risināt jautājumus, kas saistīti ar bērna ikdienas aprūpi, audzināšanu un izglītošanu</a:t>
            </a:r>
            <a:r>
              <a:rPr lang="lv-LV" dirty="0" smtClean="0">
                <a:solidFill>
                  <a:schemeClr val="tx1"/>
                </a:solidFill>
                <a:latin typeface="+mn-lt"/>
                <a:ea typeface="Calibri"/>
                <a:cs typeface="Times New Roman"/>
              </a:rPr>
              <a:t>.</a:t>
            </a:r>
          </a:p>
          <a:p>
            <a:pPr algn="just">
              <a:spcBef>
                <a:spcPts val="0"/>
              </a:spcBef>
              <a:spcAft>
                <a:spcPts val="0"/>
              </a:spcAft>
            </a:pPr>
            <a:endParaRPr lang="lv-LV" dirty="0" smtClean="0">
              <a:latin typeface="+mn-lt"/>
            </a:endParaRPr>
          </a:p>
          <a:p>
            <a:pPr lvl="0" algn="just">
              <a:lnSpc>
                <a:spcPct val="115000"/>
              </a:lnSpc>
              <a:spcAft>
                <a:spcPts val="1000"/>
              </a:spcAft>
            </a:pPr>
            <a:r>
              <a:rPr lang="lv-LV" dirty="0" smtClean="0">
                <a:solidFill>
                  <a:prstClr val="black"/>
                </a:solidFill>
                <a:latin typeface="+mn-lt"/>
                <a:ea typeface="Calibri"/>
                <a:cs typeface="Times New Roman"/>
              </a:rPr>
              <a:t>Lai </a:t>
            </a:r>
            <a:r>
              <a:rPr lang="lv-LV" dirty="0">
                <a:solidFill>
                  <a:prstClr val="black"/>
                </a:solidFill>
                <a:latin typeface="+mn-lt"/>
                <a:ea typeface="Calibri"/>
                <a:cs typeface="Times New Roman"/>
              </a:rPr>
              <a:t>izvērtētu personas iespējas saņemt pakalpojumu, jāvēršas pie sertificēta mediatora, vai Sertificētu mediatoru padomē. Tiesā uzsākta strīda gadījumā informācija var jautāt arī tiesā</a:t>
            </a:r>
            <a:r>
              <a:rPr lang="lv-LV" dirty="0" smtClean="0">
                <a:solidFill>
                  <a:prstClr val="black"/>
                </a:solidFill>
                <a:latin typeface="+mn-lt"/>
                <a:ea typeface="Calibri"/>
                <a:cs typeface="Times New Roman"/>
              </a:rPr>
              <a:t>.</a:t>
            </a:r>
          </a:p>
          <a:p>
            <a:pPr lvl="0" algn="just">
              <a:lnSpc>
                <a:spcPct val="115000"/>
              </a:lnSpc>
              <a:spcAft>
                <a:spcPts val="1000"/>
              </a:spcAft>
            </a:pPr>
            <a:r>
              <a:rPr lang="lv-LV" dirty="0" smtClean="0">
                <a:solidFill>
                  <a:prstClr val="black"/>
                </a:solidFill>
                <a:latin typeface="+mn-lt"/>
                <a:ea typeface="Calibri"/>
                <a:cs typeface="Times New Roman"/>
              </a:rPr>
              <a:t>Informācija par projektu pieejama tiesās, nodota pašvaldībām, sociālajiem dienestiem, bāriņtiesām, u.c.</a:t>
            </a:r>
            <a:endParaRPr lang="lv-LV" dirty="0">
              <a:solidFill>
                <a:prstClr val="black"/>
              </a:solidFill>
              <a:latin typeface="+mn-lt"/>
              <a:ea typeface="Calibri"/>
              <a:cs typeface="Times New Roman"/>
            </a:endParaRPr>
          </a:p>
        </p:txBody>
      </p:sp>
      <p:sp>
        <p:nvSpPr>
          <p:cNvPr id="6" name="Slaida numura vietturis 5"/>
          <p:cNvSpPr>
            <a:spLocks noGrp="1"/>
          </p:cNvSpPr>
          <p:nvPr>
            <p:ph type="sldNum" sz="quarter" idx="13"/>
          </p:nvPr>
        </p:nvSpPr>
        <p:spPr/>
        <p:txBody>
          <a:bodyPr/>
          <a:lstStyle/>
          <a:p>
            <a:pPr>
              <a:defRPr/>
            </a:pPr>
            <a:fld id="{DB387ABB-47BF-4741-8957-E278370AE29B}" type="slidenum">
              <a:rPr lang="en-US" altLang="lv-LV" smtClean="0"/>
              <a:pPr>
                <a:defRPr/>
              </a:pPr>
              <a:t>10</a:t>
            </a:fld>
            <a:endParaRPr lang="en-US" altLang="lv-LV"/>
          </a:p>
        </p:txBody>
      </p:sp>
    </p:spTree>
    <p:extLst>
      <p:ext uri="{BB962C8B-B14F-4D97-AF65-F5344CB8AC3E}">
        <p14:creationId xmlns:p14="http://schemas.microsoft.com/office/powerpoint/2010/main" val="857311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743200" y="169332"/>
            <a:ext cx="6096000" cy="936979"/>
          </a:xfrm>
        </p:spPr>
        <p:txBody>
          <a:bodyPr>
            <a:normAutofit fontScale="90000"/>
          </a:bodyPr>
          <a:lstStyle/>
          <a:p>
            <a:pPr algn="r"/>
            <a:r>
              <a:rPr lang="lv-LV" altLang="lv-LV" i="1" dirty="0" smtClean="0">
                <a:solidFill>
                  <a:prstClr val="black"/>
                </a:solidFill>
                <a:latin typeface="Times New Roman" pitchFamily="18" charset="0"/>
                <a:cs typeface="Times New Roman" pitchFamily="18" charset="0"/>
              </a:rPr>
              <a:t/>
            </a:r>
            <a:br>
              <a:rPr lang="lv-LV" altLang="lv-LV" i="1" dirty="0" smtClean="0">
                <a:solidFill>
                  <a:prstClr val="black"/>
                </a:solidFill>
                <a:latin typeface="Times New Roman" pitchFamily="18" charset="0"/>
                <a:cs typeface="Times New Roman" pitchFamily="18" charset="0"/>
              </a:rPr>
            </a:br>
            <a:r>
              <a:rPr lang="lv-LV" altLang="lv-LV" i="1" dirty="0" smtClean="0">
                <a:solidFill>
                  <a:prstClr val="black"/>
                </a:solidFill>
                <a:latin typeface="Times New Roman" pitchFamily="18" charset="0"/>
                <a:cs typeface="Times New Roman" pitchFamily="18" charset="0"/>
              </a:rPr>
              <a:t>Projekts - Bezmaksas mediācija ģimenes strīdos:</a:t>
            </a:r>
            <a:endParaRPr lang="lv-LV" i="1" dirty="0">
              <a:latin typeface="+mn-lt"/>
            </a:endParaRPr>
          </a:p>
        </p:txBody>
      </p:sp>
      <p:sp>
        <p:nvSpPr>
          <p:cNvPr id="3" name="Teksta vietturis 2"/>
          <p:cNvSpPr>
            <a:spLocks noGrp="1"/>
          </p:cNvSpPr>
          <p:nvPr>
            <p:ph type="body" idx="1"/>
          </p:nvPr>
        </p:nvSpPr>
        <p:spPr>
          <a:xfrm>
            <a:off x="338668" y="1557867"/>
            <a:ext cx="8500532" cy="3793065"/>
          </a:xfrm>
        </p:spPr>
        <p:txBody>
          <a:bodyPr>
            <a:normAutofit fontScale="92500" lnSpcReduction="20000"/>
          </a:bodyPr>
          <a:lstStyle/>
          <a:p>
            <a:pPr algn="just">
              <a:lnSpc>
                <a:spcPct val="115000"/>
              </a:lnSpc>
              <a:spcAft>
                <a:spcPts val="1000"/>
              </a:spcAft>
            </a:pPr>
            <a:r>
              <a:rPr lang="lv-LV" sz="2200" b="1" cap="small" dirty="0" smtClean="0">
                <a:solidFill>
                  <a:schemeClr val="tx1"/>
                </a:solidFill>
                <a:latin typeface="+mn-lt"/>
                <a:ea typeface="Calibri"/>
                <a:cs typeface="Times New Roman"/>
              </a:rPr>
              <a:t>Kāds atbalsts paredzēts?</a:t>
            </a:r>
            <a:endParaRPr lang="lv-LV" sz="2200" cap="small" dirty="0">
              <a:solidFill>
                <a:schemeClr val="tx1"/>
              </a:solidFill>
              <a:latin typeface="+mn-lt"/>
              <a:ea typeface="Calibri"/>
              <a:cs typeface="Times New Roman"/>
            </a:endParaRPr>
          </a:p>
          <a:p>
            <a:pPr algn="just">
              <a:lnSpc>
                <a:spcPct val="115000"/>
              </a:lnSpc>
              <a:spcAft>
                <a:spcPts val="1000"/>
              </a:spcAft>
            </a:pPr>
            <a:r>
              <a:rPr lang="lv-LV" sz="2200" dirty="0">
                <a:solidFill>
                  <a:schemeClr val="tx1"/>
                </a:solidFill>
                <a:latin typeface="+mn-lt"/>
                <a:ea typeface="Calibri"/>
                <a:cs typeface="Times New Roman"/>
              </a:rPr>
              <a:t>Projekta ietvaros </a:t>
            </a:r>
            <a:r>
              <a:rPr lang="lv-LV" sz="2200" b="1" dirty="0">
                <a:solidFill>
                  <a:schemeClr val="tx1"/>
                </a:solidFill>
                <a:latin typeface="+mn-lt"/>
                <a:ea typeface="Calibri"/>
                <a:cs typeface="Times New Roman"/>
              </a:rPr>
              <a:t>pirmās piecas mediācijas sesijas (katra 60 minūšu apmērā), ko vadījis sertificēts mediators, pusēm </a:t>
            </a:r>
            <a:r>
              <a:rPr lang="lv-LV" sz="2200" b="1" dirty="0" smtClean="0">
                <a:solidFill>
                  <a:schemeClr val="tx1"/>
                </a:solidFill>
                <a:latin typeface="+mn-lt"/>
                <a:ea typeface="Calibri"/>
                <a:cs typeface="Times New Roman"/>
              </a:rPr>
              <a:t>tiks nodrošinātas </a:t>
            </a:r>
            <a:r>
              <a:rPr lang="lv-LV" sz="2200" b="1" dirty="0">
                <a:solidFill>
                  <a:schemeClr val="tx1"/>
                </a:solidFill>
                <a:latin typeface="+mn-lt"/>
                <a:ea typeface="Calibri"/>
                <a:cs typeface="Times New Roman"/>
              </a:rPr>
              <a:t>bez maksas</a:t>
            </a:r>
            <a:r>
              <a:rPr lang="lv-LV" sz="2200" dirty="0">
                <a:solidFill>
                  <a:schemeClr val="tx1"/>
                </a:solidFill>
                <a:latin typeface="+mn-lt"/>
                <a:ea typeface="Calibri"/>
                <a:cs typeface="Times New Roman"/>
              </a:rPr>
              <a:t>. </a:t>
            </a:r>
            <a:r>
              <a:rPr lang="lv-LV" sz="2200" dirty="0" smtClean="0">
                <a:solidFill>
                  <a:schemeClr val="tx1"/>
                </a:solidFill>
                <a:latin typeface="+mn-lt"/>
                <a:ea typeface="Calibri"/>
                <a:cs typeface="Times New Roman"/>
              </a:rPr>
              <a:t> Ja puses vēlēsies mediācijas procesu turpināt, tām pašām būs jāsedz tālākās mediācijas izmaksas.</a:t>
            </a:r>
            <a:endParaRPr lang="lv-LV" sz="2200" dirty="0">
              <a:solidFill>
                <a:schemeClr val="tx1"/>
              </a:solidFill>
              <a:latin typeface="+mn-lt"/>
              <a:ea typeface="Calibri"/>
              <a:cs typeface="Times New Roman"/>
            </a:endParaRPr>
          </a:p>
          <a:p>
            <a:pPr algn="just">
              <a:lnSpc>
                <a:spcPct val="115000"/>
              </a:lnSpc>
              <a:spcAft>
                <a:spcPts val="1000"/>
              </a:spcAft>
            </a:pPr>
            <a:r>
              <a:rPr lang="lv-LV" sz="2200" dirty="0">
                <a:solidFill>
                  <a:schemeClr val="tx1"/>
                </a:solidFill>
                <a:latin typeface="+mn-lt"/>
                <a:ea typeface="Calibri"/>
                <a:cs typeface="Times New Roman"/>
              </a:rPr>
              <a:t>Mediācijas procesam var būt nepieciešamas vairākas tikšanās (sesijas).  Strīda risinājuma panākšanai nepieciešamo sesiju skaits ir atkarīgs no domstarpību rakstura – ilguma, veida, iesaistīto personu skaita. Jāatgādina, ka mediācijas process ir pilnībā brīvprātīgs. Ikviena no pusēm jebkurā brīdī var atteikties no mediācijas turpināšanas.</a:t>
            </a:r>
          </a:p>
          <a:p>
            <a:pPr marL="342900" indent="-342900">
              <a:buFont typeface="Wingdings" panose="05000000000000000000" pitchFamily="2" charset="2"/>
              <a:buChar char="§"/>
            </a:pPr>
            <a:endParaRPr lang="lv-LV" dirty="0"/>
          </a:p>
        </p:txBody>
      </p:sp>
      <p:sp>
        <p:nvSpPr>
          <p:cNvPr id="6" name="Slaida numura vietturis 5"/>
          <p:cNvSpPr>
            <a:spLocks noGrp="1"/>
          </p:cNvSpPr>
          <p:nvPr>
            <p:ph type="sldNum" sz="quarter" idx="13"/>
          </p:nvPr>
        </p:nvSpPr>
        <p:spPr/>
        <p:txBody>
          <a:bodyPr/>
          <a:lstStyle/>
          <a:p>
            <a:pPr>
              <a:defRPr/>
            </a:pPr>
            <a:fld id="{DB387ABB-47BF-4741-8957-E278370AE29B}" type="slidenum">
              <a:rPr lang="en-US" altLang="lv-LV" smtClean="0"/>
              <a:pPr>
                <a:defRPr/>
              </a:pPr>
              <a:t>11</a:t>
            </a:fld>
            <a:endParaRPr lang="en-US" altLang="lv-LV"/>
          </a:p>
        </p:txBody>
      </p:sp>
    </p:spTree>
    <p:extLst>
      <p:ext uri="{BB962C8B-B14F-4D97-AF65-F5344CB8AC3E}">
        <p14:creationId xmlns:p14="http://schemas.microsoft.com/office/powerpoint/2010/main" val="3121169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743200" y="169332"/>
            <a:ext cx="6096000" cy="936979"/>
          </a:xfrm>
        </p:spPr>
        <p:txBody>
          <a:bodyPr>
            <a:normAutofit fontScale="90000"/>
          </a:bodyPr>
          <a:lstStyle/>
          <a:p>
            <a:pPr algn="r"/>
            <a:r>
              <a:rPr lang="lv-LV" altLang="lv-LV" i="1" dirty="0" smtClean="0">
                <a:solidFill>
                  <a:prstClr val="black"/>
                </a:solidFill>
                <a:latin typeface="Times New Roman" pitchFamily="18" charset="0"/>
                <a:cs typeface="Times New Roman" pitchFamily="18" charset="0"/>
              </a:rPr>
              <a:t/>
            </a:r>
            <a:br>
              <a:rPr lang="lv-LV" altLang="lv-LV" i="1" dirty="0" smtClean="0">
                <a:solidFill>
                  <a:prstClr val="black"/>
                </a:solidFill>
                <a:latin typeface="Times New Roman" pitchFamily="18" charset="0"/>
                <a:cs typeface="Times New Roman" pitchFamily="18" charset="0"/>
              </a:rPr>
            </a:br>
            <a:r>
              <a:rPr lang="lv-LV" altLang="lv-LV" i="1" dirty="0" smtClean="0">
                <a:solidFill>
                  <a:prstClr val="black"/>
                </a:solidFill>
                <a:latin typeface="Times New Roman" pitchFamily="18" charset="0"/>
                <a:cs typeface="Times New Roman" pitchFamily="18" charset="0"/>
              </a:rPr>
              <a:t>Projekts - Bezmaksas mediācija ģimenes strīdos:</a:t>
            </a:r>
            <a:endParaRPr lang="lv-LV" i="1" dirty="0">
              <a:latin typeface="+mn-lt"/>
            </a:endParaRPr>
          </a:p>
        </p:txBody>
      </p:sp>
      <p:sp>
        <p:nvSpPr>
          <p:cNvPr id="3" name="Teksta vietturis 2"/>
          <p:cNvSpPr>
            <a:spLocks noGrp="1"/>
          </p:cNvSpPr>
          <p:nvPr>
            <p:ph type="body" idx="1"/>
          </p:nvPr>
        </p:nvSpPr>
        <p:spPr>
          <a:xfrm>
            <a:off x="338668" y="1557867"/>
            <a:ext cx="8500532" cy="5300133"/>
          </a:xfrm>
        </p:spPr>
        <p:txBody>
          <a:bodyPr>
            <a:normAutofit/>
          </a:bodyPr>
          <a:lstStyle/>
          <a:p>
            <a:pPr algn="just"/>
            <a:endParaRPr lang="lv-LV" dirty="0" smtClean="0">
              <a:solidFill>
                <a:schemeClr val="tx1"/>
              </a:solidFill>
              <a:latin typeface="+mj-lt"/>
            </a:endParaRPr>
          </a:p>
          <a:p>
            <a:pPr algn="just"/>
            <a:r>
              <a:rPr lang="lv-LV" dirty="0" smtClean="0">
                <a:solidFill>
                  <a:schemeClr val="tx1"/>
                </a:solidFill>
                <a:latin typeface="+mj-lt"/>
              </a:rPr>
              <a:t>Pašreiz projektā </a:t>
            </a:r>
            <a:r>
              <a:rPr lang="lv-LV" dirty="0">
                <a:solidFill>
                  <a:schemeClr val="tx1"/>
                </a:solidFill>
                <a:latin typeface="+mj-lt"/>
              </a:rPr>
              <a:t>ir iesaistījušies </a:t>
            </a:r>
            <a:r>
              <a:rPr lang="lv-LV" b="1" dirty="0">
                <a:solidFill>
                  <a:schemeClr val="tx1"/>
                </a:solidFill>
                <a:latin typeface="+mj-lt"/>
              </a:rPr>
              <a:t>22 sertificēti </a:t>
            </a:r>
            <a:r>
              <a:rPr lang="lv-LV" b="1" dirty="0" smtClean="0">
                <a:solidFill>
                  <a:schemeClr val="tx1"/>
                </a:solidFill>
                <a:latin typeface="+mj-lt"/>
              </a:rPr>
              <a:t>mediatori</a:t>
            </a:r>
            <a:endParaRPr lang="lv-LV" dirty="0">
              <a:solidFill>
                <a:schemeClr val="tx1"/>
              </a:solidFill>
              <a:latin typeface="+mj-lt"/>
            </a:endParaRPr>
          </a:p>
          <a:p>
            <a:pPr algn="just"/>
            <a:endParaRPr lang="lv-LV" dirty="0" smtClean="0">
              <a:solidFill>
                <a:schemeClr val="tx1"/>
              </a:solidFill>
              <a:latin typeface="+mj-lt"/>
            </a:endParaRPr>
          </a:p>
          <a:p>
            <a:pPr algn="just"/>
            <a:r>
              <a:rPr lang="lv-LV" dirty="0" smtClean="0">
                <a:solidFill>
                  <a:schemeClr val="tx1"/>
                </a:solidFill>
                <a:latin typeface="+mj-lt"/>
              </a:rPr>
              <a:t>Līdz </a:t>
            </a:r>
            <a:r>
              <a:rPr lang="lv-LV" dirty="0">
                <a:solidFill>
                  <a:schemeClr val="tx1"/>
                </a:solidFill>
                <a:latin typeface="+mj-lt"/>
              </a:rPr>
              <a:t>20. </a:t>
            </a:r>
            <a:r>
              <a:rPr lang="lv-LV" dirty="0" smtClean="0">
                <a:solidFill>
                  <a:schemeClr val="tx1"/>
                </a:solidFill>
                <a:latin typeface="+mj-lt"/>
              </a:rPr>
              <a:t>februārim </a:t>
            </a:r>
            <a:r>
              <a:rPr lang="lv-LV" dirty="0">
                <a:solidFill>
                  <a:schemeClr val="tx1"/>
                </a:solidFill>
                <a:latin typeface="+mj-lt"/>
              </a:rPr>
              <a:t>projekta </a:t>
            </a:r>
            <a:r>
              <a:rPr lang="lv-LV" dirty="0" smtClean="0">
                <a:solidFill>
                  <a:schemeClr val="tx1"/>
                </a:solidFill>
                <a:latin typeface="+mj-lt"/>
              </a:rPr>
              <a:t>ietvaros noslēgti </a:t>
            </a:r>
            <a:r>
              <a:rPr lang="lv-LV" dirty="0">
                <a:solidFill>
                  <a:schemeClr val="tx1"/>
                </a:solidFill>
                <a:latin typeface="+mj-lt"/>
              </a:rPr>
              <a:t>jau </a:t>
            </a:r>
            <a:r>
              <a:rPr lang="lv-LV" b="1" dirty="0">
                <a:solidFill>
                  <a:schemeClr val="tx1"/>
                </a:solidFill>
                <a:latin typeface="+mj-lt"/>
              </a:rPr>
              <a:t>38 līgumi par sertificētu mediatoru </a:t>
            </a:r>
            <a:r>
              <a:rPr lang="lv-LV" b="1" dirty="0" smtClean="0">
                <a:solidFill>
                  <a:schemeClr val="tx1"/>
                </a:solidFill>
                <a:latin typeface="+mj-lt"/>
              </a:rPr>
              <a:t>pakalpojumiem</a:t>
            </a:r>
            <a:r>
              <a:rPr lang="lv-LV" dirty="0" smtClean="0">
                <a:solidFill>
                  <a:schemeClr val="tx1"/>
                </a:solidFill>
                <a:latin typeface="+mj-lt"/>
              </a:rPr>
              <a:t>.</a:t>
            </a:r>
          </a:p>
          <a:p>
            <a:pPr algn="just"/>
            <a:endParaRPr lang="lv-LV" dirty="0">
              <a:solidFill>
                <a:schemeClr val="tx1"/>
              </a:solidFill>
              <a:latin typeface="+mj-lt"/>
            </a:endParaRPr>
          </a:p>
          <a:p>
            <a:pPr algn="just"/>
            <a:endParaRPr lang="lv-LV" dirty="0" smtClean="0">
              <a:solidFill>
                <a:schemeClr val="tx1"/>
              </a:solidFill>
              <a:latin typeface="+mj-lt"/>
            </a:endParaRPr>
          </a:p>
          <a:p>
            <a:pPr algn="just"/>
            <a:endParaRPr lang="lv-LV" dirty="0">
              <a:solidFill>
                <a:schemeClr val="tx1"/>
              </a:solidFill>
              <a:latin typeface="+mj-lt"/>
            </a:endParaRPr>
          </a:p>
          <a:p>
            <a:pPr algn="just"/>
            <a:endParaRPr lang="lv-LV" dirty="0" smtClean="0">
              <a:solidFill>
                <a:schemeClr val="tx1"/>
              </a:solidFill>
              <a:latin typeface="+mj-lt"/>
            </a:endParaRPr>
          </a:p>
          <a:p>
            <a:pPr algn="just"/>
            <a:endParaRPr lang="lv-LV" dirty="0">
              <a:solidFill>
                <a:schemeClr val="tx1"/>
              </a:solidFill>
              <a:latin typeface="+mj-lt"/>
            </a:endParaRPr>
          </a:p>
          <a:p>
            <a:pPr algn="just"/>
            <a:endParaRPr lang="lv-LV" dirty="0" smtClean="0">
              <a:solidFill>
                <a:schemeClr val="tx1"/>
              </a:solidFill>
              <a:latin typeface="+mj-lt"/>
            </a:endParaRPr>
          </a:p>
          <a:p>
            <a:pPr algn="just"/>
            <a:endParaRPr lang="lv-LV" dirty="0">
              <a:solidFill>
                <a:schemeClr val="tx1"/>
              </a:solidFill>
              <a:latin typeface="+mj-lt"/>
            </a:endParaRPr>
          </a:p>
          <a:p>
            <a:pPr algn="just"/>
            <a:endParaRPr lang="lv-LV" dirty="0" smtClean="0">
              <a:solidFill>
                <a:schemeClr val="tx1"/>
              </a:solidFill>
              <a:latin typeface="+mj-lt"/>
            </a:endParaRPr>
          </a:p>
          <a:p>
            <a:pPr algn="just"/>
            <a:endParaRPr lang="lv-LV" dirty="0">
              <a:solidFill>
                <a:schemeClr val="tx1"/>
              </a:solidFill>
              <a:latin typeface="+mj-lt"/>
            </a:endParaRPr>
          </a:p>
          <a:p>
            <a:pPr algn="just"/>
            <a:endParaRPr lang="lv-LV" dirty="0" smtClean="0">
              <a:solidFill>
                <a:schemeClr val="tx1"/>
              </a:solidFill>
              <a:latin typeface="+mj-lt"/>
            </a:endParaRPr>
          </a:p>
          <a:p>
            <a:pPr algn="just"/>
            <a:endParaRPr lang="lv-LV" dirty="0">
              <a:solidFill>
                <a:schemeClr val="tx1"/>
              </a:solidFill>
              <a:latin typeface="+mj-lt"/>
            </a:endParaRPr>
          </a:p>
          <a:p>
            <a:pPr algn="just"/>
            <a:endParaRPr lang="lv-LV" dirty="0">
              <a:solidFill>
                <a:schemeClr val="tx1"/>
              </a:solidFill>
              <a:latin typeface="+mj-lt"/>
            </a:endParaRPr>
          </a:p>
          <a:p>
            <a:pPr algn="just"/>
            <a:endParaRPr lang="lv-LV" dirty="0">
              <a:solidFill>
                <a:schemeClr val="tx1"/>
              </a:solidFill>
              <a:latin typeface="+mj-lt"/>
            </a:endParaRPr>
          </a:p>
          <a:p>
            <a:pPr marL="342900" indent="-342900">
              <a:buFont typeface="Wingdings" panose="05000000000000000000" pitchFamily="2" charset="2"/>
              <a:buChar char="§"/>
            </a:pPr>
            <a:endParaRPr lang="lv-LV" dirty="0"/>
          </a:p>
        </p:txBody>
      </p:sp>
      <p:sp>
        <p:nvSpPr>
          <p:cNvPr id="6" name="Slaida numura vietturis 5"/>
          <p:cNvSpPr>
            <a:spLocks noGrp="1"/>
          </p:cNvSpPr>
          <p:nvPr>
            <p:ph type="sldNum" sz="quarter" idx="13"/>
          </p:nvPr>
        </p:nvSpPr>
        <p:spPr/>
        <p:txBody>
          <a:bodyPr/>
          <a:lstStyle/>
          <a:p>
            <a:pPr>
              <a:defRPr/>
            </a:pPr>
            <a:fld id="{DB387ABB-47BF-4741-8957-E278370AE29B}" type="slidenum">
              <a:rPr lang="en-US" altLang="lv-LV" smtClean="0"/>
              <a:pPr>
                <a:defRPr/>
              </a:pPr>
              <a:t>12</a:t>
            </a:fld>
            <a:endParaRPr lang="en-US" altLang="lv-LV"/>
          </a:p>
        </p:txBody>
      </p:sp>
    </p:spTree>
    <p:extLst>
      <p:ext uri="{BB962C8B-B14F-4D97-AF65-F5344CB8AC3E}">
        <p14:creationId xmlns:p14="http://schemas.microsoft.com/office/powerpoint/2010/main" val="4068531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743200" y="169332"/>
            <a:ext cx="6096000" cy="936979"/>
          </a:xfrm>
        </p:spPr>
        <p:txBody>
          <a:bodyPr>
            <a:normAutofit/>
          </a:bodyPr>
          <a:lstStyle/>
          <a:p>
            <a:pPr algn="r"/>
            <a:r>
              <a:rPr lang="lv-LV" altLang="lv-LV" i="1" dirty="0" smtClean="0">
                <a:solidFill>
                  <a:prstClr val="black"/>
                </a:solidFill>
                <a:latin typeface="Times New Roman" pitchFamily="18" charset="0"/>
                <a:cs typeface="Times New Roman" pitchFamily="18" charset="0"/>
              </a:rPr>
              <a:t/>
            </a:r>
            <a:br>
              <a:rPr lang="lv-LV" altLang="lv-LV" i="1" dirty="0" smtClean="0">
                <a:solidFill>
                  <a:prstClr val="black"/>
                </a:solidFill>
                <a:latin typeface="Times New Roman" pitchFamily="18" charset="0"/>
                <a:cs typeface="Times New Roman" pitchFamily="18" charset="0"/>
              </a:rPr>
            </a:br>
            <a:r>
              <a:rPr lang="lv-LV" altLang="lv-LV" sz="2200" i="1" dirty="0" smtClean="0">
                <a:solidFill>
                  <a:prstClr val="black"/>
                </a:solidFill>
                <a:latin typeface="Times New Roman" pitchFamily="18" charset="0"/>
                <a:cs typeface="Times New Roman" pitchFamily="18" charset="0"/>
              </a:rPr>
              <a:t>ESF projekts Justīcija Attīstībai</a:t>
            </a:r>
            <a:endParaRPr lang="lv-LV" sz="2200" i="1" dirty="0">
              <a:latin typeface="+mn-lt"/>
            </a:endParaRPr>
          </a:p>
        </p:txBody>
      </p:sp>
      <p:sp>
        <p:nvSpPr>
          <p:cNvPr id="3" name="Teksta vietturis 2"/>
          <p:cNvSpPr>
            <a:spLocks noGrp="1"/>
          </p:cNvSpPr>
          <p:nvPr>
            <p:ph type="body" idx="1"/>
          </p:nvPr>
        </p:nvSpPr>
        <p:spPr>
          <a:xfrm>
            <a:off x="383825" y="1422401"/>
            <a:ext cx="8500532" cy="5305778"/>
          </a:xfrm>
        </p:spPr>
        <p:txBody>
          <a:bodyPr>
            <a:normAutofit/>
          </a:bodyPr>
          <a:lstStyle/>
          <a:p>
            <a:pPr marL="21590" algn="just">
              <a:spcBef>
                <a:spcPts val="0"/>
              </a:spcBef>
              <a:spcAft>
                <a:spcPts val="0"/>
              </a:spcAft>
            </a:pPr>
            <a:endParaRPr lang="lv-LV" dirty="0" smtClean="0">
              <a:solidFill>
                <a:schemeClr val="tx1"/>
              </a:solidFill>
              <a:latin typeface="+mn-lt"/>
              <a:ea typeface="Times New Roman"/>
              <a:cs typeface="Times New Roman"/>
            </a:endParaRPr>
          </a:p>
          <a:p>
            <a:pPr marL="21590" algn="just">
              <a:spcBef>
                <a:spcPts val="0"/>
              </a:spcBef>
              <a:spcAft>
                <a:spcPts val="0"/>
              </a:spcAft>
            </a:pPr>
            <a:r>
              <a:rPr lang="lv-LV" dirty="0" smtClean="0">
                <a:solidFill>
                  <a:schemeClr val="tx1"/>
                </a:solidFill>
                <a:latin typeface="+mn-lt"/>
                <a:ea typeface="Times New Roman"/>
                <a:cs typeface="Times New Roman"/>
              </a:rPr>
              <a:t>Eiropas </a:t>
            </a:r>
            <a:r>
              <a:rPr lang="lv-LV" dirty="0">
                <a:solidFill>
                  <a:schemeClr val="tx1"/>
                </a:solidFill>
                <a:latin typeface="+mn-lt"/>
                <a:ea typeface="Times New Roman"/>
                <a:cs typeface="Times New Roman"/>
              </a:rPr>
              <a:t>Sociālā fonda līdzfinansētā projekta "</a:t>
            </a:r>
            <a:r>
              <a:rPr lang="lv-LV" i="1" dirty="0">
                <a:solidFill>
                  <a:schemeClr val="tx1"/>
                </a:solidFill>
                <a:latin typeface="+mn-lt"/>
                <a:ea typeface="Times New Roman"/>
                <a:cs typeface="Times New Roman"/>
              </a:rPr>
              <a:t>Justīcija attīstībai</a:t>
            </a:r>
            <a:r>
              <a:rPr lang="lv-LV" dirty="0">
                <a:solidFill>
                  <a:schemeClr val="tx1"/>
                </a:solidFill>
                <a:latin typeface="+mn-lt"/>
                <a:ea typeface="Times New Roman"/>
                <a:cs typeface="Times New Roman"/>
              </a:rPr>
              <a:t>" </a:t>
            </a:r>
            <a:r>
              <a:rPr lang="lv-LV" dirty="0" smtClean="0">
                <a:solidFill>
                  <a:schemeClr val="tx1"/>
                </a:solidFill>
                <a:latin typeface="+mn-lt"/>
                <a:ea typeface="Times New Roman"/>
                <a:cs typeface="Times New Roman"/>
              </a:rPr>
              <a:t>ietvaros:</a:t>
            </a:r>
          </a:p>
          <a:p>
            <a:pPr marL="364490" indent="-342900" algn="just">
              <a:spcBef>
                <a:spcPts val="0"/>
              </a:spcBef>
              <a:spcAft>
                <a:spcPts val="0"/>
              </a:spcAft>
              <a:buFont typeface="Wingdings" panose="05000000000000000000" pitchFamily="2" charset="2"/>
              <a:buChar char="§"/>
            </a:pPr>
            <a:endParaRPr lang="lv-LV" dirty="0" smtClean="0">
              <a:solidFill>
                <a:schemeClr val="tx1"/>
              </a:solidFill>
              <a:latin typeface="+mn-lt"/>
              <a:ea typeface="Times New Roman"/>
              <a:cs typeface="Times New Roman"/>
            </a:endParaRPr>
          </a:p>
          <a:p>
            <a:pPr marL="342900" indent="-342900" algn="just">
              <a:spcBef>
                <a:spcPts val="0"/>
              </a:spcBef>
              <a:spcAft>
                <a:spcPts val="0"/>
              </a:spcAft>
              <a:buFont typeface="Wingdings" panose="05000000000000000000" pitchFamily="2" charset="2"/>
              <a:buChar char="§"/>
            </a:pPr>
            <a:r>
              <a:rPr lang="lv-LV" dirty="0" smtClean="0">
                <a:solidFill>
                  <a:schemeClr val="tx1"/>
                </a:solidFill>
                <a:latin typeface="+mn-lt"/>
                <a:ea typeface="Calibri"/>
                <a:cs typeface="Times New Roman"/>
              </a:rPr>
              <a:t>2016.gada novembrī notika </a:t>
            </a:r>
            <a:r>
              <a:rPr lang="lv-LV" dirty="0">
                <a:solidFill>
                  <a:schemeClr val="tx1"/>
                </a:solidFill>
                <a:latin typeface="+mn-lt"/>
                <a:ea typeface="Calibri"/>
                <a:cs typeface="Times New Roman"/>
              </a:rPr>
              <a:t>apaļā galda diskusija par Mediācijas ieviešanu praksē, ar mērķi pārrunāt aktuālos jautājumus mediācijas </a:t>
            </a:r>
            <a:r>
              <a:rPr lang="lv-LV" dirty="0" smtClean="0">
                <a:solidFill>
                  <a:schemeClr val="tx1"/>
                </a:solidFill>
                <a:latin typeface="+mn-lt"/>
                <a:ea typeface="Calibri"/>
                <a:cs typeface="Times New Roman"/>
              </a:rPr>
              <a:t>jomā;</a:t>
            </a:r>
          </a:p>
          <a:p>
            <a:pPr marL="342900" indent="-342900" algn="just">
              <a:spcBef>
                <a:spcPts val="0"/>
              </a:spcBef>
              <a:spcAft>
                <a:spcPts val="0"/>
              </a:spcAft>
              <a:buFont typeface="Wingdings" panose="05000000000000000000" pitchFamily="2" charset="2"/>
              <a:buChar char="§"/>
            </a:pPr>
            <a:r>
              <a:rPr lang="lv-LV" dirty="0" smtClean="0">
                <a:solidFill>
                  <a:schemeClr val="tx1"/>
                </a:solidFill>
                <a:latin typeface="+mn-lt"/>
                <a:ea typeface="Calibri"/>
                <a:cs typeface="Times New Roman"/>
              </a:rPr>
              <a:t>Šā gada maijā plānota divu dienu konference: «Mediācija un Šķīrējtiesas: sasniegumi un izaicinājumi». Plānots, ka konferenci būs iespēja apmeklēt 150 dalībniekiem - tiesnešiem, advokātiem, mediatoriem, u.c. Konferences ietvaros notiks arī mediācijas meistarklases profesionāļiem.</a:t>
            </a:r>
          </a:p>
          <a:p>
            <a:pPr marL="342900" indent="-342900" algn="just">
              <a:spcBef>
                <a:spcPts val="0"/>
              </a:spcBef>
              <a:spcAft>
                <a:spcPts val="0"/>
              </a:spcAft>
              <a:buFont typeface="Wingdings" panose="05000000000000000000" pitchFamily="2" charset="2"/>
              <a:buChar char="§"/>
            </a:pPr>
            <a:r>
              <a:rPr lang="lv-LV" dirty="0" smtClean="0">
                <a:solidFill>
                  <a:schemeClr val="tx1"/>
                </a:solidFill>
                <a:latin typeface="+mn-lt"/>
                <a:ea typeface="Calibri"/>
                <a:cs typeface="Times New Roman"/>
              </a:rPr>
              <a:t>Plānotas mācības</a:t>
            </a:r>
            <a:r>
              <a:rPr lang="lv-LV" dirty="0">
                <a:solidFill>
                  <a:schemeClr val="tx1"/>
                </a:solidFill>
                <a:latin typeface="+mn-lt"/>
                <a:ea typeface="Calibri"/>
                <a:cs typeface="Times New Roman"/>
              </a:rPr>
              <a:t> </a:t>
            </a:r>
            <a:r>
              <a:rPr lang="lv-LV" dirty="0" smtClean="0">
                <a:solidFill>
                  <a:schemeClr val="tx1"/>
                </a:solidFill>
                <a:latin typeface="+mn-lt"/>
                <a:ea typeface="Calibri"/>
                <a:cs typeface="Times New Roman"/>
              </a:rPr>
              <a:t>gan lai nodrošinātu </a:t>
            </a:r>
            <a:r>
              <a:rPr lang="lv-LV" dirty="0" err="1" smtClean="0">
                <a:solidFill>
                  <a:schemeClr val="tx1"/>
                </a:solidFill>
                <a:latin typeface="+mn-lt"/>
                <a:ea typeface="Calibri"/>
                <a:cs typeface="Times New Roman"/>
              </a:rPr>
              <a:t>pamatizpratni</a:t>
            </a:r>
            <a:r>
              <a:rPr lang="lv-LV" dirty="0" smtClean="0">
                <a:solidFill>
                  <a:schemeClr val="tx1"/>
                </a:solidFill>
                <a:latin typeface="+mn-lt"/>
                <a:ea typeface="Calibri"/>
                <a:cs typeface="Times New Roman"/>
              </a:rPr>
              <a:t>, gan lai veiktu padziļinātu apmācību mediācijas jautājumos (mērķauditorija gan tiesneši, gan tiesu darbinieki). </a:t>
            </a:r>
          </a:p>
        </p:txBody>
      </p:sp>
      <p:sp>
        <p:nvSpPr>
          <p:cNvPr id="6" name="Slaida numura vietturis 5"/>
          <p:cNvSpPr>
            <a:spLocks noGrp="1"/>
          </p:cNvSpPr>
          <p:nvPr>
            <p:ph type="sldNum" sz="quarter" idx="13"/>
          </p:nvPr>
        </p:nvSpPr>
        <p:spPr/>
        <p:txBody>
          <a:bodyPr/>
          <a:lstStyle/>
          <a:p>
            <a:pPr>
              <a:defRPr/>
            </a:pPr>
            <a:fld id="{DB387ABB-47BF-4741-8957-E278370AE29B}" type="slidenum">
              <a:rPr lang="en-US" altLang="lv-LV" smtClean="0"/>
              <a:pPr>
                <a:defRPr/>
              </a:pPr>
              <a:t>13</a:t>
            </a:fld>
            <a:endParaRPr lang="en-US" altLang="lv-LV"/>
          </a:p>
        </p:txBody>
      </p:sp>
    </p:spTree>
    <p:extLst>
      <p:ext uri="{BB962C8B-B14F-4D97-AF65-F5344CB8AC3E}">
        <p14:creationId xmlns:p14="http://schemas.microsoft.com/office/powerpoint/2010/main" val="2597534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Placeholder 1"/>
          <p:cNvSpPr>
            <a:spLocks noGrp="1"/>
          </p:cNvSpPr>
          <p:nvPr>
            <p:ph type="body" sz="quarter" idx="10"/>
          </p:nvPr>
        </p:nvSpPr>
        <p:spPr>
          <a:xfrm>
            <a:off x="685800" y="2901244"/>
            <a:ext cx="7772400" cy="1010356"/>
          </a:xfrm>
        </p:spPr>
        <p:txBody>
          <a:bodyPr>
            <a:normAutofit/>
          </a:bodyPr>
          <a:lstStyle/>
          <a:p>
            <a:pPr>
              <a:defRPr/>
            </a:pPr>
            <a:r>
              <a:rPr lang="lv-LV" altLang="lv-LV" sz="5400" dirty="0" smtClean="0">
                <a:latin typeface="Times New Roman" pitchFamily="18" charset="0"/>
                <a:ea typeface="MS PGothic" pitchFamily="34" charset="-128"/>
              </a:rPr>
              <a:t>Paldies par uzmanību!</a:t>
            </a:r>
          </a:p>
          <a:p>
            <a:pPr>
              <a:defRPr/>
            </a:pPr>
            <a:endParaRPr lang="lv-LV" altLang="lv-LV" sz="5400" dirty="0" smtClean="0">
              <a:solidFill>
                <a:srgbClr val="990033"/>
              </a:solidFill>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a:bodyPr>
          <a:lstStyle/>
          <a:p>
            <a:pPr algn="r"/>
            <a:r>
              <a:rPr lang="lv-LV" altLang="lv-LV" i="1" kern="0" dirty="0" smtClean="0">
                <a:solidFill>
                  <a:srgbClr val="000000"/>
                </a:solidFill>
                <a:latin typeface="Times New Roman" pitchFamily="18" charset="0"/>
                <a:ea typeface="+mn-ea"/>
                <a:cs typeface="Times New Roman" pitchFamily="18" charset="0"/>
              </a:rPr>
              <a:t>Sertificēti mediatori:</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225779" y="1417642"/>
            <a:ext cx="8748888" cy="4825114"/>
          </a:xfrm>
        </p:spPr>
        <p:txBody>
          <a:bodyPr>
            <a:noAutofit/>
          </a:bodyPr>
          <a:lstStyle/>
          <a:p>
            <a:pPr algn="just"/>
            <a:r>
              <a:rPr lang="lv-LV" dirty="0" smtClean="0">
                <a:latin typeface="+mn-lt"/>
              </a:rPr>
              <a:t>Tiesas ieteiktās mediācijas ietvaros darbojas sertificēti mediatori.</a:t>
            </a:r>
          </a:p>
          <a:p>
            <a:pPr algn="just"/>
            <a:r>
              <a:rPr lang="lv-LV" b="1" dirty="0" smtClean="0">
                <a:latin typeface="+mn-lt"/>
              </a:rPr>
              <a:t>Pašreiz Latvijā kopā sertifikātu ieguvušas 44 personas.</a:t>
            </a:r>
          </a:p>
          <a:p>
            <a:pPr algn="just"/>
            <a:endParaRPr lang="lv-LV" b="1" dirty="0" smtClean="0">
              <a:latin typeface="+mn-lt"/>
            </a:endParaRPr>
          </a:p>
          <a:p>
            <a:pPr algn="just"/>
            <a:endParaRPr lang="lv-LV" dirty="0" smtClean="0">
              <a:latin typeface="+mn-lt"/>
            </a:endParaRPr>
          </a:p>
          <a:p>
            <a:pPr algn="just"/>
            <a:endParaRPr lang="lv-LV" dirty="0">
              <a:latin typeface="+mn-lt"/>
            </a:endParaRPr>
          </a:p>
          <a:p>
            <a:pPr algn="just"/>
            <a:endParaRPr lang="lv-LV" dirty="0" smtClean="0">
              <a:latin typeface="+mn-lt"/>
            </a:endParaRPr>
          </a:p>
          <a:p>
            <a:pPr algn="just"/>
            <a:endParaRPr lang="lv-LV" dirty="0">
              <a:latin typeface="+mn-lt"/>
            </a:endParaRPr>
          </a:p>
          <a:p>
            <a:pPr algn="just"/>
            <a:endParaRPr lang="lv-LV" dirty="0" smtClean="0">
              <a:latin typeface="+mn-lt"/>
            </a:endParaRPr>
          </a:p>
          <a:p>
            <a:pPr algn="just"/>
            <a:endParaRPr lang="lv-LV" dirty="0">
              <a:latin typeface="+mn-lt"/>
            </a:endParaRPr>
          </a:p>
          <a:p>
            <a:pPr algn="just"/>
            <a:endParaRPr lang="lv-LV" dirty="0" smtClean="0">
              <a:latin typeface="+mn-lt"/>
            </a:endParaRPr>
          </a:p>
          <a:p>
            <a:pPr algn="just"/>
            <a:endParaRPr lang="lv-LV" dirty="0">
              <a:latin typeface="+mn-lt"/>
            </a:endParaRPr>
          </a:p>
          <a:p>
            <a:pPr algn="just"/>
            <a:endParaRPr lang="lv-LV" dirty="0" smtClean="0">
              <a:latin typeface="+mn-lt"/>
            </a:endParaRPr>
          </a:p>
          <a:p>
            <a:pPr algn="just"/>
            <a:endParaRPr lang="lv-LV" dirty="0" smtClean="0">
              <a:latin typeface="+mn-lt"/>
            </a:endParaRPr>
          </a:p>
          <a:p>
            <a:pPr algn="just"/>
            <a:r>
              <a:rPr lang="lv-LV" sz="1800" dirty="0" smtClean="0">
                <a:latin typeface="+mj-lt"/>
              </a:rPr>
              <a:t>Pilns saraksts pieejams: </a:t>
            </a:r>
            <a:r>
              <a:rPr lang="lv-LV" sz="1800" dirty="0" err="1" smtClean="0">
                <a:latin typeface="+mj-lt"/>
                <a:hlinkClick r:id="rId3"/>
              </a:rPr>
              <a:t>www.sertificetimediatori.lv</a:t>
            </a:r>
            <a:endParaRPr lang="lv-LV" sz="1800" dirty="0">
              <a:latin typeface="+mj-lt"/>
            </a:endParaRPr>
          </a:p>
          <a:p>
            <a:pPr algn="just"/>
            <a:endParaRPr lang="lv-LV" dirty="0">
              <a:latin typeface="+mn-lt"/>
            </a:endParaRP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2</a:t>
            </a:fld>
            <a:endParaRPr lang="en-US" altLang="lv-LV" sz="1000" dirty="0" smtClean="0">
              <a:solidFill>
                <a:srgbClr val="898989"/>
              </a:solidFill>
              <a:latin typeface="Verdana" pitchFamily="34" charset="0"/>
              <a:cs typeface="Arial" charset="0"/>
            </a:endParaRPr>
          </a:p>
        </p:txBody>
      </p:sp>
      <p:pic>
        <p:nvPicPr>
          <p:cNvPr id="5" name="Attēls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9548" y="2178756"/>
            <a:ext cx="6467475" cy="3965222"/>
          </a:xfrm>
          <a:prstGeom prst="rect">
            <a:avLst/>
          </a:prstGeom>
        </p:spPr>
      </p:pic>
    </p:spTree>
    <p:extLst>
      <p:ext uri="{BB962C8B-B14F-4D97-AF65-F5344CB8AC3E}">
        <p14:creationId xmlns:p14="http://schemas.microsoft.com/office/powerpoint/2010/main" val="1256864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a:bodyPr>
          <a:lstStyle/>
          <a:p>
            <a:pPr algn="r"/>
            <a:r>
              <a:rPr lang="lv-LV" altLang="lv-LV" i="1" kern="0" dirty="0" smtClean="0">
                <a:solidFill>
                  <a:srgbClr val="000000"/>
                </a:solidFill>
                <a:latin typeface="Times New Roman" pitchFamily="18" charset="0"/>
                <a:ea typeface="+mn-ea"/>
                <a:cs typeface="Times New Roman" pitchFamily="18" charset="0"/>
              </a:rPr>
              <a:t>Sertificēti mediatori:</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225779" y="1417642"/>
            <a:ext cx="8748888" cy="5211758"/>
          </a:xfrm>
        </p:spPr>
        <p:txBody>
          <a:bodyPr>
            <a:noAutofit/>
          </a:bodyPr>
          <a:lstStyle/>
          <a:p>
            <a:pPr algn="just"/>
            <a:r>
              <a:rPr lang="lv-LV" dirty="0" smtClean="0">
                <a:latin typeface="+mn-lt"/>
              </a:rPr>
              <a:t>Prasības sertificētiem mediatoriem nosaka Mediācijas likums.</a:t>
            </a:r>
          </a:p>
          <a:p>
            <a:pPr algn="just"/>
            <a:r>
              <a:rPr lang="lv-LV" dirty="0" smtClean="0">
                <a:latin typeface="+mn-lt"/>
              </a:rPr>
              <a:t>Kārtību, kādā persona iegūst sertifikātu, un pārbaudījuma saturu nosaka </a:t>
            </a:r>
            <a:r>
              <a:rPr lang="lv-LV" dirty="0" smtClean="0">
                <a:latin typeface="+mn-lt"/>
                <a:ea typeface="Times New Roman"/>
              </a:rPr>
              <a:t>Ministru </a:t>
            </a:r>
            <a:r>
              <a:rPr lang="lv-LV" dirty="0">
                <a:latin typeface="+mn-lt"/>
                <a:ea typeface="Times New Roman"/>
              </a:rPr>
              <a:t>kabineta 2014.gada 5.augusta </a:t>
            </a:r>
            <a:r>
              <a:rPr lang="lv-LV" dirty="0" smtClean="0">
                <a:latin typeface="+mn-lt"/>
                <a:ea typeface="Times New Roman"/>
              </a:rPr>
              <a:t>noteikumi </a:t>
            </a:r>
            <a:r>
              <a:rPr lang="lv-LV" dirty="0">
                <a:latin typeface="+mn-lt"/>
                <a:ea typeface="Times New Roman"/>
              </a:rPr>
              <a:t>Nr.433 „Mediatoru sertifikācijas un atestācijas kārtība</a:t>
            </a:r>
            <a:r>
              <a:rPr lang="lv-LV" dirty="0" smtClean="0">
                <a:latin typeface="+mn-lt"/>
                <a:ea typeface="Times New Roman"/>
              </a:rPr>
              <a:t>”.</a:t>
            </a:r>
          </a:p>
          <a:p>
            <a:pPr algn="just"/>
            <a:endParaRPr lang="lv-LV" dirty="0">
              <a:latin typeface="+mn-lt"/>
            </a:endParaRPr>
          </a:p>
          <a:p>
            <a:pPr algn="just"/>
            <a:r>
              <a:rPr lang="lv-LV" dirty="0" smtClean="0">
                <a:latin typeface="+mn-lt"/>
              </a:rPr>
              <a:t>Par </a:t>
            </a:r>
            <a:r>
              <a:rPr lang="lv-LV" dirty="0">
                <a:latin typeface="+mn-lt"/>
              </a:rPr>
              <a:t>sertificētu mediatoru var būt fiziskā persona, </a:t>
            </a:r>
            <a:r>
              <a:rPr lang="lv-LV" dirty="0" smtClean="0">
                <a:latin typeface="+mn-lt"/>
              </a:rPr>
              <a:t>kura:</a:t>
            </a:r>
          </a:p>
          <a:p>
            <a:pPr marL="342900" indent="-342900" algn="just">
              <a:buFontTx/>
              <a:buChar char="-"/>
            </a:pPr>
            <a:r>
              <a:rPr lang="lv-LV" dirty="0" smtClean="0">
                <a:latin typeface="+mn-lt"/>
              </a:rPr>
              <a:t>ir sasniegusi </a:t>
            </a:r>
            <a:r>
              <a:rPr lang="lv-LV" dirty="0">
                <a:latin typeface="+mn-lt"/>
              </a:rPr>
              <a:t>25 gadu </a:t>
            </a:r>
            <a:r>
              <a:rPr lang="lv-LV" dirty="0" smtClean="0">
                <a:latin typeface="+mn-lt"/>
              </a:rPr>
              <a:t>vecumu;</a:t>
            </a:r>
          </a:p>
          <a:p>
            <a:pPr marL="342900" indent="-342900" algn="just">
              <a:buFontTx/>
              <a:buChar char="-"/>
            </a:pPr>
            <a:r>
              <a:rPr lang="lv-LV" dirty="0" smtClean="0">
                <a:latin typeface="+mn-lt"/>
              </a:rPr>
              <a:t>ar </a:t>
            </a:r>
            <a:r>
              <a:rPr lang="lv-LV" dirty="0">
                <a:latin typeface="+mn-lt"/>
              </a:rPr>
              <a:t>nevainojamu </a:t>
            </a:r>
            <a:r>
              <a:rPr lang="lv-LV" dirty="0" smtClean="0">
                <a:latin typeface="+mn-lt"/>
              </a:rPr>
              <a:t>reputāciju;</a:t>
            </a:r>
          </a:p>
          <a:p>
            <a:pPr marL="342900" indent="-342900" algn="just">
              <a:buFontTx/>
              <a:buChar char="-"/>
            </a:pPr>
            <a:r>
              <a:rPr lang="lv-LV" dirty="0" smtClean="0">
                <a:latin typeface="+mn-lt"/>
              </a:rPr>
              <a:t>saņēmusi </a:t>
            </a:r>
            <a:r>
              <a:rPr lang="lv-LV" dirty="0">
                <a:latin typeface="+mn-lt"/>
              </a:rPr>
              <a:t>valsts atzītu augstāko izglītību apliecinošu izglītības </a:t>
            </a:r>
            <a:r>
              <a:rPr lang="lv-LV" dirty="0" smtClean="0">
                <a:latin typeface="+mn-lt"/>
              </a:rPr>
              <a:t>dokumentu;</a:t>
            </a:r>
          </a:p>
          <a:p>
            <a:pPr marL="342900" indent="-342900" algn="just">
              <a:buFontTx/>
              <a:buChar char="-"/>
            </a:pPr>
            <a:r>
              <a:rPr lang="lv-LV" dirty="0" smtClean="0">
                <a:latin typeface="+mn-lt"/>
              </a:rPr>
              <a:t>prot </a:t>
            </a:r>
            <a:r>
              <a:rPr lang="lv-LV" dirty="0">
                <a:latin typeface="+mn-lt"/>
              </a:rPr>
              <a:t>valsts valodu augstākajā </a:t>
            </a:r>
            <a:r>
              <a:rPr lang="lv-LV" dirty="0" smtClean="0">
                <a:latin typeface="+mn-lt"/>
              </a:rPr>
              <a:t>līmenī;</a:t>
            </a:r>
          </a:p>
          <a:p>
            <a:pPr marL="342900" indent="-342900" algn="just">
              <a:buFontTx/>
              <a:buChar char="-"/>
            </a:pPr>
            <a:r>
              <a:rPr lang="lv-LV" dirty="0" smtClean="0">
                <a:latin typeface="+mn-lt"/>
              </a:rPr>
              <a:t>kā arī izgājusi </a:t>
            </a:r>
            <a:r>
              <a:rPr lang="lv-LV" dirty="0">
                <a:latin typeface="+mn-lt"/>
              </a:rPr>
              <a:t>mediatora apmācības </a:t>
            </a:r>
            <a:r>
              <a:rPr lang="lv-LV" dirty="0" smtClean="0">
                <a:latin typeface="+mn-lt"/>
              </a:rPr>
              <a:t>kursu un ieguvusi </a:t>
            </a:r>
            <a:r>
              <a:rPr lang="lv-LV" dirty="0">
                <a:latin typeface="+mn-lt"/>
              </a:rPr>
              <a:t>mediatora sertifikātu</a:t>
            </a:r>
            <a:r>
              <a:rPr lang="lv-LV" dirty="0" smtClean="0">
                <a:latin typeface="+mn-lt"/>
              </a:rPr>
              <a:t>.</a:t>
            </a: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3</a:t>
            </a:fld>
            <a:endParaRPr lang="en-US" altLang="lv-LV" sz="1000" dirty="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217240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a:bodyPr>
          <a:lstStyle/>
          <a:p>
            <a:pPr algn="r"/>
            <a:r>
              <a:rPr lang="lv-LV" altLang="lv-LV" i="1" kern="0" dirty="0" smtClean="0">
                <a:solidFill>
                  <a:srgbClr val="000000"/>
                </a:solidFill>
                <a:latin typeface="Times New Roman" pitchFamily="18" charset="0"/>
                <a:ea typeface="+mn-ea"/>
                <a:cs typeface="Times New Roman" pitchFamily="18" charset="0"/>
              </a:rPr>
              <a:t>Sertificēti mediatori:</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225779" y="1417642"/>
            <a:ext cx="8748888" cy="5211758"/>
          </a:xfrm>
        </p:spPr>
        <p:txBody>
          <a:bodyPr>
            <a:noAutofit/>
          </a:bodyPr>
          <a:lstStyle/>
          <a:p>
            <a:pPr lvl="0" algn="just"/>
            <a:endParaRPr lang="lv-LV" dirty="0" smtClean="0">
              <a:solidFill>
                <a:prstClr val="black"/>
              </a:solidFill>
              <a:latin typeface="Times New Roman"/>
            </a:endParaRPr>
          </a:p>
          <a:p>
            <a:pPr lvl="0" algn="just"/>
            <a:r>
              <a:rPr lang="lv-LV" dirty="0" smtClean="0">
                <a:solidFill>
                  <a:prstClr val="black"/>
                </a:solidFill>
                <a:latin typeface="Times New Roman"/>
              </a:rPr>
              <a:t>Sertifikācijas pārbaudījumam ir trīs daļas: tests, teorētisko zināšanu pārbaudījums un mediācijas procesa izspēle.</a:t>
            </a:r>
          </a:p>
          <a:p>
            <a:pPr lvl="0" algn="just"/>
            <a:endParaRPr lang="lv-LV" dirty="0" smtClean="0">
              <a:solidFill>
                <a:prstClr val="black"/>
              </a:solidFill>
              <a:latin typeface="Times New Roman"/>
            </a:endParaRPr>
          </a:p>
          <a:p>
            <a:pPr lvl="0" algn="just"/>
            <a:r>
              <a:rPr lang="lv-LV" dirty="0" smtClean="0">
                <a:solidFill>
                  <a:prstClr val="black"/>
                </a:solidFill>
                <a:latin typeface="Times New Roman"/>
              </a:rPr>
              <a:t>Ar </a:t>
            </a:r>
            <a:r>
              <a:rPr lang="lv-LV" dirty="0">
                <a:solidFill>
                  <a:prstClr val="black"/>
                </a:solidFill>
                <a:latin typeface="Times New Roman"/>
              </a:rPr>
              <a:t>grozījumiem MK noteikumos, kas stājās spēkā 2015. gada septembrī, lai </a:t>
            </a:r>
            <a:r>
              <a:rPr lang="lv-LV" dirty="0" smtClean="0">
                <a:solidFill>
                  <a:prstClr val="black"/>
                </a:solidFill>
                <a:latin typeface="Times New Roman"/>
              </a:rPr>
              <a:t>celtu kvalitāti:</a:t>
            </a:r>
          </a:p>
          <a:p>
            <a:pPr marL="342900" lvl="0" indent="-342900" algn="just">
              <a:buFont typeface="Wingdings" panose="05000000000000000000" pitchFamily="2" charset="2"/>
              <a:buChar char="§"/>
            </a:pPr>
            <a:r>
              <a:rPr lang="lv-LV" dirty="0" smtClean="0">
                <a:solidFill>
                  <a:prstClr val="black"/>
                </a:solidFill>
                <a:latin typeface="Times New Roman"/>
              </a:rPr>
              <a:t> </a:t>
            </a:r>
            <a:r>
              <a:rPr lang="lv-LV" dirty="0">
                <a:solidFill>
                  <a:prstClr val="black"/>
                </a:solidFill>
                <a:latin typeface="Times New Roman"/>
              </a:rPr>
              <a:t>palielināts </a:t>
            </a:r>
            <a:r>
              <a:rPr lang="lv-LV" dirty="0" smtClean="0">
                <a:solidFill>
                  <a:prstClr val="black"/>
                </a:solidFill>
                <a:latin typeface="Times New Roman"/>
              </a:rPr>
              <a:t>mediatora zināšanas apliecinošo mācību stundu minimālais skaits  (no 30 uz </a:t>
            </a:r>
            <a:r>
              <a:rPr lang="lv-LV" smtClean="0">
                <a:solidFill>
                  <a:prstClr val="black"/>
                </a:solidFill>
                <a:latin typeface="Times New Roman"/>
              </a:rPr>
              <a:t>100);</a:t>
            </a:r>
            <a:endParaRPr lang="lv-LV" dirty="0">
              <a:solidFill>
                <a:prstClr val="black"/>
              </a:solidFill>
              <a:latin typeface="Times New Roman"/>
            </a:endParaRPr>
          </a:p>
          <a:p>
            <a:pPr marL="342900" lvl="0" indent="-342900" algn="just">
              <a:buFont typeface="Wingdings" panose="05000000000000000000" pitchFamily="2" charset="2"/>
              <a:buChar char="§"/>
            </a:pPr>
            <a:r>
              <a:rPr lang="lv-LV" dirty="0" smtClean="0">
                <a:solidFill>
                  <a:prstClr val="black"/>
                </a:solidFill>
                <a:latin typeface="Times New Roman"/>
              </a:rPr>
              <a:t>Precizēta prasība par sertifikācijas </a:t>
            </a:r>
            <a:r>
              <a:rPr lang="lv-LV" dirty="0">
                <a:solidFill>
                  <a:prstClr val="black"/>
                </a:solidFill>
                <a:latin typeface="Times New Roman"/>
              </a:rPr>
              <a:t>pārbaudījuma </a:t>
            </a:r>
            <a:r>
              <a:rPr lang="lv-LV" dirty="0" smtClean="0">
                <a:solidFill>
                  <a:prstClr val="black"/>
                </a:solidFill>
                <a:latin typeface="Times New Roman"/>
              </a:rPr>
              <a:t>vidējo vērtējumu, </a:t>
            </a:r>
            <a:r>
              <a:rPr lang="lv-LV" dirty="0">
                <a:solidFill>
                  <a:prstClr val="black"/>
                </a:solidFill>
                <a:latin typeface="Times New Roman"/>
              </a:rPr>
              <a:t>paredzot, ka pārbaudījuma otrā un trešā daļa ir nokārtota, ja kandidāts ir saņēmis vidējo vērtējumu vismaz 7 balles (iepriekš – 4 balles), tādējādi, palielinot </a:t>
            </a:r>
            <a:r>
              <a:rPr lang="lv-LV" dirty="0" smtClean="0">
                <a:solidFill>
                  <a:prstClr val="black"/>
                </a:solidFill>
                <a:latin typeface="Times New Roman"/>
              </a:rPr>
              <a:t>eksāmena </a:t>
            </a:r>
            <a:r>
              <a:rPr lang="lv-LV" dirty="0">
                <a:solidFill>
                  <a:prstClr val="black"/>
                </a:solidFill>
                <a:latin typeface="Times New Roman"/>
              </a:rPr>
              <a:t>nokārtošanas </a:t>
            </a:r>
            <a:r>
              <a:rPr lang="lv-LV" dirty="0" smtClean="0">
                <a:solidFill>
                  <a:prstClr val="black"/>
                </a:solidFill>
                <a:latin typeface="Times New Roman"/>
              </a:rPr>
              <a:t>slieksni.</a:t>
            </a:r>
          </a:p>
          <a:p>
            <a:pPr lvl="0" algn="just"/>
            <a:endParaRPr lang="lv-LV" dirty="0" smtClean="0">
              <a:solidFill>
                <a:prstClr val="black"/>
              </a:solidFill>
              <a:latin typeface="Times New Roman"/>
            </a:endParaRP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4</a:t>
            </a:fld>
            <a:endParaRPr lang="en-US" altLang="lv-LV" sz="1000" dirty="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339589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a:bodyPr>
          <a:lstStyle/>
          <a:p>
            <a:pPr algn="r"/>
            <a:r>
              <a:rPr lang="lv-LV" altLang="lv-LV" i="1" kern="0" dirty="0" smtClean="0">
                <a:solidFill>
                  <a:srgbClr val="000000"/>
                </a:solidFill>
                <a:latin typeface="Times New Roman" pitchFamily="18" charset="0"/>
                <a:ea typeface="+mn-ea"/>
                <a:cs typeface="Times New Roman" pitchFamily="18" charset="0"/>
              </a:rPr>
              <a:t>Sertificēti mediatori:</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225779" y="1417642"/>
            <a:ext cx="8748888" cy="5211758"/>
          </a:xfrm>
        </p:spPr>
        <p:txBody>
          <a:bodyPr>
            <a:noAutofit/>
          </a:bodyPr>
          <a:lstStyle/>
          <a:p>
            <a:pPr lvl="0" algn="just"/>
            <a:endParaRPr lang="lv-LV" dirty="0" smtClean="0">
              <a:solidFill>
                <a:prstClr val="black"/>
              </a:solidFill>
              <a:latin typeface="Times New Roman"/>
            </a:endParaRPr>
          </a:p>
          <a:p>
            <a:pPr lvl="0" algn="just"/>
            <a:r>
              <a:rPr lang="lv-LV" dirty="0" smtClean="0">
                <a:solidFill>
                  <a:prstClr val="black"/>
                </a:solidFill>
                <a:latin typeface="+mn-lt"/>
              </a:rPr>
              <a:t>Ar grozījumiem Notariāta likumā un Tiesu izpildītāju likumā 2015. gadā tika noteikts, ka gan </a:t>
            </a:r>
            <a:r>
              <a:rPr lang="lv-LV" b="1" dirty="0" smtClean="0">
                <a:solidFill>
                  <a:prstClr val="black"/>
                </a:solidFill>
                <a:latin typeface="+mn-lt"/>
              </a:rPr>
              <a:t>zvērinātiem tiesu izpildītāji</a:t>
            </a:r>
            <a:r>
              <a:rPr lang="lv-LV" dirty="0" smtClean="0">
                <a:solidFill>
                  <a:prstClr val="black"/>
                </a:solidFill>
                <a:latin typeface="+mn-lt"/>
              </a:rPr>
              <a:t>, gan </a:t>
            </a:r>
            <a:r>
              <a:rPr lang="lv-LV" b="1" dirty="0" smtClean="0">
                <a:solidFill>
                  <a:prstClr val="black"/>
                </a:solidFill>
                <a:latin typeface="+mn-lt"/>
              </a:rPr>
              <a:t>zvērinātiem notāriem </a:t>
            </a:r>
            <a:r>
              <a:rPr lang="lv-LV" dirty="0" smtClean="0">
                <a:solidFill>
                  <a:prstClr val="black"/>
                </a:solidFill>
                <a:latin typeface="+mn-lt"/>
              </a:rPr>
              <a:t>ir atļauts </a:t>
            </a:r>
            <a:r>
              <a:rPr lang="lv-LV" dirty="0">
                <a:latin typeface="+mn-lt"/>
              </a:rPr>
              <a:t>vadīt mediāciju kā sertificētam mediatoram atbilstoši Mediācijas likumā paredzētajiem noteikumiem un kārtībai</a:t>
            </a:r>
            <a:r>
              <a:rPr lang="lv-LV" dirty="0" smtClean="0">
                <a:latin typeface="+mn-lt"/>
              </a:rPr>
              <a:t>.</a:t>
            </a:r>
          </a:p>
          <a:p>
            <a:pPr lvl="0" algn="just"/>
            <a:endParaRPr lang="lv-LV" dirty="0" smtClean="0">
              <a:latin typeface="+mn-lt"/>
            </a:endParaRPr>
          </a:p>
          <a:p>
            <a:pPr lvl="0" algn="just"/>
            <a:r>
              <a:rPr lang="lv-LV" dirty="0" smtClean="0">
                <a:solidFill>
                  <a:prstClr val="black"/>
                </a:solidFill>
                <a:latin typeface="+mn-lt"/>
              </a:rPr>
              <a:t>Pašreiz neviens no šo profesiju pārstāvjiem nav ieguvis sertifikātu. </a:t>
            </a:r>
          </a:p>
          <a:p>
            <a:pPr lvl="0" algn="just"/>
            <a:r>
              <a:rPr lang="lv-LV" dirty="0" smtClean="0">
                <a:solidFill>
                  <a:prstClr val="black"/>
                </a:solidFill>
                <a:latin typeface="+mn-lt"/>
              </a:rPr>
              <a:t>Vienlaikus zvērināti notāri un tiesu izpildītāji turpina mācības mediācijas jautājumos.</a:t>
            </a:r>
            <a:endParaRPr lang="lv-LV" dirty="0">
              <a:solidFill>
                <a:prstClr val="black"/>
              </a:solidFill>
              <a:latin typeface="+mn-lt"/>
            </a:endParaRP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5</a:t>
            </a:fld>
            <a:endParaRPr lang="en-US" altLang="lv-LV" sz="1000" dirty="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1079281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a:bodyPr>
          <a:lstStyle/>
          <a:p>
            <a:pPr algn="r"/>
            <a:r>
              <a:rPr lang="lv-LV" altLang="lv-LV" i="1" kern="0" dirty="0" smtClean="0">
                <a:solidFill>
                  <a:srgbClr val="000000"/>
                </a:solidFill>
                <a:latin typeface="Times New Roman" pitchFamily="18" charset="0"/>
                <a:ea typeface="+mn-ea"/>
                <a:cs typeface="Times New Roman" pitchFamily="18" charset="0"/>
              </a:rPr>
              <a:t>Tiesas ieteiktā mediācija:</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643467" y="1752600"/>
            <a:ext cx="8043333" cy="4373573"/>
          </a:xfrm>
        </p:spPr>
        <p:txBody>
          <a:bodyPr>
            <a:normAutofit/>
          </a:bodyPr>
          <a:lstStyle/>
          <a:p>
            <a:pPr algn="just"/>
            <a:r>
              <a:rPr lang="lv-LV" dirty="0">
                <a:latin typeface="+mn-lt"/>
              </a:rPr>
              <a:t>2014. gada jūnijā stājās spēkā Mediācijas likums, 2015. gada janvārī - tiesību normas, kas paredz tiesas ieteikto mediāciju, kuru vada mediators, ja tiesvedības gaitā, kamēr lietas izskatīšana pēc būtības nav pabeigta, puses pēc tiesas vai tiesneša ieteikuma izteikušas gribu atrisināt domstarpības, izmantojot mediāciju</a:t>
            </a:r>
            <a:r>
              <a:rPr lang="lv-LV" dirty="0" smtClean="0">
                <a:latin typeface="+mn-lt"/>
              </a:rPr>
              <a:t>.</a:t>
            </a:r>
          </a:p>
          <a:p>
            <a:pPr algn="just"/>
            <a:endParaRPr lang="lv-LV" dirty="0">
              <a:latin typeface="+mn-lt"/>
            </a:endParaRPr>
          </a:p>
          <a:p>
            <a:pPr algn="just"/>
            <a:r>
              <a:rPr lang="lv-LV" b="1" dirty="0">
                <a:latin typeface="+mn-lt"/>
              </a:rPr>
              <a:t>Lai veicinātu tiesas ieteikto mediāciju, uzsākti divi pilotprojekti</a:t>
            </a:r>
            <a:r>
              <a:rPr lang="lv-LV" b="1" dirty="0" smtClean="0">
                <a:latin typeface="+mn-lt"/>
              </a:rPr>
              <a:t>:</a:t>
            </a:r>
            <a:endParaRPr lang="lv-LV" dirty="0">
              <a:latin typeface="+mn-lt"/>
            </a:endParaRPr>
          </a:p>
          <a:p>
            <a:pPr marL="342900" indent="-342900" algn="just">
              <a:lnSpc>
                <a:spcPct val="150000"/>
              </a:lnSpc>
              <a:buFontTx/>
              <a:buChar char="-"/>
            </a:pPr>
            <a:r>
              <a:rPr lang="lv-LV" dirty="0" smtClean="0">
                <a:latin typeface="+mn-lt"/>
              </a:rPr>
              <a:t>Bezmaksas mediatoru konsultācijas tiesās (t.s. «Mediācijas galdu» projekts);</a:t>
            </a:r>
          </a:p>
          <a:p>
            <a:pPr marL="342900" indent="-342900" algn="just">
              <a:lnSpc>
                <a:spcPct val="150000"/>
              </a:lnSpc>
              <a:buFontTx/>
              <a:buChar char="-"/>
            </a:pPr>
            <a:r>
              <a:rPr lang="lv-LV" dirty="0" smtClean="0">
                <a:latin typeface="+mn-lt"/>
              </a:rPr>
              <a:t>Bezmaksas mediācija ģimenes strīdos.</a:t>
            </a: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6</a:t>
            </a:fld>
            <a:endParaRPr lang="en-US" altLang="lv-LV" sz="1000" dirty="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1580044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941689" y="381000"/>
            <a:ext cx="6745111" cy="1036642"/>
          </a:xfrm>
        </p:spPr>
        <p:txBody>
          <a:bodyPr>
            <a:normAutofit fontScale="90000"/>
          </a:bodyPr>
          <a:lstStyle/>
          <a:p>
            <a:pPr algn="r"/>
            <a:r>
              <a:rPr lang="lv-LV" altLang="lv-LV" i="1" kern="0" dirty="0" smtClean="0">
                <a:solidFill>
                  <a:srgbClr val="000000"/>
                </a:solidFill>
                <a:latin typeface="Times New Roman" pitchFamily="18" charset="0"/>
                <a:ea typeface="+mn-ea"/>
                <a:cs typeface="Times New Roman" pitchFamily="18" charset="0"/>
              </a:rPr>
              <a:t>Projekts - Bezmaksas mediatoru konsultācijas tiesās:</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643467" y="1309512"/>
            <a:ext cx="8043333" cy="4816662"/>
          </a:xfrm>
        </p:spPr>
        <p:txBody>
          <a:bodyPr>
            <a:normAutofit/>
          </a:bodyPr>
          <a:lstStyle/>
          <a:p>
            <a:pPr algn="just">
              <a:spcBef>
                <a:spcPts val="0"/>
              </a:spcBef>
              <a:spcAft>
                <a:spcPts val="0"/>
              </a:spcAft>
            </a:pPr>
            <a:endParaRPr lang="lv-LV" dirty="0" smtClean="0">
              <a:latin typeface="+mn-lt"/>
              <a:ea typeface="Calibri"/>
              <a:cs typeface="Times New Roman"/>
            </a:endParaRPr>
          </a:p>
          <a:p>
            <a:pPr algn="just">
              <a:spcBef>
                <a:spcPts val="0"/>
              </a:spcBef>
              <a:spcAft>
                <a:spcPts val="0"/>
              </a:spcAft>
            </a:pPr>
            <a:r>
              <a:rPr lang="lv-LV" dirty="0" smtClean="0">
                <a:latin typeface="+mn-lt"/>
                <a:ea typeface="Calibri"/>
                <a:cs typeface="Times New Roman"/>
              </a:rPr>
              <a:t>Sertificētu </a:t>
            </a:r>
            <a:r>
              <a:rPr lang="lv-LV" dirty="0">
                <a:latin typeface="+mn-lt"/>
                <a:ea typeface="Calibri"/>
                <a:cs typeface="Times New Roman"/>
              </a:rPr>
              <a:t>mediatoru bezmaksas </a:t>
            </a:r>
            <a:r>
              <a:rPr lang="lv-LV" dirty="0" smtClean="0">
                <a:latin typeface="+mn-lt"/>
                <a:ea typeface="Calibri"/>
                <a:cs typeface="Times New Roman"/>
              </a:rPr>
              <a:t>konsultācijas jau </a:t>
            </a:r>
            <a:r>
              <a:rPr lang="lv-LV" dirty="0">
                <a:latin typeface="+mn-lt"/>
                <a:ea typeface="Calibri"/>
                <a:cs typeface="Times New Roman"/>
              </a:rPr>
              <a:t>no </a:t>
            </a:r>
            <a:r>
              <a:rPr lang="lv-LV" dirty="0" smtClean="0">
                <a:latin typeface="+mn-lt"/>
                <a:ea typeface="Calibri"/>
                <a:cs typeface="Times New Roman"/>
              </a:rPr>
              <a:t>2016. gada </a:t>
            </a:r>
            <a:r>
              <a:rPr lang="lv-LV" dirty="0">
                <a:latin typeface="+mn-lt"/>
                <a:ea typeface="Calibri"/>
                <a:cs typeface="Times New Roman"/>
              </a:rPr>
              <a:t>pieejamas vairākās </a:t>
            </a:r>
            <a:r>
              <a:rPr lang="lv-LV" dirty="0" smtClean="0">
                <a:latin typeface="+mn-lt"/>
                <a:ea typeface="Calibri"/>
                <a:cs typeface="Times New Roman"/>
              </a:rPr>
              <a:t>tiesās Rīgā un visā Latvijā:</a:t>
            </a:r>
          </a:p>
          <a:p>
            <a:pPr marL="342900" indent="-342900" algn="just">
              <a:lnSpc>
                <a:spcPct val="115000"/>
              </a:lnSpc>
              <a:spcAft>
                <a:spcPts val="1000"/>
              </a:spcAft>
              <a:buFontTx/>
              <a:buChar char="-"/>
            </a:pPr>
            <a:r>
              <a:rPr lang="lv-LV" dirty="0" smtClean="0">
                <a:latin typeface="+mn-lt"/>
                <a:ea typeface="Calibri"/>
                <a:cs typeface="Times New Roman"/>
              </a:rPr>
              <a:t>Rīgā: Latgales priekšpilsētas un Rīgas rajona tiesā (Rīgā), Vidzemes </a:t>
            </a:r>
            <a:r>
              <a:rPr lang="lv-LV" dirty="0">
                <a:latin typeface="+mn-lt"/>
                <a:ea typeface="Calibri"/>
                <a:cs typeface="Times New Roman"/>
              </a:rPr>
              <a:t>priekšpilsētas tiesā un </a:t>
            </a:r>
            <a:r>
              <a:rPr lang="lv-LV" dirty="0" smtClean="0">
                <a:latin typeface="+mn-lt"/>
                <a:ea typeface="Calibri"/>
                <a:cs typeface="Times New Roman"/>
              </a:rPr>
              <a:t>no š.g. 16. janvāra – Rīgas apgabaltiesā;</a:t>
            </a:r>
          </a:p>
          <a:p>
            <a:pPr marL="342900" indent="-342900" algn="just">
              <a:lnSpc>
                <a:spcPct val="115000"/>
              </a:lnSpc>
              <a:spcAft>
                <a:spcPts val="1000"/>
              </a:spcAft>
              <a:buFontTx/>
              <a:buChar char="-"/>
            </a:pPr>
            <a:r>
              <a:rPr lang="lv-LV" dirty="0" smtClean="0">
                <a:solidFill>
                  <a:prstClr val="black"/>
                </a:solidFill>
                <a:latin typeface="Times New Roman"/>
                <a:ea typeface="Calibri"/>
                <a:cs typeface="Times New Roman"/>
              </a:rPr>
              <a:t>Citur Latvijā: Rīgas rajona tiesas Jūrmalas tiesu namā </a:t>
            </a:r>
            <a:r>
              <a:rPr lang="lv-LV" dirty="0">
                <a:solidFill>
                  <a:prstClr val="black"/>
                </a:solidFill>
                <a:latin typeface="Times New Roman"/>
                <a:ea typeface="Calibri"/>
                <a:cs typeface="Times New Roman"/>
              </a:rPr>
              <a:t>un Rīgas rajona </a:t>
            </a:r>
            <a:r>
              <a:rPr lang="lv-LV" dirty="0" smtClean="0">
                <a:solidFill>
                  <a:prstClr val="black"/>
                </a:solidFill>
                <a:latin typeface="Times New Roman"/>
                <a:ea typeface="Calibri"/>
                <a:cs typeface="Times New Roman"/>
              </a:rPr>
              <a:t>tiesā Siguldā, </a:t>
            </a:r>
            <a:r>
              <a:rPr lang="lv-LV" dirty="0">
                <a:solidFill>
                  <a:prstClr val="black"/>
                </a:solidFill>
                <a:latin typeface="Times New Roman"/>
                <a:ea typeface="Calibri"/>
                <a:cs typeface="Times New Roman"/>
              </a:rPr>
              <a:t>Jelgavas rajona </a:t>
            </a:r>
            <a:r>
              <a:rPr lang="lv-LV" dirty="0" smtClean="0">
                <a:solidFill>
                  <a:prstClr val="black"/>
                </a:solidFill>
                <a:latin typeface="Times New Roman"/>
                <a:ea typeface="Calibri"/>
                <a:cs typeface="Times New Roman"/>
              </a:rPr>
              <a:t>tiesā, </a:t>
            </a:r>
            <a:r>
              <a:rPr lang="lv-LV" dirty="0">
                <a:solidFill>
                  <a:prstClr val="black"/>
                </a:solidFill>
                <a:latin typeface="Times New Roman"/>
                <a:ea typeface="Calibri"/>
                <a:cs typeface="Times New Roman"/>
              </a:rPr>
              <a:t>Valmieras rajona </a:t>
            </a:r>
            <a:r>
              <a:rPr lang="lv-LV" dirty="0" smtClean="0">
                <a:solidFill>
                  <a:prstClr val="black"/>
                </a:solidFill>
                <a:latin typeface="Times New Roman"/>
                <a:ea typeface="Calibri"/>
                <a:cs typeface="Times New Roman"/>
              </a:rPr>
              <a:t>tiesā (līdz š.g. gada sākumam), kā arī </a:t>
            </a:r>
            <a:r>
              <a:rPr lang="lv-LV" dirty="0">
                <a:solidFill>
                  <a:prstClr val="black"/>
                </a:solidFill>
                <a:latin typeface="Times New Roman"/>
                <a:ea typeface="Calibri"/>
                <a:cs typeface="Times New Roman"/>
              </a:rPr>
              <a:t>Aizkraukles rajona </a:t>
            </a:r>
            <a:r>
              <a:rPr lang="lv-LV" dirty="0" smtClean="0">
                <a:solidFill>
                  <a:prstClr val="black"/>
                </a:solidFill>
                <a:latin typeface="Times New Roman"/>
                <a:ea typeface="Calibri"/>
                <a:cs typeface="Times New Roman"/>
              </a:rPr>
              <a:t>tiesā.</a:t>
            </a:r>
          </a:p>
          <a:p>
            <a:pPr algn="just">
              <a:lnSpc>
                <a:spcPct val="115000"/>
              </a:lnSpc>
              <a:spcAft>
                <a:spcPts val="1000"/>
              </a:spcAft>
            </a:pPr>
            <a:r>
              <a:rPr lang="lv-LV" dirty="0" smtClean="0">
                <a:solidFill>
                  <a:prstClr val="black"/>
                </a:solidFill>
                <a:latin typeface="Times New Roman"/>
                <a:ea typeface="Calibri"/>
                <a:cs typeface="Times New Roman"/>
              </a:rPr>
              <a:t>Pašlaik tiek izskatīta iespēja projektu ieviest arī Liepājas tiesā.</a:t>
            </a:r>
            <a:endParaRPr lang="lv-LV" dirty="0">
              <a:latin typeface="+mn-lt"/>
              <a:ea typeface="Calibri"/>
              <a:cs typeface="Times New Roman"/>
            </a:endParaRP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7</a:t>
            </a:fld>
            <a:endParaRPr lang="en-US" altLang="lv-LV" sz="1000" dirty="0" smtClean="0">
              <a:solidFill>
                <a:srgbClr val="898989"/>
              </a:solidFill>
              <a:latin typeface="Verdana" pitchFamily="34" charset="0"/>
              <a:cs typeface="Arial" charset="0"/>
            </a:endParaRPr>
          </a:p>
        </p:txBody>
      </p:sp>
      <p:pic>
        <p:nvPicPr>
          <p:cNvPr id="1030" name="Picture 6" descr="\\ts.gov.lv\tmdfs\BB\jabols\Desktop\Mediacija prezentacija\untitled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294488"/>
            <a:ext cx="2133600" cy="13349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2077156" y="381000"/>
            <a:ext cx="6609644" cy="1036642"/>
          </a:xfrm>
        </p:spPr>
        <p:txBody>
          <a:bodyPr>
            <a:normAutofit fontScale="90000"/>
          </a:bodyPr>
          <a:lstStyle/>
          <a:p>
            <a:pPr algn="r"/>
            <a:r>
              <a:rPr lang="lv-LV" altLang="lv-LV" i="1" kern="0" dirty="0" smtClean="0">
                <a:solidFill>
                  <a:srgbClr val="000000"/>
                </a:solidFill>
                <a:latin typeface="Times New Roman" pitchFamily="18" charset="0"/>
                <a:ea typeface="+mn-ea"/>
                <a:cs typeface="Times New Roman" pitchFamily="18" charset="0"/>
              </a:rPr>
              <a:t>Projekts - Bezmaksas mediatoru konsultācijas tiesās:</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643467" y="1752600"/>
            <a:ext cx="8043333" cy="4373573"/>
          </a:xfrm>
        </p:spPr>
        <p:txBody>
          <a:bodyPr>
            <a:normAutofit lnSpcReduction="10000"/>
          </a:bodyPr>
          <a:lstStyle/>
          <a:p>
            <a:pPr algn="just">
              <a:lnSpc>
                <a:spcPct val="115000"/>
              </a:lnSpc>
              <a:spcAft>
                <a:spcPts val="1000"/>
              </a:spcAft>
            </a:pPr>
            <a:r>
              <a:rPr lang="lv-LV" dirty="0">
                <a:latin typeface="+mn-lt"/>
              </a:rPr>
              <a:t>Projekta gaitā klienti </a:t>
            </a:r>
            <a:r>
              <a:rPr lang="lv-LV" dirty="0" smtClean="0">
                <a:latin typeface="+mn-lt"/>
              </a:rPr>
              <a:t>līdz šā gada februārim </a:t>
            </a:r>
            <a:r>
              <a:rPr lang="lv-LV" dirty="0">
                <a:latin typeface="+mn-lt"/>
              </a:rPr>
              <a:t>saņēmuši </a:t>
            </a:r>
            <a:r>
              <a:rPr lang="lv-LV" b="1" dirty="0" smtClean="0">
                <a:latin typeface="+mn-lt"/>
              </a:rPr>
              <a:t>82</a:t>
            </a:r>
            <a:r>
              <a:rPr lang="lv-LV" dirty="0" smtClean="0">
                <a:latin typeface="+mn-lt"/>
              </a:rPr>
              <a:t> </a:t>
            </a:r>
            <a:r>
              <a:rPr lang="lv-LV" dirty="0">
                <a:latin typeface="+mn-lt"/>
              </a:rPr>
              <a:t>bezmaksas </a:t>
            </a:r>
            <a:r>
              <a:rPr lang="lv-LV" dirty="0" smtClean="0">
                <a:latin typeface="+mn-lt"/>
              </a:rPr>
              <a:t>konsultācijas (No tām 2016. gadā – </a:t>
            </a:r>
            <a:r>
              <a:rPr lang="lv-LV" b="1" dirty="0" smtClean="0">
                <a:latin typeface="+mn-lt"/>
              </a:rPr>
              <a:t>56</a:t>
            </a:r>
            <a:r>
              <a:rPr lang="lv-LV" dirty="0" smtClean="0">
                <a:latin typeface="+mn-lt"/>
              </a:rPr>
              <a:t>).</a:t>
            </a:r>
          </a:p>
          <a:p>
            <a:pPr marL="342900" indent="-342900" algn="just">
              <a:lnSpc>
                <a:spcPct val="115000"/>
              </a:lnSpc>
              <a:spcAft>
                <a:spcPts val="1000"/>
              </a:spcAft>
              <a:buFontTx/>
              <a:buChar char="-"/>
            </a:pPr>
            <a:r>
              <a:rPr lang="lv-LV" dirty="0" smtClean="0">
                <a:latin typeface="+mn-lt"/>
              </a:rPr>
              <a:t>Rīgā: Latgales priekšpilsētas un Rīgas rajona tiesā (Rīgā), </a:t>
            </a:r>
            <a:r>
              <a:rPr lang="lv-LV" dirty="0">
                <a:latin typeface="+mn-lt"/>
              </a:rPr>
              <a:t>kā arī Vidzemes priekšpilsētas </a:t>
            </a:r>
            <a:r>
              <a:rPr lang="lv-LV" dirty="0" smtClean="0">
                <a:latin typeface="+mn-lt"/>
              </a:rPr>
              <a:t>tiesā līdz š.g. gada 1. februārim – </a:t>
            </a:r>
            <a:r>
              <a:rPr lang="lv-LV" b="1" dirty="0" smtClean="0">
                <a:latin typeface="+mn-lt"/>
              </a:rPr>
              <a:t>50</a:t>
            </a:r>
            <a:r>
              <a:rPr lang="lv-LV" dirty="0" smtClean="0">
                <a:latin typeface="+mn-lt"/>
              </a:rPr>
              <a:t> (2016. gadā - </a:t>
            </a:r>
            <a:r>
              <a:rPr lang="lv-LV" b="1" dirty="0" smtClean="0">
                <a:latin typeface="+mn-lt"/>
              </a:rPr>
              <a:t>34</a:t>
            </a:r>
            <a:r>
              <a:rPr lang="lv-LV" dirty="0" smtClean="0">
                <a:latin typeface="+mn-lt"/>
              </a:rPr>
              <a:t>) </a:t>
            </a:r>
            <a:r>
              <a:rPr lang="lv-LV" dirty="0">
                <a:latin typeface="+mn-lt"/>
              </a:rPr>
              <a:t>mediācijas </a:t>
            </a:r>
            <a:r>
              <a:rPr lang="lv-LV" dirty="0" smtClean="0">
                <a:latin typeface="+mn-lt"/>
              </a:rPr>
              <a:t>konsultācijas, Rīgas apgabaltiesā no š.g. 16. janvāra līdz 15. februārim – </a:t>
            </a:r>
            <a:r>
              <a:rPr lang="lv-LV" b="1" dirty="0" smtClean="0">
                <a:latin typeface="+mn-lt"/>
              </a:rPr>
              <a:t>7</a:t>
            </a:r>
            <a:r>
              <a:rPr lang="lv-LV" dirty="0" smtClean="0">
                <a:latin typeface="+mn-lt"/>
              </a:rPr>
              <a:t> konsultācijas;</a:t>
            </a:r>
          </a:p>
          <a:p>
            <a:pPr marL="342900" lvl="0" indent="-342900" algn="just">
              <a:lnSpc>
                <a:spcPct val="115000"/>
              </a:lnSpc>
              <a:spcAft>
                <a:spcPts val="1000"/>
              </a:spcAft>
              <a:buFontTx/>
              <a:buChar char="-"/>
            </a:pPr>
            <a:r>
              <a:rPr lang="lv-LV" dirty="0" smtClean="0">
                <a:solidFill>
                  <a:prstClr val="black"/>
                </a:solidFill>
                <a:latin typeface="Times New Roman"/>
              </a:rPr>
              <a:t>Citur Latvijā: Jūrmalā</a:t>
            </a:r>
            <a:r>
              <a:rPr lang="lv-LV" dirty="0">
                <a:solidFill>
                  <a:prstClr val="black"/>
                </a:solidFill>
                <a:latin typeface="Times New Roman"/>
              </a:rPr>
              <a:t>, </a:t>
            </a:r>
            <a:r>
              <a:rPr lang="lv-LV" dirty="0" smtClean="0">
                <a:solidFill>
                  <a:prstClr val="black"/>
                </a:solidFill>
                <a:latin typeface="Times New Roman"/>
              </a:rPr>
              <a:t>Siguldā, Jelgavā</a:t>
            </a:r>
            <a:r>
              <a:rPr lang="lv-LV" dirty="0">
                <a:solidFill>
                  <a:prstClr val="black"/>
                </a:solidFill>
                <a:latin typeface="Times New Roman"/>
              </a:rPr>
              <a:t>, </a:t>
            </a:r>
            <a:r>
              <a:rPr lang="lv-LV" dirty="0" smtClean="0">
                <a:solidFill>
                  <a:prstClr val="black"/>
                </a:solidFill>
                <a:latin typeface="Times New Roman"/>
              </a:rPr>
              <a:t>Valmierā un Aizkrauklē līdz š.g. 1. februārim kopā </a:t>
            </a:r>
            <a:r>
              <a:rPr lang="lv-LV" dirty="0">
                <a:solidFill>
                  <a:prstClr val="black"/>
                </a:solidFill>
                <a:latin typeface="Times New Roman"/>
              </a:rPr>
              <a:t>sniegtas </a:t>
            </a:r>
            <a:r>
              <a:rPr lang="lv-LV" b="1" dirty="0">
                <a:solidFill>
                  <a:prstClr val="black"/>
                </a:solidFill>
                <a:latin typeface="Times New Roman"/>
              </a:rPr>
              <a:t>25</a:t>
            </a:r>
            <a:r>
              <a:rPr lang="lv-LV" dirty="0">
                <a:solidFill>
                  <a:prstClr val="black"/>
                </a:solidFill>
                <a:latin typeface="Times New Roman"/>
              </a:rPr>
              <a:t> </a:t>
            </a:r>
            <a:r>
              <a:rPr lang="lv-LV" dirty="0" smtClean="0">
                <a:solidFill>
                  <a:prstClr val="black"/>
                </a:solidFill>
                <a:latin typeface="Times New Roman"/>
              </a:rPr>
              <a:t>(2016</a:t>
            </a:r>
            <a:r>
              <a:rPr lang="lv-LV" dirty="0">
                <a:solidFill>
                  <a:prstClr val="black"/>
                </a:solidFill>
                <a:latin typeface="Times New Roman"/>
              </a:rPr>
              <a:t>. </a:t>
            </a:r>
            <a:r>
              <a:rPr lang="lv-LV" dirty="0" smtClean="0">
                <a:solidFill>
                  <a:prstClr val="black"/>
                </a:solidFill>
                <a:latin typeface="Times New Roman"/>
              </a:rPr>
              <a:t>gadā </a:t>
            </a:r>
            <a:r>
              <a:rPr lang="lv-LV" dirty="0">
                <a:solidFill>
                  <a:prstClr val="black"/>
                </a:solidFill>
                <a:latin typeface="Times New Roman"/>
              </a:rPr>
              <a:t>– </a:t>
            </a:r>
            <a:r>
              <a:rPr lang="lv-LV" b="1" dirty="0">
                <a:solidFill>
                  <a:prstClr val="black"/>
                </a:solidFill>
                <a:latin typeface="Times New Roman"/>
              </a:rPr>
              <a:t>22</a:t>
            </a:r>
            <a:r>
              <a:rPr lang="lv-LV" dirty="0" smtClean="0">
                <a:solidFill>
                  <a:prstClr val="black"/>
                </a:solidFill>
                <a:latin typeface="Times New Roman"/>
              </a:rPr>
              <a:t>) mediācijas konsultācijas.</a:t>
            </a:r>
          </a:p>
          <a:p>
            <a:pPr algn="just">
              <a:lnSpc>
                <a:spcPct val="115000"/>
              </a:lnSpc>
              <a:spcAft>
                <a:spcPts val="1000"/>
              </a:spcAft>
            </a:pPr>
            <a:r>
              <a:rPr lang="lv-LV" dirty="0" smtClean="0">
                <a:latin typeface="+mn-lt"/>
              </a:rPr>
              <a:t>Pamatojoties </a:t>
            </a:r>
            <a:r>
              <a:rPr lang="lv-LV" dirty="0">
                <a:latin typeface="+mn-lt"/>
              </a:rPr>
              <a:t>uz konsultācijām trešajā daļā gadījumu uzsākti mediācijas procesi, t.i. kopumā šobrīd uzsākti 19 mediācijas procesi, no kuriem 7 gadījumos jau ir panāktas vienošanās.</a:t>
            </a:r>
            <a:endParaRPr lang="lv-LV" dirty="0">
              <a:latin typeface="+mn-lt"/>
              <a:ea typeface="Calibri"/>
              <a:cs typeface="Times New Roman"/>
            </a:endParaRP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8</a:t>
            </a:fld>
            <a:endParaRPr lang="en-US" altLang="lv-LV" sz="100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2470990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p:txBody>
          <a:bodyPr>
            <a:normAutofit fontScale="90000"/>
          </a:bodyPr>
          <a:lstStyle/>
          <a:p>
            <a:pPr algn="r"/>
            <a:r>
              <a:rPr lang="lv-LV" altLang="lv-LV" i="1" kern="0" dirty="0" smtClean="0">
                <a:solidFill>
                  <a:srgbClr val="000000"/>
                </a:solidFill>
                <a:latin typeface="Times New Roman" pitchFamily="18" charset="0"/>
                <a:ea typeface="+mn-ea"/>
                <a:cs typeface="Times New Roman" pitchFamily="18" charset="0"/>
              </a:rPr>
              <a:t>Projekts - Bezmaksas mediācija ģimenes strīdos:</a:t>
            </a:r>
            <a:r>
              <a:rPr lang="lv-LV" altLang="lv-LV" kern="0" dirty="0">
                <a:solidFill>
                  <a:srgbClr val="000000"/>
                </a:solidFill>
                <a:latin typeface="Times New Roman" pitchFamily="18" charset="0"/>
                <a:ea typeface="+mn-ea"/>
                <a:cs typeface="Times New Roman" pitchFamily="18" charset="0"/>
              </a:rPr>
              <a:t/>
            </a:r>
            <a:br>
              <a:rPr lang="lv-LV" altLang="lv-LV" kern="0" dirty="0">
                <a:solidFill>
                  <a:srgbClr val="000000"/>
                </a:solidFill>
                <a:latin typeface="Times New Roman" pitchFamily="18" charset="0"/>
                <a:ea typeface="+mn-ea"/>
                <a:cs typeface="Times New Roman" pitchFamily="18" charset="0"/>
              </a:rPr>
            </a:br>
            <a:endParaRPr lang="lv-LV" dirty="0"/>
          </a:p>
        </p:txBody>
      </p:sp>
      <p:sp>
        <p:nvSpPr>
          <p:cNvPr id="12291" name="Content Placeholder 2"/>
          <p:cNvSpPr>
            <a:spLocks noGrp="1"/>
          </p:cNvSpPr>
          <p:nvPr>
            <p:ph idx="1"/>
          </p:nvPr>
        </p:nvSpPr>
        <p:spPr>
          <a:xfrm>
            <a:off x="643467" y="1417642"/>
            <a:ext cx="8043333" cy="4708531"/>
          </a:xfrm>
        </p:spPr>
        <p:txBody>
          <a:bodyPr>
            <a:noAutofit/>
          </a:bodyPr>
          <a:lstStyle/>
          <a:p>
            <a:pPr algn="just">
              <a:spcBef>
                <a:spcPts val="0"/>
              </a:spcBef>
              <a:spcAft>
                <a:spcPts val="0"/>
              </a:spcAft>
            </a:pPr>
            <a:r>
              <a:rPr lang="lv-LV" dirty="0" smtClean="0">
                <a:latin typeface="+mn-lt"/>
                <a:ea typeface="Calibri"/>
                <a:cs typeface="Times New Roman"/>
              </a:rPr>
              <a:t>No 2017. gada rasta iespēja </a:t>
            </a:r>
            <a:r>
              <a:rPr lang="lv-LV" dirty="0">
                <a:latin typeface="+mn-lt"/>
                <a:ea typeface="Calibri"/>
                <a:cs typeface="Times New Roman"/>
              </a:rPr>
              <a:t>paplašināt mediācijas pieejamību, liekot īpašu uzsvaru uz </a:t>
            </a:r>
            <a:r>
              <a:rPr lang="lv-LV" b="1" dirty="0">
                <a:latin typeface="+mn-lt"/>
                <a:ea typeface="Calibri"/>
                <a:cs typeface="Times New Roman"/>
              </a:rPr>
              <a:t>ģimenes strīdu risināšanu, </a:t>
            </a:r>
            <a:r>
              <a:rPr lang="lv-LV" dirty="0">
                <a:latin typeface="+mn-lt"/>
                <a:ea typeface="Calibri"/>
                <a:cs typeface="Times New Roman"/>
              </a:rPr>
              <a:t>tādējādi uzsverot ģimenes stiprināšanas nepieciešamību un nozīmību, bērna labklājības nodrošināšanu</a:t>
            </a:r>
            <a:r>
              <a:rPr lang="lv-LV" dirty="0" smtClean="0">
                <a:latin typeface="+mn-lt"/>
                <a:ea typeface="Calibri"/>
                <a:cs typeface="Times New Roman"/>
              </a:rPr>
              <a:t>.</a:t>
            </a:r>
          </a:p>
          <a:p>
            <a:pPr algn="just">
              <a:spcBef>
                <a:spcPts val="0"/>
              </a:spcBef>
              <a:spcAft>
                <a:spcPts val="0"/>
              </a:spcAft>
            </a:pPr>
            <a:endParaRPr lang="lv-LV" dirty="0">
              <a:latin typeface="+mn-lt"/>
              <a:ea typeface="Calibri"/>
              <a:cs typeface="Times New Roman"/>
            </a:endParaRPr>
          </a:p>
          <a:p>
            <a:pPr algn="just">
              <a:spcBef>
                <a:spcPts val="0"/>
              </a:spcBef>
              <a:spcAft>
                <a:spcPts val="0"/>
              </a:spcAft>
            </a:pPr>
            <a:r>
              <a:rPr lang="lv-LV" dirty="0">
                <a:latin typeface="+mn-lt"/>
                <a:ea typeface="Calibri"/>
                <a:cs typeface="Times New Roman"/>
              </a:rPr>
              <a:t>No 2017. gada 1. janvāra </a:t>
            </a:r>
            <a:r>
              <a:rPr lang="lv-LV" dirty="0" smtClean="0">
                <a:latin typeface="+mn-lt"/>
                <a:ea typeface="Calibri"/>
                <a:cs typeface="Times New Roman"/>
              </a:rPr>
              <a:t>līdz 31.decembrim pieejami bezmaksas </a:t>
            </a:r>
            <a:r>
              <a:rPr lang="lv-LV" dirty="0">
                <a:latin typeface="+mn-lt"/>
                <a:ea typeface="Calibri"/>
                <a:cs typeface="Times New Roman"/>
              </a:rPr>
              <a:t>sertificētu mediatoru </a:t>
            </a:r>
            <a:r>
              <a:rPr lang="lv-LV" dirty="0" smtClean="0">
                <a:latin typeface="+mn-lt"/>
                <a:ea typeface="Calibri"/>
                <a:cs typeface="Times New Roman"/>
              </a:rPr>
              <a:t>pakalpojumi, </a:t>
            </a:r>
            <a:r>
              <a:rPr lang="lv-LV" dirty="0">
                <a:latin typeface="+mn-lt"/>
                <a:ea typeface="Calibri"/>
                <a:cs typeface="Times New Roman"/>
              </a:rPr>
              <a:t>lai palīdzētu risināt vecāku domstarpības, kas skar arī bērnu intereses, un stiprinātu ģimeņu </a:t>
            </a:r>
            <a:r>
              <a:rPr lang="lv-LV" dirty="0" smtClean="0">
                <a:latin typeface="+mn-lt"/>
                <a:ea typeface="Calibri"/>
                <a:cs typeface="Times New Roman"/>
              </a:rPr>
              <a:t>stabilitāti. </a:t>
            </a:r>
            <a:r>
              <a:rPr lang="lv-LV" b="1" dirty="0" smtClean="0">
                <a:latin typeface="+mn-lt"/>
                <a:ea typeface="Calibri"/>
                <a:cs typeface="Times New Roman"/>
              </a:rPr>
              <a:t>Tiks apmaksātas pirmās piecas mediācijas sesijas.</a:t>
            </a:r>
          </a:p>
          <a:p>
            <a:pPr algn="just">
              <a:spcBef>
                <a:spcPts val="0"/>
              </a:spcBef>
              <a:spcAft>
                <a:spcPts val="0"/>
              </a:spcAft>
            </a:pPr>
            <a:endParaRPr lang="lv-LV" dirty="0" smtClean="0">
              <a:latin typeface="+mn-lt"/>
              <a:ea typeface="Calibri"/>
              <a:cs typeface="Times New Roman"/>
            </a:endParaRPr>
          </a:p>
          <a:p>
            <a:pPr algn="just">
              <a:spcBef>
                <a:spcPts val="0"/>
              </a:spcBef>
              <a:spcAft>
                <a:spcPts val="0"/>
              </a:spcAft>
            </a:pPr>
            <a:r>
              <a:rPr lang="lv-LV" dirty="0" smtClean="0">
                <a:latin typeface="+mn-lt"/>
                <a:ea typeface="Calibri"/>
                <a:cs typeface="Times New Roman"/>
              </a:rPr>
              <a:t>Projekta kopējās </a:t>
            </a:r>
            <a:r>
              <a:rPr lang="lv-LV" dirty="0">
                <a:latin typeface="+mn-lt"/>
                <a:ea typeface="Calibri"/>
                <a:cs typeface="Times New Roman"/>
              </a:rPr>
              <a:t>izmaksas ir 45 tūkstoši </a:t>
            </a:r>
            <a:r>
              <a:rPr lang="lv-LV" i="1" dirty="0">
                <a:latin typeface="+mn-lt"/>
                <a:ea typeface="Calibri"/>
                <a:cs typeface="Times New Roman"/>
              </a:rPr>
              <a:t>eiro</a:t>
            </a:r>
            <a:r>
              <a:rPr lang="lv-LV" dirty="0" smtClean="0">
                <a:latin typeface="+mn-lt"/>
                <a:ea typeface="Calibri"/>
                <a:cs typeface="Times New Roman"/>
              </a:rPr>
              <a:t>.</a:t>
            </a:r>
            <a:endParaRPr lang="lv-LV" dirty="0">
              <a:latin typeface="+mn-lt"/>
              <a:ea typeface="Calibri"/>
              <a:cs typeface="Times New Roman"/>
            </a:endParaRPr>
          </a:p>
          <a:p>
            <a:pPr algn="just">
              <a:spcBef>
                <a:spcPts val="0"/>
              </a:spcBef>
              <a:spcAft>
                <a:spcPts val="0"/>
              </a:spcAft>
            </a:pPr>
            <a:r>
              <a:rPr lang="lv-LV" dirty="0">
                <a:latin typeface="+mn-lt"/>
                <a:ea typeface="Calibri"/>
                <a:cs typeface="Times New Roman"/>
              </a:rPr>
              <a:t>Lai nodrošinātu projekta ietvaros veikto mediāciju kvalitāti un mediatoru pieejamību, </a:t>
            </a:r>
            <a:r>
              <a:rPr lang="lv-LV" dirty="0" smtClean="0">
                <a:latin typeface="+mn-lt"/>
                <a:ea typeface="Calibri"/>
                <a:cs typeface="Times New Roman"/>
              </a:rPr>
              <a:t>mediatoru </a:t>
            </a:r>
            <a:r>
              <a:rPr lang="lv-LV" b="1" dirty="0">
                <a:latin typeface="+mn-lt"/>
                <a:ea typeface="Calibri"/>
                <a:cs typeface="Times New Roman"/>
              </a:rPr>
              <a:t>pakalpojumus projekta ietvaros </a:t>
            </a:r>
            <a:r>
              <a:rPr lang="lv-LV" b="1" dirty="0" smtClean="0">
                <a:latin typeface="+mn-lt"/>
                <a:ea typeface="Calibri"/>
                <a:cs typeface="Times New Roman"/>
              </a:rPr>
              <a:t>nodrošina sertificēti </a:t>
            </a:r>
            <a:r>
              <a:rPr lang="lv-LV" b="1" dirty="0">
                <a:latin typeface="+mn-lt"/>
                <a:ea typeface="Calibri"/>
                <a:cs typeface="Times New Roman"/>
              </a:rPr>
              <a:t>mediatori</a:t>
            </a:r>
            <a:r>
              <a:rPr lang="lv-LV" b="1" dirty="0" smtClean="0">
                <a:latin typeface="+mn-lt"/>
                <a:ea typeface="Calibri"/>
                <a:cs typeface="Times New Roman"/>
              </a:rPr>
              <a:t>.</a:t>
            </a:r>
          </a:p>
        </p:txBody>
      </p:sp>
      <p:sp>
        <p:nvSpPr>
          <p:cNvPr id="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300">
                <a:solidFill>
                  <a:schemeClr val="tx1"/>
                </a:solidFill>
                <a:latin typeface="Times New Roman" pitchFamily="18" charset="0"/>
                <a:ea typeface="MS PGothic" pitchFamily="34" charset="-128"/>
              </a:defRPr>
            </a:lvl1pPr>
            <a:lvl2pPr marL="742950" indent="-285750" eaLnBrk="0" hangingPunct="0">
              <a:spcBef>
                <a:spcPct val="20000"/>
              </a:spcBef>
              <a:buFont typeface="Arial" charset="0"/>
              <a:buChar char="–"/>
              <a:defRPr sz="2900">
                <a:solidFill>
                  <a:schemeClr val="tx1"/>
                </a:solidFill>
                <a:latin typeface="Times New Roman" pitchFamily="18" charset="0"/>
                <a:ea typeface="MS PGothic" pitchFamily="34" charset="-128"/>
              </a:defRPr>
            </a:lvl2pPr>
            <a:lvl3pPr marL="1143000" indent="-228600" eaLnBrk="0" hangingPunct="0">
              <a:spcBef>
                <a:spcPct val="20000"/>
              </a:spcBef>
              <a:buFont typeface="Arial" charset="0"/>
              <a:buChar char="•"/>
              <a:defRPr sz="2500">
                <a:solidFill>
                  <a:schemeClr val="tx1"/>
                </a:solidFill>
                <a:latin typeface="Times New Roman" pitchFamily="18" charset="0"/>
                <a:ea typeface="MS PGothic" pitchFamily="34" charset="-128"/>
              </a:defRPr>
            </a:lvl3pPr>
            <a:lvl4pPr marL="16002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4pPr>
            <a:lvl5pPr marL="2057400" indent="-228600" eaLnBrk="0" hangingPunct="0">
              <a:spcBef>
                <a:spcPct val="20000"/>
              </a:spcBef>
              <a:buFont typeface="Arial" charset="0"/>
              <a:buChar char="»"/>
              <a:defRPr sz="1900">
                <a:solidFill>
                  <a:schemeClr val="tx1"/>
                </a:solidFill>
                <a:latin typeface="Times New Roman" pitchFamily="18" charset="0"/>
                <a:ea typeface="MS PGothic" pitchFamily="34" charset="-128"/>
              </a:defRPr>
            </a:lvl5pPr>
            <a:lvl6pPr marL="25146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6pPr>
            <a:lvl7pPr marL="29718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7pPr>
            <a:lvl8pPr marL="34290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8pPr>
            <a:lvl9pPr marL="3886200" indent="-228600" defTabSz="938213" eaLnBrk="0" fontAlgn="base" hangingPunct="0">
              <a:spcBef>
                <a:spcPct val="20000"/>
              </a:spcBef>
              <a:spcAft>
                <a:spcPct val="0"/>
              </a:spcAft>
              <a:buFont typeface="Arial" charset="0"/>
              <a:buChar char="»"/>
              <a:defRPr sz="1900">
                <a:solidFill>
                  <a:schemeClr val="tx1"/>
                </a:solidFill>
                <a:latin typeface="Times New Roman" pitchFamily="18" charset="0"/>
                <a:ea typeface="MS PGothic" pitchFamily="34" charset="-128"/>
              </a:defRPr>
            </a:lvl9pPr>
          </a:lstStyle>
          <a:p>
            <a:pPr eaLnBrk="1" hangingPunct="1">
              <a:spcBef>
                <a:spcPct val="0"/>
              </a:spcBef>
              <a:buFontTx/>
              <a:buNone/>
            </a:pPr>
            <a:fld id="{8813893C-CC24-4536-94AC-34EA71EDF9C2}" type="slidenum">
              <a:rPr lang="en-US" altLang="lv-LV" sz="1000" smtClean="0">
                <a:solidFill>
                  <a:srgbClr val="898989"/>
                </a:solidFill>
                <a:latin typeface="Verdana" pitchFamily="34" charset="0"/>
                <a:cs typeface="Arial" charset="0"/>
              </a:rPr>
              <a:pPr eaLnBrk="1" hangingPunct="1">
                <a:spcBef>
                  <a:spcPct val="0"/>
                </a:spcBef>
                <a:buFontTx/>
                <a:buNone/>
              </a:pPr>
              <a:t>9</a:t>
            </a:fld>
            <a:endParaRPr lang="en-US" altLang="lv-LV" sz="1000" smtClean="0">
              <a:solidFill>
                <a:srgbClr val="898989"/>
              </a:solidFill>
              <a:latin typeface="Verdana" pitchFamily="34" charset="0"/>
              <a:cs typeface="Arial" charset="0"/>
            </a:endParaRPr>
          </a:p>
        </p:txBody>
      </p:sp>
    </p:spTree>
    <p:extLst>
      <p:ext uri="{BB962C8B-B14F-4D97-AF65-F5344CB8AC3E}">
        <p14:creationId xmlns:p14="http://schemas.microsoft.com/office/powerpoint/2010/main" val="1886660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2362</TotalTime>
  <Words>1050</Words>
  <Application>Microsoft Office PowerPoint</Application>
  <PresentationFormat>Slaidrāde ekrānā (4:3)</PresentationFormat>
  <Paragraphs>129</Paragraphs>
  <Slides>14</Slides>
  <Notes>13</Notes>
  <HiddenSlides>0</HiddenSlides>
  <MMClips>0</MMClips>
  <ScaleCrop>false</ScaleCrop>
  <HeadingPairs>
    <vt:vector size="4" baseType="variant">
      <vt:variant>
        <vt:lpstr>Dizains</vt:lpstr>
      </vt:variant>
      <vt:variant>
        <vt:i4>1</vt:i4>
      </vt:variant>
      <vt:variant>
        <vt:lpstr>Slaidu virsraksti</vt:lpstr>
      </vt:variant>
      <vt:variant>
        <vt:i4>14</vt:i4>
      </vt:variant>
    </vt:vector>
  </HeadingPairs>
  <TitlesOfParts>
    <vt:vector size="15" baseType="lpstr">
      <vt:lpstr>89_Prezentacija_templateLV</vt:lpstr>
      <vt:lpstr> Mediācijas ieviešanas prakse; pilotprojekti </vt:lpstr>
      <vt:lpstr>Sertificēti mediatori: </vt:lpstr>
      <vt:lpstr>Sertificēti mediatori: </vt:lpstr>
      <vt:lpstr>Sertificēti mediatori: </vt:lpstr>
      <vt:lpstr>Sertificēti mediatori: </vt:lpstr>
      <vt:lpstr>Tiesas ieteiktā mediācija: </vt:lpstr>
      <vt:lpstr>Projekts - Bezmaksas mediatoru konsultācijas tiesās: </vt:lpstr>
      <vt:lpstr>Projekts - Bezmaksas mediatoru konsultācijas tiesās: </vt:lpstr>
      <vt:lpstr>Projekts - Bezmaksas mediācija ģimenes strīdos: </vt:lpstr>
      <vt:lpstr> Projekts - Bezmaksas mediācija ģimenes strīdos:</vt:lpstr>
      <vt:lpstr> Projekts - Bezmaksas mediācija ģimenes strīdos:</vt:lpstr>
      <vt:lpstr> Projekts - Bezmaksas mediācija ģimenes strīdos:</vt:lpstr>
      <vt:lpstr> ESF projekts Justīcija Attīstībai</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Lana Ivulane</cp:lastModifiedBy>
  <cp:revision>185</cp:revision>
  <cp:lastPrinted>2017-01-09T10:11:06Z</cp:lastPrinted>
  <dcterms:created xsi:type="dcterms:W3CDTF">2014-11-20T14:46:47Z</dcterms:created>
  <dcterms:modified xsi:type="dcterms:W3CDTF">2017-02-22T08:05:10Z</dcterms:modified>
</cp:coreProperties>
</file>