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9" r:id="rId6"/>
    <p:sldId id="260" r:id="rId7"/>
    <p:sldId id="264" r:id="rId8"/>
    <p:sldId id="267" r:id="rId9"/>
    <p:sldId id="268" r:id="rId10"/>
    <p:sldId id="261" r:id="rId11"/>
    <p:sldId id="265" r:id="rId12"/>
    <p:sldId id="266" r:id="rId13"/>
    <p:sldId id="263" r:id="rId14"/>
    <p:sldId id="270" r:id="rId15"/>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ldis Pusvacietis" initials="VP" lastIdx="2" clrIdx="0"/>
  <p:cmAuthor id="1" name="Dace Pelse" initials="DP"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580" y="-7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5"/>
            <a:ext cx="7772400" cy="1470025"/>
          </a:xfrm>
        </p:spPr>
        <p:txBody>
          <a:bodyPr/>
          <a:lstStyle/>
          <a:p>
            <a:r>
              <a:rPr lang="lv-LV" smtClean="0"/>
              <a:t>Rediģēt šablona virsraksta stilu</a:t>
            </a:r>
            <a:endParaRPr lang="lv-LV"/>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Rediģēt šablona apakšvirsraksta stilu</a:t>
            </a:r>
            <a:endParaRPr lang="lv-LV"/>
          </a:p>
        </p:txBody>
      </p:sp>
      <p:sp>
        <p:nvSpPr>
          <p:cNvPr id="4" name="Datuma vietturis 3"/>
          <p:cNvSpPr>
            <a:spLocks noGrp="1"/>
          </p:cNvSpPr>
          <p:nvPr>
            <p:ph type="dt" sz="half" idx="10"/>
          </p:nvPr>
        </p:nvSpPr>
        <p:spPr/>
        <p:txBody>
          <a:bodyPr/>
          <a:lstStyle/>
          <a:p>
            <a:fld id="{E3678C42-C70C-4BCD-A6D7-78898438940B}" type="datetimeFigureOut">
              <a:rPr lang="lv-LV" smtClean="0"/>
              <a:t>2015.09.09.</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1573041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E3678C42-C70C-4BCD-A6D7-78898438940B}" type="datetimeFigureOut">
              <a:rPr lang="lv-LV" smtClean="0"/>
              <a:t>2015.09.09.</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3237825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74638"/>
            <a:ext cx="2057400" cy="5851525"/>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457200" y="274638"/>
            <a:ext cx="6019800" cy="5851525"/>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E3678C42-C70C-4BCD-A6D7-78898438940B}" type="datetimeFigureOut">
              <a:rPr lang="lv-LV" smtClean="0"/>
              <a:t>2015.09.09.</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416132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E3678C42-C70C-4BCD-A6D7-78898438940B}" type="datetimeFigureOut">
              <a:rPr lang="lv-LV" smtClean="0"/>
              <a:t>2015.09.09.</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343694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smtClean="0"/>
              <a:t>Rediģēt šablona virsraksta stilu</a:t>
            </a:r>
            <a:endParaRPr lang="lv-LV"/>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uma vietturis 3"/>
          <p:cNvSpPr>
            <a:spLocks noGrp="1"/>
          </p:cNvSpPr>
          <p:nvPr>
            <p:ph type="dt" sz="half" idx="10"/>
          </p:nvPr>
        </p:nvSpPr>
        <p:spPr/>
        <p:txBody>
          <a:bodyPr/>
          <a:lstStyle/>
          <a:p>
            <a:fld id="{E3678C42-C70C-4BCD-A6D7-78898438940B}" type="datetimeFigureOut">
              <a:rPr lang="lv-LV" smtClean="0"/>
              <a:t>2015.09.09.</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2388506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Datuma vietturis 4"/>
          <p:cNvSpPr>
            <a:spLocks noGrp="1"/>
          </p:cNvSpPr>
          <p:nvPr>
            <p:ph type="dt" sz="half" idx="10"/>
          </p:nvPr>
        </p:nvSpPr>
        <p:spPr/>
        <p:txBody>
          <a:bodyPr/>
          <a:lstStyle/>
          <a:p>
            <a:fld id="{E3678C42-C70C-4BCD-A6D7-78898438940B}" type="datetimeFigureOut">
              <a:rPr lang="lv-LV" smtClean="0"/>
              <a:t>2015.09.09.</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1552261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lvl1pPr>
              <a:defRPr/>
            </a:lvl1pPr>
          </a:lstStyle>
          <a:p>
            <a:r>
              <a:rPr lang="lv-LV" smtClean="0"/>
              <a:t>Rediģēt šablona virsraksta stilu</a:t>
            </a:r>
            <a:endParaRPr lang="lv-LV"/>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Datuma vietturis 6"/>
          <p:cNvSpPr>
            <a:spLocks noGrp="1"/>
          </p:cNvSpPr>
          <p:nvPr>
            <p:ph type="dt" sz="half" idx="10"/>
          </p:nvPr>
        </p:nvSpPr>
        <p:spPr/>
        <p:txBody>
          <a:bodyPr/>
          <a:lstStyle/>
          <a:p>
            <a:fld id="{E3678C42-C70C-4BCD-A6D7-78898438940B}" type="datetimeFigureOut">
              <a:rPr lang="lv-LV" smtClean="0"/>
              <a:t>2015.09.09.</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3868337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Datuma vietturis 2"/>
          <p:cNvSpPr>
            <a:spLocks noGrp="1"/>
          </p:cNvSpPr>
          <p:nvPr>
            <p:ph type="dt" sz="half" idx="10"/>
          </p:nvPr>
        </p:nvSpPr>
        <p:spPr/>
        <p:txBody>
          <a:bodyPr/>
          <a:lstStyle/>
          <a:p>
            <a:fld id="{E3678C42-C70C-4BCD-A6D7-78898438940B}" type="datetimeFigureOut">
              <a:rPr lang="lv-LV" smtClean="0"/>
              <a:t>2015.09.09.</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927953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E3678C42-C70C-4BCD-A6D7-78898438940B}" type="datetimeFigureOut">
              <a:rPr lang="lv-LV" smtClean="0"/>
              <a:t>2015.09.09.</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261987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smtClean="0"/>
              <a:t>Rediģēt šablona virsraksta stilu</a:t>
            </a:r>
            <a:endParaRPr lang="lv-LV"/>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E3678C42-C70C-4BCD-A6D7-78898438940B}" type="datetimeFigureOut">
              <a:rPr lang="lv-LV" smtClean="0"/>
              <a:t>2015.09.09.</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2590515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smtClean="0"/>
              <a:t>Rediģēt šablona virsraksta stilu</a:t>
            </a:r>
            <a:endParaRPr lang="lv-LV"/>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E3678C42-C70C-4BCD-A6D7-78898438940B}" type="datetimeFigureOut">
              <a:rPr lang="lv-LV" smtClean="0"/>
              <a:t>2015.09.09.</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F3317568-2461-41B6-9937-AABDFF79534B}" type="slidenum">
              <a:rPr lang="lv-LV" smtClean="0"/>
              <a:t>‹#›</a:t>
            </a:fld>
            <a:endParaRPr lang="lv-LV"/>
          </a:p>
        </p:txBody>
      </p:sp>
    </p:spTree>
    <p:extLst>
      <p:ext uri="{BB962C8B-B14F-4D97-AF65-F5344CB8AC3E}">
        <p14:creationId xmlns:p14="http://schemas.microsoft.com/office/powerpoint/2010/main" val="350187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v-LV" smtClean="0"/>
              <a:t>Rediģēt šablona virsraksta stilu</a:t>
            </a:r>
            <a:endParaRPr lang="lv-LV"/>
          </a:p>
        </p:txBody>
      </p:sp>
      <p:sp>
        <p:nvSpPr>
          <p:cNvPr id="3" name="Teksta vietturi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678C42-C70C-4BCD-A6D7-78898438940B}" type="datetimeFigureOut">
              <a:rPr lang="lv-LV" smtClean="0"/>
              <a:t>2015.09.09.</a:t>
            </a:fld>
            <a:endParaRPr lang="lv-LV"/>
          </a:p>
        </p:txBody>
      </p:sp>
      <p:sp>
        <p:nvSpPr>
          <p:cNvPr id="5" name="Kājenes vietturi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17568-2461-41B6-9937-AABDFF79534B}" type="slidenum">
              <a:rPr lang="lv-LV" smtClean="0"/>
              <a:t>‹#›</a:t>
            </a:fld>
            <a:endParaRPr lang="lv-LV"/>
          </a:p>
        </p:txBody>
      </p:sp>
    </p:spTree>
    <p:extLst>
      <p:ext uri="{BB962C8B-B14F-4D97-AF65-F5344CB8AC3E}">
        <p14:creationId xmlns:p14="http://schemas.microsoft.com/office/powerpoint/2010/main" val="2607497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j.uz/amx7" TargetMode="External"/><Relationship Id="rId2" Type="http://schemas.openxmlformats.org/officeDocument/2006/relationships/hyperlink" Target="http://ej.uz/k2a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539552" y="1484784"/>
            <a:ext cx="7772400" cy="1470025"/>
          </a:xfrm>
        </p:spPr>
        <p:txBody>
          <a:bodyPr>
            <a:normAutofit fontScale="90000"/>
          </a:bodyPr>
          <a:lstStyle/>
          <a:p>
            <a:r>
              <a:rPr lang="lv-LV" b="1" dirty="0" smtClean="0"/>
              <a:t/>
            </a:r>
            <a:br>
              <a:rPr lang="lv-LV" b="1" dirty="0" smtClean="0"/>
            </a:br>
            <a:r>
              <a:rPr lang="lv-LV" b="1" dirty="0" smtClean="0"/>
              <a:t/>
            </a:r>
            <a:br>
              <a:rPr lang="lv-LV" b="1" dirty="0" smtClean="0"/>
            </a:br>
            <a:r>
              <a:rPr lang="lv-LV" sz="5300" b="1" dirty="0" smtClean="0"/>
              <a:t>Eiropas </a:t>
            </a:r>
            <a:r>
              <a:rPr lang="lv-LV" sz="5300" b="1" dirty="0"/>
              <a:t>Savienības Tiesa un tās judikatūra pārrobežu tiesiskās sadarbības jomā civillietās.</a:t>
            </a:r>
            <a:r>
              <a:rPr lang="lv-LV" dirty="0"/>
              <a:t/>
            </a:r>
            <a:br>
              <a:rPr lang="lv-LV" dirty="0"/>
            </a:br>
            <a:endParaRPr lang="lv-LV" dirty="0"/>
          </a:p>
        </p:txBody>
      </p:sp>
      <p:sp>
        <p:nvSpPr>
          <p:cNvPr id="3" name="Apakšvirsraksts 2"/>
          <p:cNvSpPr>
            <a:spLocks noGrp="1"/>
          </p:cNvSpPr>
          <p:nvPr>
            <p:ph type="subTitle" idx="1"/>
          </p:nvPr>
        </p:nvSpPr>
        <p:spPr>
          <a:xfrm>
            <a:off x="2051720" y="4039443"/>
            <a:ext cx="5400600" cy="1417712"/>
          </a:xfrm>
        </p:spPr>
        <p:txBody>
          <a:bodyPr>
            <a:normAutofit fontScale="85000" lnSpcReduction="10000"/>
          </a:bodyPr>
          <a:lstStyle/>
          <a:p>
            <a:r>
              <a:rPr lang="lv-LV" dirty="0" smtClean="0">
                <a:effectLst/>
              </a:rPr>
              <a:t>Eiropas Komisijas īpašās programmas „Civiltiesības” projekts Nr. JUST/2013/JCIV/AG/4691</a:t>
            </a:r>
            <a:endParaRPr lang="lv-LV" dirty="0"/>
          </a:p>
        </p:txBody>
      </p:sp>
      <p:sp>
        <p:nvSpPr>
          <p:cNvPr id="4" name="TextBox 1"/>
          <p:cNvSpPr txBox="1">
            <a:spLocks noChangeArrowheads="1"/>
          </p:cNvSpPr>
          <p:nvPr/>
        </p:nvSpPr>
        <p:spPr bwMode="auto">
          <a:xfrm>
            <a:off x="1276748" y="5576886"/>
            <a:ext cx="76061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just" eaLnBrk="1" fontAlgn="auto" hangingPunct="1">
              <a:spcBef>
                <a:spcPts val="0"/>
              </a:spcBef>
              <a:spcAft>
                <a:spcPts val="0"/>
              </a:spcAft>
              <a:defRPr/>
            </a:pPr>
            <a:r>
              <a:rPr lang="en-US" altLang="lv-LV" sz="1200" kern="0" dirty="0">
                <a:solidFill>
                  <a:prstClr val="black"/>
                </a:solidFill>
              </a:rPr>
              <a:t>Project JUST/2013/JCIV/AG/4691 „The Court of Justice of the European Union and its case law in the area of civil justice” is Co-funded by the Civil Justice </a:t>
            </a:r>
            <a:r>
              <a:rPr lang="en-US" altLang="lv-LV" sz="1200" kern="0" dirty="0" err="1">
                <a:solidFill>
                  <a:prstClr val="black"/>
                </a:solidFill>
              </a:rPr>
              <a:t>Programme</a:t>
            </a:r>
            <a:r>
              <a:rPr lang="en-US" altLang="lv-LV" sz="1200" kern="0" dirty="0">
                <a:solidFill>
                  <a:prstClr val="black"/>
                </a:solidFill>
              </a:rPr>
              <a:t> of the European Union</a:t>
            </a:r>
            <a:endParaRPr lang="en-US" altLang="lv-LV" sz="1200" kern="0" dirty="0" smtClean="0">
              <a:solidFill>
                <a:prstClr val="black"/>
              </a:solidFill>
            </a:endParaRPr>
          </a:p>
        </p:txBody>
      </p:sp>
      <p:sp>
        <p:nvSpPr>
          <p:cNvPr id="5" name="TextBox 6"/>
          <p:cNvSpPr txBox="1">
            <a:spLocks noChangeArrowheads="1"/>
          </p:cNvSpPr>
          <p:nvPr/>
        </p:nvSpPr>
        <p:spPr bwMode="auto">
          <a:xfrm>
            <a:off x="1276748" y="5997674"/>
            <a:ext cx="76108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just" eaLnBrk="1" fontAlgn="auto" hangingPunct="1">
              <a:spcBef>
                <a:spcPts val="0"/>
              </a:spcBef>
              <a:spcAft>
                <a:spcPts val="0"/>
              </a:spcAft>
              <a:defRPr/>
            </a:pPr>
            <a:r>
              <a:rPr lang="lv-LV" altLang="lv-LV" sz="1200" kern="0" dirty="0">
                <a:solidFill>
                  <a:prstClr val="black"/>
                </a:solidFill>
              </a:rPr>
              <a:t>Projekts Nr. JUST/2013/JCIV/AG/4691 „Eiropas Savienības Tiesa un tās judikatūra pārrobežu tiesiskās sadarbības jomā civillietās” tiek īstenots ar Eiropas Savienības programmas „Civiltiesības” finansiālu atbalstu</a:t>
            </a:r>
            <a:endParaRPr lang="en-US" altLang="lv-LV" sz="1200" kern="0" dirty="0" smtClean="0">
              <a:solidFill>
                <a:prstClr val="black"/>
              </a:solidFill>
            </a:endParaRPr>
          </a:p>
        </p:txBody>
      </p:sp>
      <p:pic>
        <p:nvPicPr>
          <p:cNvPr id="6" name="Attēls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6382" y="5661248"/>
            <a:ext cx="1020366"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1654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smtClean="0"/>
              <a:t>Projekts: Eiropas Savienības Tiesa un tās judikatūra pārrobežu tiesiskās sadarbības jomā civillietās.</a:t>
            </a:r>
            <a:endParaRPr lang="lv-LV" sz="2400" dirty="0"/>
          </a:p>
        </p:txBody>
      </p:sp>
      <p:sp>
        <p:nvSpPr>
          <p:cNvPr id="3" name="Satura vietturis 2"/>
          <p:cNvSpPr>
            <a:spLocks noGrp="1"/>
          </p:cNvSpPr>
          <p:nvPr>
            <p:ph idx="1"/>
          </p:nvPr>
        </p:nvSpPr>
        <p:spPr>
          <a:xfrm>
            <a:off x="457200" y="1600200"/>
            <a:ext cx="8229600" cy="4637112"/>
          </a:xfrm>
        </p:spPr>
        <p:txBody>
          <a:bodyPr>
            <a:noAutofit/>
          </a:bodyPr>
          <a:lstStyle/>
          <a:p>
            <a:pPr marL="0" indent="0" algn="just">
              <a:buNone/>
            </a:pPr>
            <a:r>
              <a:rPr lang="lv-LV" sz="2000" b="1" dirty="0" smtClean="0"/>
              <a:t>Rekomendācijas/vadlīnijas:</a:t>
            </a:r>
            <a:endParaRPr lang="lv-LV" sz="2000" dirty="0"/>
          </a:p>
          <a:p>
            <a:pPr algn="just"/>
            <a:r>
              <a:rPr lang="lv-LV" sz="2000" dirty="0"/>
              <a:t>Vadlīniju izstrādes ietvaros tika pētīta situācija, apkopota informācija un labā prakse par to, kā Eiropas Savienības tiesību akti pārrobežu tiesiskās sadarbības jomā civillietās tiek izstrādāti, pārņemti, ieviesti un piemēroti nacionālajā līmenī Latvijā, Ungārijā, Apvienotajā Karalistē, Vācijā un Zviedrijā, kā arī, vai pastāv šo Eiropas Savienības tiesību aktu efektīvas pārņemšanas kontrole nacionālajā līmenī.</a:t>
            </a:r>
          </a:p>
          <a:p>
            <a:pPr algn="just"/>
            <a:r>
              <a:rPr lang="lv-LV" sz="2000" dirty="0" smtClean="0"/>
              <a:t>Vadlīniju izstrādes laikā tika organizētas pieredzes </a:t>
            </a:r>
            <a:r>
              <a:rPr lang="lv-LV" sz="2000" dirty="0"/>
              <a:t>apmaiņas </a:t>
            </a:r>
            <a:r>
              <a:rPr lang="lv-LV" sz="2000" dirty="0" smtClean="0"/>
              <a:t>vizītes uz minētajām valstīm, kuru ietvaros vizīšu dalībnieki  iepazinās </a:t>
            </a:r>
            <a:r>
              <a:rPr lang="lv-LV" sz="2000" dirty="0"/>
              <a:t>ar tiesu darbu citās dalībvalstīs un </a:t>
            </a:r>
            <a:r>
              <a:rPr lang="lv-LV" sz="2000" dirty="0" smtClean="0"/>
              <a:t>dalījās </a:t>
            </a:r>
            <a:r>
              <a:rPr lang="lv-LV" sz="2000" dirty="0"/>
              <a:t>praktiskā pieredzē par Eiropas Savienības </a:t>
            </a:r>
            <a:r>
              <a:rPr lang="lv-LV" sz="2000" dirty="0" smtClean="0"/>
              <a:t>Tiesas judikatūras </a:t>
            </a:r>
            <a:r>
              <a:rPr lang="lv-LV" sz="2000" dirty="0"/>
              <a:t>pārņemšanu un piemērošanu, kā arī kontroli pār minētajām procedūrām civiltiesību jomā.</a:t>
            </a:r>
          </a:p>
          <a:p>
            <a:pPr marL="0" indent="0" algn="just">
              <a:buNone/>
            </a:pPr>
            <a:r>
              <a:rPr lang="lv-LV" sz="2000" b="1" dirty="0" smtClean="0"/>
              <a:t>Rekomendāciju/vadlīniju mērķi</a:t>
            </a:r>
            <a:r>
              <a:rPr lang="lv-LV" sz="2000" b="1" dirty="0"/>
              <a:t>:</a:t>
            </a:r>
          </a:p>
          <a:p>
            <a:pPr lvl="0" algn="just"/>
            <a:r>
              <a:rPr lang="lv-LV" sz="2000" dirty="0"/>
              <a:t>Sniegt </a:t>
            </a:r>
            <a:r>
              <a:rPr lang="lv-LV" sz="2000" dirty="0" smtClean="0"/>
              <a:t>rekomendācijas un vadlīnijas efektīvākai </a:t>
            </a:r>
            <a:r>
              <a:rPr lang="lv-LV" sz="2000" dirty="0"/>
              <a:t>ES tiesību piemērošanai civiltiesiskās sadarbības </a:t>
            </a:r>
            <a:r>
              <a:rPr lang="lv-LV" sz="2000" dirty="0" smtClean="0"/>
              <a:t>jomā</a:t>
            </a:r>
            <a:endParaRPr lang="lv-LV" sz="2000" dirty="0"/>
          </a:p>
        </p:txBody>
      </p:sp>
    </p:spTree>
    <p:extLst>
      <p:ext uri="{BB962C8B-B14F-4D97-AF65-F5344CB8AC3E}">
        <p14:creationId xmlns:p14="http://schemas.microsoft.com/office/powerpoint/2010/main" val="3515983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smtClean="0"/>
              <a:t>Projekts: Eiropas Savienības Tiesa un tās judikatūra pārrobežu tiesiskās sadarbības jomā civillietās.</a:t>
            </a:r>
            <a:endParaRPr lang="lv-LV" sz="2400" dirty="0"/>
          </a:p>
        </p:txBody>
      </p:sp>
      <p:sp>
        <p:nvSpPr>
          <p:cNvPr id="3" name="Satura vietturis 2"/>
          <p:cNvSpPr>
            <a:spLocks noGrp="1"/>
          </p:cNvSpPr>
          <p:nvPr>
            <p:ph idx="1"/>
          </p:nvPr>
        </p:nvSpPr>
        <p:spPr/>
        <p:txBody>
          <a:bodyPr>
            <a:noAutofit/>
          </a:bodyPr>
          <a:lstStyle/>
          <a:p>
            <a:pPr marL="0" indent="0" algn="just">
              <a:spcBef>
                <a:spcPts val="0"/>
              </a:spcBef>
              <a:buNone/>
            </a:pPr>
            <a:r>
              <a:rPr lang="lv-LV" sz="2200" b="1" dirty="0" smtClean="0"/>
              <a:t>Vadlīniju/rekomendāciju galvenie rezultāti un secinājumi:</a:t>
            </a:r>
          </a:p>
          <a:p>
            <a:pPr algn="just">
              <a:spcBef>
                <a:spcPts val="0"/>
              </a:spcBef>
            </a:pPr>
            <a:r>
              <a:rPr lang="lv-LV" sz="2200" dirty="0" smtClean="0"/>
              <a:t>Iekļauta Briseles </a:t>
            </a:r>
            <a:r>
              <a:rPr lang="lv-LV" sz="2200" dirty="0" err="1" smtClean="0"/>
              <a:t>Ibis</a:t>
            </a:r>
            <a:r>
              <a:rPr lang="lv-LV" sz="2200" dirty="0" smtClean="0"/>
              <a:t>, Romas I un Romas II regulu piemērošanas shēma.</a:t>
            </a:r>
          </a:p>
          <a:p>
            <a:pPr algn="just">
              <a:spcBef>
                <a:spcPts val="0"/>
              </a:spcBef>
            </a:pPr>
            <a:r>
              <a:rPr lang="lv-LV" sz="2200" dirty="0" smtClean="0"/>
              <a:t>Informētības trūkums par pārrobežu civiltiesiskās sadarbības ES dimensiju ir viena no aktuālākajām problēmām.</a:t>
            </a:r>
          </a:p>
          <a:p>
            <a:pPr algn="just">
              <a:spcBef>
                <a:spcPts val="0"/>
              </a:spcBef>
            </a:pPr>
            <a:r>
              <a:rPr lang="lv-LV" sz="2200" dirty="0"/>
              <a:t>N</a:t>
            </a:r>
            <a:r>
              <a:rPr lang="lv-LV" sz="2200" dirty="0" smtClean="0"/>
              <a:t>acionālajām </a:t>
            </a:r>
            <a:r>
              <a:rPr lang="lv-LV" sz="2200" dirty="0"/>
              <a:t>tiesu </a:t>
            </a:r>
            <a:r>
              <a:rPr lang="lv-LV" sz="2200" dirty="0" smtClean="0"/>
              <a:t>iestādēm ES </a:t>
            </a:r>
            <a:r>
              <a:rPr lang="lv-LV" sz="2200" dirty="0"/>
              <a:t>tiesību piemērošanas līmenī pārrobežu civiltiesiskās sadarbības </a:t>
            </a:r>
            <a:r>
              <a:rPr lang="lv-LV" sz="2200" dirty="0" smtClean="0"/>
              <a:t>jomā grūtības rada </a:t>
            </a:r>
            <a:r>
              <a:rPr lang="lv-LV" sz="2200" dirty="0"/>
              <a:t>lielais oficiālo ES valodu skaits un pareizs EST judikatūras pielietojums. </a:t>
            </a:r>
            <a:endParaRPr lang="lv-LV" sz="2200" dirty="0" smtClean="0"/>
          </a:p>
          <a:p>
            <a:pPr algn="just">
              <a:spcBef>
                <a:spcPts val="0"/>
              </a:spcBef>
            </a:pPr>
            <a:r>
              <a:rPr lang="lv-LV" sz="2200" dirty="0" smtClean="0"/>
              <a:t>Izaicinājumus </a:t>
            </a:r>
            <a:r>
              <a:rPr lang="lv-LV" sz="2200" dirty="0"/>
              <a:t>rada arī regulu autonomā interpretācija un materiālā tvēruma fragmentācija. </a:t>
            </a:r>
            <a:r>
              <a:rPr lang="lv-LV" sz="2200" dirty="0" smtClean="0"/>
              <a:t>Līdz ar to vadlīnijās secināts, ka ir </a:t>
            </a:r>
            <a:r>
              <a:rPr lang="lv-LV" sz="2200" dirty="0"/>
              <a:t>vērts apsvērt, vai esošo regulu uzlabojumi nebūtu labāki par nepārtrauktu jaunu instrumentu pieņemšanu. </a:t>
            </a:r>
            <a:endParaRPr lang="lv-LV" sz="2200" dirty="0" smtClean="0"/>
          </a:p>
        </p:txBody>
      </p:sp>
    </p:spTree>
    <p:extLst>
      <p:ext uri="{BB962C8B-B14F-4D97-AF65-F5344CB8AC3E}">
        <p14:creationId xmlns:p14="http://schemas.microsoft.com/office/powerpoint/2010/main" val="3192817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smtClean="0"/>
              <a:t>Projekts: Eiropas Savienības Tiesa un tās judikatūra pārrobežu tiesiskās sadarbības jomā civillietās.</a:t>
            </a:r>
            <a:endParaRPr lang="lv-LV" sz="2400" dirty="0"/>
          </a:p>
        </p:txBody>
      </p:sp>
      <p:sp>
        <p:nvSpPr>
          <p:cNvPr id="3" name="Satura vietturis 2"/>
          <p:cNvSpPr>
            <a:spLocks noGrp="1"/>
          </p:cNvSpPr>
          <p:nvPr>
            <p:ph idx="1"/>
          </p:nvPr>
        </p:nvSpPr>
        <p:spPr>
          <a:xfrm>
            <a:off x="457200" y="1600200"/>
            <a:ext cx="8229600" cy="4853136"/>
          </a:xfrm>
        </p:spPr>
        <p:txBody>
          <a:bodyPr>
            <a:normAutofit fontScale="47500" lnSpcReduction="20000"/>
          </a:bodyPr>
          <a:lstStyle/>
          <a:p>
            <a:pPr algn="just">
              <a:lnSpc>
                <a:spcPct val="120000"/>
              </a:lnSpc>
              <a:spcBef>
                <a:spcPts val="0"/>
              </a:spcBef>
            </a:pPr>
            <a:r>
              <a:rPr lang="lv-LV" sz="4200" dirty="0" smtClean="0"/>
              <a:t>Problēmas ar regulu interpretāciju un piemērošanu rada arī ar fiziskas personas adreses noteikšana ES kā arī cilvēktiesību jautājumi.</a:t>
            </a:r>
          </a:p>
          <a:p>
            <a:pPr algn="just">
              <a:lnSpc>
                <a:spcPct val="120000"/>
              </a:lnSpc>
              <a:spcBef>
                <a:spcPts val="0"/>
              </a:spcBef>
            </a:pPr>
            <a:r>
              <a:rPr lang="lv-LV" sz="4200" dirty="0" smtClean="0"/>
              <a:t>Secināts, ka grūtības ES tiesību piemērošanā nacionālajā līmenī ir cieši saistītas ar vai tieši izriet no ES līmeņa problēmām. Tās ietver ES tiesību vispārējo fragmentāciju pārrobežu civiltiesiskās sadarbības jomā un pat ES tiesību aktu projektu izstrādāšanu. Šādu trūkumu saknes lielā mērā atrodamas politizētajā, lēnajā un nepietiekami caurskatāmajā ES instrumentu pieņemšanas procesā. </a:t>
            </a:r>
          </a:p>
          <a:p>
            <a:pPr algn="just">
              <a:lnSpc>
                <a:spcPct val="120000"/>
              </a:lnSpc>
              <a:spcBef>
                <a:spcPts val="0"/>
              </a:spcBef>
            </a:pPr>
            <a:r>
              <a:rPr lang="lv-LV" sz="4200" dirty="0" smtClean="0"/>
              <a:t>Secināts, ka arī Eiropas Komisijas kā galvenās ES tiesību piemērošanas dalībvalstīs kontroles iestādes darbības pārrobežu civiltiesiskās sadarbības jomā varētu būt bijušas aktīvākas.</a:t>
            </a:r>
          </a:p>
          <a:p>
            <a:pPr algn="just">
              <a:lnSpc>
                <a:spcPct val="120000"/>
              </a:lnSpc>
              <a:spcBef>
                <a:spcPts val="0"/>
              </a:spcBef>
            </a:pPr>
            <a:r>
              <a:rPr lang="lv-LV" sz="4200" dirty="0" smtClean="0"/>
              <a:t>Nacionālajā līmenī rekomendācijās/vadlīnijās ietvertajām dalībvalstīm ir savi ar ES tiesību piemērošanu pārrobežu civiltiesiskās sadarbības jomā saistītie stiprie un vājie punkti. </a:t>
            </a:r>
          </a:p>
          <a:p>
            <a:endParaRPr lang="lv-LV" dirty="0"/>
          </a:p>
        </p:txBody>
      </p:sp>
    </p:spTree>
    <p:extLst>
      <p:ext uri="{BB962C8B-B14F-4D97-AF65-F5344CB8AC3E}">
        <p14:creationId xmlns:p14="http://schemas.microsoft.com/office/powerpoint/2010/main" val="125533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smtClean="0"/>
              <a:t>Projekts: Eiropas Savienības Tiesa un tās judikatūra pārrobežu tiesiskās sadarbības jomā civillietās.</a:t>
            </a:r>
            <a:endParaRPr lang="lv-LV" sz="2400" dirty="0"/>
          </a:p>
        </p:txBody>
      </p:sp>
      <p:sp>
        <p:nvSpPr>
          <p:cNvPr id="3" name="Satura vietturis 2"/>
          <p:cNvSpPr>
            <a:spLocks noGrp="1"/>
          </p:cNvSpPr>
          <p:nvPr>
            <p:ph idx="1"/>
          </p:nvPr>
        </p:nvSpPr>
        <p:spPr/>
        <p:txBody>
          <a:bodyPr>
            <a:normAutofit/>
          </a:bodyPr>
          <a:lstStyle/>
          <a:p>
            <a:pPr marL="0" indent="0" algn="just">
              <a:buNone/>
            </a:pPr>
            <a:r>
              <a:rPr lang="lv-LV" dirty="0" smtClean="0"/>
              <a:t>Pētījums, kā arī Vadlīnijas un noslēguma </a:t>
            </a:r>
            <a:r>
              <a:rPr lang="lv-LV" dirty="0"/>
              <a:t>konferences </a:t>
            </a:r>
            <a:r>
              <a:rPr lang="lv-LV" dirty="0" smtClean="0"/>
              <a:t>materiāli (</a:t>
            </a:r>
            <a:r>
              <a:rPr lang="lv-LV" dirty="0"/>
              <a:t>lektoru prezentācijas, apmācību materiāli) ir pieejami Tieslietu ministrijas </a:t>
            </a:r>
            <a:r>
              <a:rPr lang="lv-LV" dirty="0" err="1"/>
              <a:t>mājaslapā</a:t>
            </a:r>
            <a:r>
              <a:rPr lang="lv-LV" dirty="0"/>
              <a:t> sadaļā „Fondi/Projekti/Finanšu instrumenti”.</a:t>
            </a:r>
          </a:p>
          <a:p>
            <a:pPr marL="0" indent="0" algn="just">
              <a:buNone/>
            </a:pPr>
            <a:endParaRPr lang="lv-LV" dirty="0" smtClean="0"/>
          </a:p>
          <a:p>
            <a:pPr marL="0" indent="0" algn="just">
              <a:buNone/>
            </a:pPr>
            <a:r>
              <a:rPr lang="lv-LV" dirty="0" smtClean="0"/>
              <a:t>latviešu </a:t>
            </a:r>
            <a:r>
              <a:rPr lang="lv-LV" dirty="0"/>
              <a:t>valodā: </a:t>
            </a:r>
            <a:r>
              <a:rPr lang="lv-LV" dirty="0">
                <a:hlinkClick r:id="rId2"/>
              </a:rPr>
              <a:t>http://</a:t>
            </a:r>
            <a:r>
              <a:rPr lang="lv-LV" dirty="0" smtClean="0">
                <a:hlinkClick r:id="rId2"/>
              </a:rPr>
              <a:t>ej.uz/k2as</a:t>
            </a:r>
            <a:r>
              <a:rPr lang="lv-LV" dirty="0" smtClean="0"/>
              <a:t> </a:t>
            </a:r>
            <a:endParaRPr lang="lv-LV" dirty="0"/>
          </a:p>
          <a:p>
            <a:pPr marL="0" indent="0" algn="just">
              <a:buNone/>
            </a:pPr>
            <a:r>
              <a:rPr lang="lv-LV" dirty="0" smtClean="0"/>
              <a:t>angļu </a:t>
            </a:r>
            <a:r>
              <a:rPr lang="lv-LV" dirty="0"/>
              <a:t>valodā: </a:t>
            </a:r>
            <a:r>
              <a:rPr lang="lv-LV" dirty="0">
                <a:hlinkClick r:id="rId3"/>
              </a:rPr>
              <a:t>http://</a:t>
            </a:r>
            <a:r>
              <a:rPr lang="lv-LV" dirty="0" smtClean="0">
                <a:hlinkClick r:id="rId3"/>
              </a:rPr>
              <a:t>ej.uz/amx7</a:t>
            </a:r>
            <a:r>
              <a:rPr lang="lv-LV" dirty="0" smtClean="0"/>
              <a:t> </a:t>
            </a:r>
            <a:endParaRPr lang="lv-LV" dirty="0"/>
          </a:p>
          <a:p>
            <a:pPr marL="0" indent="0" algn="just">
              <a:buNone/>
            </a:pPr>
            <a:endParaRPr lang="lv-LV" dirty="0" smtClean="0"/>
          </a:p>
          <a:p>
            <a:pPr algn="just"/>
            <a:endParaRPr lang="lv-LV" dirty="0"/>
          </a:p>
        </p:txBody>
      </p:sp>
    </p:spTree>
    <p:extLst>
      <p:ext uri="{BB962C8B-B14F-4D97-AF65-F5344CB8AC3E}">
        <p14:creationId xmlns:p14="http://schemas.microsoft.com/office/powerpoint/2010/main" val="17104957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dirty="0"/>
          </a:p>
        </p:txBody>
      </p:sp>
      <p:sp>
        <p:nvSpPr>
          <p:cNvPr id="3" name="Satura vietturis 2"/>
          <p:cNvSpPr>
            <a:spLocks noGrp="1"/>
          </p:cNvSpPr>
          <p:nvPr>
            <p:ph idx="1"/>
          </p:nvPr>
        </p:nvSpPr>
        <p:spPr/>
        <p:txBody>
          <a:bodyPr>
            <a:normAutofit/>
          </a:bodyPr>
          <a:lstStyle/>
          <a:p>
            <a:pPr marL="0" indent="0" algn="ctr">
              <a:buNone/>
            </a:pPr>
            <a:r>
              <a:rPr lang="lv-LV" sz="4400" dirty="0" smtClean="0"/>
              <a:t>Paldies par uzmanību!</a:t>
            </a:r>
            <a:endParaRPr lang="lv-LV" sz="4400" dirty="0"/>
          </a:p>
        </p:txBody>
      </p:sp>
    </p:spTree>
    <p:extLst>
      <p:ext uri="{BB962C8B-B14F-4D97-AF65-F5344CB8AC3E}">
        <p14:creationId xmlns:p14="http://schemas.microsoft.com/office/powerpoint/2010/main" val="1754731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fontScale="90000"/>
          </a:bodyPr>
          <a:lstStyle/>
          <a:p>
            <a:r>
              <a:rPr lang="lv-LV" sz="2700" b="1" dirty="0" smtClean="0"/>
              <a:t/>
            </a:r>
            <a:br>
              <a:rPr lang="lv-LV" sz="2700" b="1" dirty="0" smtClean="0"/>
            </a:br>
            <a:r>
              <a:rPr lang="lv-LV" sz="2700" b="1" dirty="0"/>
              <a:t/>
            </a:r>
            <a:br>
              <a:rPr lang="lv-LV" sz="2700" b="1" dirty="0"/>
            </a:br>
            <a:r>
              <a:rPr lang="lv-LV" sz="2700" b="1" dirty="0"/>
              <a:t>P</a:t>
            </a:r>
            <a:r>
              <a:rPr lang="lv-LV" sz="2700" b="1" dirty="0" smtClean="0"/>
              <a:t>rojekts: Eiropas Savienības Tiesa un tās judikatūra pārrobežu tiesiskās sadarbības jomā civillietās.</a:t>
            </a:r>
            <a:r>
              <a:rPr lang="lv-LV" dirty="0" smtClean="0"/>
              <a:t/>
            </a:r>
            <a:br>
              <a:rPr lang="lv-LV" dirty="0" smtClean="0"/>
            </a:br>
            <a:endParaRPr lang="lv-LV" dirty="0"/>
          </a:p>
        </p:txBody>
      </p:sp>
      <p:sp>
        <p:nvSpPr>
          <p:cNvPr id="3" name="Satura vietturis 2"/>
          <p:cNvSpPr>
            <a:spLocks noGrp="1"/>
          </p:cNvSpPr>
          <p:nvPr>
            <p:ph idx="1"/>
          </p:nvPr>
        </p:nvSpPr>
        <p:spPr>
          <a:xfrm>
            <a:off x="467544" y="1700808"/>
            <a:ext cx="8229600" cy="4525963"/>
          </a:xfrm>
        </p:spPr>
        <p:txBody>
          <a:bodyPr>
            <a:normAutofit fontScale="70000" lnSpcReduction="20000"/>
          </a:bodyPr>
          <a:lstStyle/>
          <a:p>
            <a:pPr algn="just"/>
            <a:r>
              <a:rPr lang="lv-LV" b="1" dirty="0" smtClean="0"/>
              <a:t>Projekts tiek finansēts </a:t>
            </a:r>
            <a:r>
              <a:rPr lang="lv-LV" dirty="0" smtClean="0"/>
              <a:t>Eiropas </a:t>
            </a:r>
            <a:r>
              <a:rPr lang="lv-LV" dirty="0"/>
              <a:t>Komisijas īpašās programmas „Civiltiesības” projekta Nr. JUST/2013/JCIV/AG/4691 ietvaros.</a:t>
            </a:r>
          </a:p>
          <a:p>
            <a:pPr algn="just"/>
            <a:r>
              <a:rPr lang="lv-LV" b="1" dirty="0"/>
              <a:t>Projekta mērķis ir </a:t>
            </a:r>
            <a:r>
              <a:rPr lang="lv-LV" dirty="0"/>
              <a:t>novērst šķēršļus Eiropas Savienības civiltiesību jomā, analizējot Eiropas Savienības tiesību aktu piemērošanu civiltiesību jomā nacionālajā līmenī, kā arī veicinot Eiropas Savienības Tiesas judikatūras atbilstīgu piemērošanu nacionālo tiesu spriedumos un tiesību aktu izstrādē.</a:t>
            </a:r>
          </a:p>
          <a:p>
            <a:pPr algn="just"/>
            <a:r>
              <a:rPr lang="lv-LV" b="1" dirty="0"/>
              <a:t>Projektu īstenoja</a:t>
            </a:r>
            <a:r>
              <a:rPr lang="lv-LV" dirty="0"/>
              <a:t> </a:t>
            </a:r>
            <a:r>
              <a:rPr lang="lv-LV" dirty="0" err="1"/>
              <a:t>īstenoja</a:t>
            </a:r>
            <a:r>
              <a:rPr lang="lv-LV" dirty="0"/>
              <a:t> </a:t>
            </a:r>
            <a:r>
              <a:rPr lang="lv-LV" dirty="0" err="1" smtClean="0"/>
              <a:t>Tiestlietu</a:t>
            </a:r>
            <a:r>
              <a:rPr lang="lv-LV" dirty="0" smtClean="0"/>
              <a:t> ministrija </a:t>
            </a:r>
            <a:r>
              <a:rPr lang="lv-LV" dirty="0"/>
              <a:t>sadarbībā ar ārvalstu </a:t>
            </a:r>
            <a:r>
              <a:rPr lang="lv-LV" dirty="0" smtClean="0"/>
              <a:t>partneriem</a:t>
            </a:r>
            <a:r>
              <a:rPr lang="lv-LV" dirty="0"/>
              <a:t>, pētījuma un vadlīniju izstrādei piesaistot zvērinātas advokātes </a:t>
            </a:r>
            <a:r>
              <a:rPr lang="lv-LV" dirty="0" err="1" smtClean="0"/>
              <a:t>I.Kačevskas</a:t>
            </a:r>
            <a:r>
              <a:rPr lang="lv-LV" dirty="0" smtClean="0"/>
              <a:t> biroju.</a:t>
            </a:r>
            <a:endParaRPr lang="lv-LV" dirty="0"/>
          </a:p>
          <a:p>
            <a:pPr algn="just"/>
            <a:r>
              <a:rPr lang="lv-LV" dirty="0"/>
              <a:t>Situācija pārrobežu tiesiskās sadarbības jomā civillietās tika pētīta 5 valstīs - </a:t>
            </a:r>
            <a:r>
              <a:rPr lang="lv-LV" b="1" dirty="0"/>
              <a:t>Latvijā, Ungārijā, Apvienotajā Karalistē, Vācijā un Zviedrijā.</a:t>
            </a:r>
          </a:p>
          <a:p>
            <a:pPr algn="just"/>
            <a:r>
              <a:rPr lang="lv-LV" dirty="0"/>
              <a:t>Projekts tika uzsākts 2014. gada 1. martā un noslēgsies 2015. gada oktobra beigās.</a:t>
            </a:r>
          </a:p>
          <a:p>
            <a:pPr algn="just"/>
            <a:endParaRPr lang="lv-LV" dirty="0"/>
          </a:p>
        </p:txBody>
      </p:sp>
    </p:spTree>
    <p:extLst>
      <p:ext uri="{BB962C8B-B14F-4D97-AF65-F5344CB8AC3E}">
        <p14:creationId xmlns:p14="http://schemas.microsoft.com/office/powerpoint/2010/main" val="3014984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smtClean="0"/>
              <a:t>Projekts: Eiropas Savienības Tiesa un tās judikatūra pārrobežu tiesiskās sadarbības jomā civillietās.</a:t>
            </a:r>
            <a:endParaRPr lang="lv-LV" sz="2400" dirty="0"/>
          </a:p>
        </p:txBody>
      </p:sp>
      <p:sp>
        <p:nvSpPr>
          <p:cNvPr id="3" name="Satura vietturis 2"/>
          <p:cNvSpPr>
            <a:spLocks noGrp="1"/>
          </p:cNvSpPr>
          <p:nvPr>
            <p:ph idx="1"/>
          </p:nvPr>
        </p:nvSpPr>
        <p:spPr/>
        <p:txBody>
          <a:bodyPr>
            <a:normAutofit lnSpcReduction="10000"/>
          </a:bodyPr>
          <a:lstStyle/>
          <a:p>
            <a:pPr marL="0" indent="0" algn="just">
              <a:buNone/>
            </a:pPr>
            <a:r>
              <a:rPr lang="lv-LV" b="1" dirty="0"/>
              <a:t>Projekta ietvaros tika izstrādāti šādi dokumenti:</a:t>
            </a:r>
            <a:endParaRPr lang="lv-LV" dirty="0"/>
          </a:p>
          <a:p>
            <a:pPr lvl="0" algn="just"/>
            <a:r>
              <a:rPr lang="lv-LV" u="sng" dirty="0"/>
              <a:t>Pētījums</a:t>
            </a:r>
            <a:r>
              <a:rPr lang="lv-LV" dirty="0"/>
              <a:t> „Eiropas Savienības Tiesa un tās judikatūras pārrobežu tiesiskās sadarbības jomā civillietās ietekme uz nacionālajām tiesām un iestādēm” </a:t>
            </a:r>
          </a:p>
          <a:p>
            <a:pPr lvl="0" algn="just"/>
            <a:r>
              <a:rPr lang="lv-LV" u="sng" dirty="0"/>
              <a:t>Rekomendācijas un vadlīnijas </a:t>
            </a:r>
            <a:r>
              <a:rPr lang="lv-LV" dirty="0"/>
              <a:t>„Efektīva Eiropas Savienības tiesību aktu pārrobežu tiesiskās sadarbības jomā civillietās izstrāde, pārņemšana, ieviešana un piemērošana” </a:t>
            </a:r>
          </a:p>
          <a:p>
            <a:pPr algn="just"/>
            <a:endParaRPr lang="lv-LV" dirty="0"/>
          </a:p>
        </p:txBody>
      </p:sp>
    </p:spTree>
    <p:extLst>
      <p:ext uri="{BB962C8B-B14F-4D97-AF65-F5344CB8AC3E}">
        <p14:creationId xmlns:p14="http://schemas.microsoft.com/office/powerpoint/2010/main" val="3709579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smtClean="0"/>
              <a:t>Projekts: Eiropas Savienības Tiesa un tās judikatūra pārrobežu tiesiskās sadarbības jomā civillietās.</a:t>
            </a:r>
            <a:endParaRPr lang="lv-LV" sz="2400" dirty="0"/>
          </a:p>
        </p:txBody>
      </p:sp>
      <p:sp>
        <p:nvSpPr>
          <p:cNvPr id="3" name="Satura vietturis 2"/>
          <p:cNvSpPr>
            <a:spLocks noGrp="1"/>
          </p:cNvSpPr>
          <p:nvPr>
            <p:ph idx="1"/>
          </p:nvPr>
        </p:nvSpPr>
        <p:spPr/>
        <p:txBody>
          <a:bodyPr>
            <a:normAutofit fontScale="92500" lnSpcReduction="20000"/>
          </a:bodyPr>
          <a:lstStyle/>
          <a:p>
            <a:pPr marL="0" indent="0" algn="just">
              <a:buNone/>
            </a:pPr>
            <a:r>
              <a:rPr lang="lv-LV" b="1" dirty="0" smtClean="0"/>
              <a:t>Projekta ietvaros tika veiktas </a:t>
            </a:r>
            <a:r>
              <a:rPr lang="lv-LV" b="1" dirty="0"/>
              <a:t>šādas aktivitātes:</a:t>
            </a:r>
            <a:endParaRPr lang="lv-LV" dirty="0"/>
          </a:p>
          <a:p>
            <a:pPr lvl="0" algn="just"/>
            <a:r>
              <a:rPr lang="lv-LV" dirty="0"/>
              <a:t>Studiju un izpētes vizītes uz Vāciju, Ungāriju, Apvienoto Karalisti un </a:t>
            </a:r>
            <a:r>
              <a:rPr lang="lv-LV" dirty="0" smtClean="0"/>
              <a:t>Zviedriju.</a:t>
            </a:r>
            <a:endParaRPr lang="lv-LV" dirty="0"/>
          </a:p>
          <a:p>
            <a:pPr lvl="0" algn="just"/>
            <a:r>
              <a:rPr lang="lv-LV" dirty="0"/>
              <a:t>3 dienu gara noslēguma konference, kuras ietvaros tika prezentēti projekta rezultāti, uzstājās augsti kvalificēti lektori no Latvijas, Ungārijas un Apvienotās karalistes, kā arī tika apmācīti Latvijas tiesu, ministriju un citu iestāžu darbinieki, kas ikdienā var saskarties ar pārrobežu tiesisko sadarbību civillietās.</a:t>
            </a:r>
          </a:p>
          <a:p>
            <a:pPr lvl="0" algn="just"/>
            <a:r>
              <a:rPr lang="lv-LV" dirty="0"/>
              <a:t>Tagad – </a:t>
            </a:r>
            <a:r>
              <a:rPr lang="lv-LV" dirty="0" smtClean="0"/>
              <a:t>rezultātu prezentācija </a:t>
            </a:r>
            <a:r>
              <a:rPr lang="lv-LV" dirty="0"/>
              <a:t>studentiem LU.</a:t>
            </a:r>
          </a:p>
          <a:p>
            <a:endParaRPr lang="lv-LV" dirty="0"/>
          </a:p>
        </p:txBody>
      </p:sp>
    </p:spTree>
    <p:extLst>
      <p:ext uri="{BB962C8B-B14F-4D97-AF65-F5344CB8AC3E}">
        <p14:creationId xmlns:p14="http://schemas.microsoft.com/office/powerpoint/2010/main" val="1453335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smtClean="0"/>
              <a:t>Projekts: Eiropas Savienības Tiesa un tās judikatūra pārrobežu tiesiskās sadarbības jomā civillietās.</a:t>
            </a:r>
            <a:endParaRPr lang="lv-LV" sz="2400" dirty="0"/>
          </a:p>
        </p:txBody>
      </p:sp>
      <p:sp>
        <p:nvSpPr>
          <p:cNvPr id="3" name="Satura vietturis 2"/>
          <p:cNvSpPr>
            <a:spLocks noGrp="1"/>
          </p:cNvSpPr>
          <p:nvPr>
            <p:ph idx="1"/>
          </p:nvPr>
        </p:nvSpPr>
        <p:spPr/>
        <p:txBody>
          <a:bodyPr/>
          <a:lstStyle/>
          <a:p>
            <a:pPr marL="0" indent="0" algn="just">
              <a:buNone/>
            </a:pPr>
            <a:r>
              <a:rPr lang="lv-LV" dirty="0" smtClean="0"/>
              <a:t>Projektā (pētījumā un vadlīnijās) tika apskatīti galvenie («populārākie») ES tiesību akti pārrobežu tiesiskās sadarbības jomā civillietās. Piemēram, </a:t>
            </a:r>
            <a:r>
              <a:rPr lang="lv-LV" dirty="0"/>
              <a:t>B</a:t>
            </a:r>
            <a:r>
              <a:rPr lang="lv-LV" dirty="0" smtClean="0"/>
              <a:t>risele I (Brisele </a:t>
            </a:r>
            <a:r>
              <a:rPr lang="lv-LV" dirty="0" err="1" smtClean="0"/>
              <a:t>Ibis</a:t>
            </a:r>
            <a:r>
              <a:rPr lang="lv-LV" dirty="0" smtClean="0"/>
              <a:t>) regula, Roma I regula,  Roma II regula, </a:t>
            </a:r>
            <a:r>
              <a:rPr lang="lv-LV" dirty="0"/>
              <a:t>M</a:t>
            </a:r>
            <a:r>
              <a:rPr lang="lv-LV" dirty="0" smtClean="0"/>
              <a:t>aksātnespējas regula, Eiropas Maza apmēra prasību regula u.c.</a:t>
            </a:r>
            <a:endParaRPr lang="lv-LV" dirty="0"/>
          </a:p>
        </p:txBody>
      </p:sp>
    </p:spTree>
    <p:extLst>
      <p:ext uri="{BB962C8B-B14F-4D97-AF65-F5344CB8AC3E}">
        <p14:creationId xmlns:p14="http://schemas.microsoft.com/office/powerpoint/2010/main" val="1921032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smtClean="0"/>
              <a:t>Projekts: Eiropas Savienības Tiesa un tās judikatūra pārrobežu tiesiskās sadarbības jomā civillietās.</a:t>
            </a:r>
            <a:endParaRPr lang="lv-LV" sz="2400" dirty="0"/>
          </a:p>
        </p:txBody>
      </p:sp>
      <p:sp>
        <p:nvSpPr>
          <p:cNvPr id="3" name="Satura vietturis 2"/>
          <p:cNvSpPr>
            <a:spLocks noGrp="1"/>
          </p:cNvSpPr>
          <p:nvPr>
            <p:ph idx="1"/>
          </p:nvPr>
        </p:nvSpPr>
        <p:spPr/>
        <p:txBody>
          <a:bodyPr>
            <a:normAutofit fontScale="62500" lnSpcReduction="20000"/>
          </a:bodyPr>
          <a:lstStyle/>
          <a:p>
            <a:pPr marL="0" indent="0" algn="just">
              <a:buNone/>
            </a:pPr>
            <a:r>
              <a:rPr lang="lv-LV" b="1" dirty="0" smtClean="0"/>
              <a:t>Pētījums:</a:t>
            </a:r>
            <a:endParaRPr lang="lv-LV" dirty="0"/>
          </a:p>
          <a:p>
            <a:pPr algn="just"/>
            <a:r>
              <a:rPr lang="lv-LV" dirty="0"/>
              <a:t>Pētījuma ietvaros tika analizēta un pētīta Eiropas Savienības Tiesas judikatūras civiltiesiskajā jomā piemērošana Latvijas, Ungārijas, Apvienotās Karalistes, Vācijas un Zviedrijas nacionālo tiesu spriedumos un nacionālajos tiesību aktos, lai konstatētu problēmas un rastu risinājumus biežākai un efektīvākai Eiropas Savienības Tiesas judikatūras piemērošanai</a:t>
            </a:r>
            <a:r>
              <a:rPr lang="lv-LV" dirty="0" smtClean="0"/>
              <a:t>.</a:t>
            </a:r>
          </a:p>
          <a:p>
            <a:pPr marL="0" indent="0" algn="just">
              <a:buNone/>
            </a:pPr>
            <a:endParaRPr lang="lv-LV" dirty="0"/>
          </a:p>
          <a:p>
            <a:pPr marL="0" indent="0" algn="just">
              <a:buNone/>
            </a:pPr>
            <a:r>
              <a:rPr lang="lv-LV" b="1" dirty="0" smtClean="0"/>
              <a:t>Pētījuma mērķi</a:t>
            </a:r>
            <a:r>
              <a:rPr lang="lv-LV" b="1" dirty="0"/>
              <a:t>:</a:t>
            </a:r>
          </a:p>
          <a:p>
            <a:pPr lvl="0" algn="just"/>
            <a:r>
              <a:rPr lang="lv-LV" dirty="0"/>
              <a:t>Noteikt EST judikatūras civillietās ietekmi un praktisko piemērošanu nacionālo iestāžu un tiesu lēmumos un spriedumos; </a:t>
            </a:r>
          </a:p>
          <a:p>
            <a:pPr lvl="0" algn="just"/>
            <a:r>
              <a:rPr lang="lv-LV" dirty="0"/>
              <a:t>Izvērtēt problēmas un piedāvāt risinājumus EST judikatūras piemērošanai dalībvalstu tiesās un iestādēs, kā arī analizēt un sekmēt</a:t>
            </a:r>
            <a:r>
              <a:rPr lang="fr-FR" dirty="0"/>
              <a:t> šo piemērošanu</a:t>
            </a:r>
            <a:r>
              <a:rPr lang="lv-LV" dirty="0"/>
              <a:t>;</a:t>
            </a:r>
          </a:p>
          <a:p>
            <a:pPr lvl="0" algn="just"/>
            <a:r>
              <a:rPr lang="lv-LV" dirty="0"/>
              <a:t>Konstatēt problēmas un piedāvāt to risinājumus efektīvākai un plašākai EST judikatūras piemērošanai nacionālo tiesu un iestāžu praksē un nacionālo tiesību aktu izstrādē.</a:t>
            </a:r>
          </a:p>
          <a:p>
            <a:pPr algn="just"/>
            <a:endParaRPr lang="lv-LV" dirty="0"/>
          </a:p>
        </p:txBody>
      </p:sp>
    </p:spTree>
    <p:extLst>
      <p:ext uri="{BB962C8B-B14F-4D97-AF65-F5344CB8AC3E}">
        <p14:creationId xmlns:p14="http://schemas.microsoft.com/office/powerpoint/2010/main" val="3655973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smtClean="0"/>
              <a:t>Projekts: Eiropas Savienības Tiesa un tās judikatūra pārrobežu tiesiskās sadarbības jomā civillietās.</a:t>
            </a:r>
            <a:endParaRPr lang="lv-LV" sz="2400" dirty="0"/>
          </a:p>
        </p:txBody>
      </p:sp>
      <p:sp>
        <p:nvSpPr>
          <p:cNvPr id="3" name="Satura vietturis 2"/>
          <p:cNvSpPr>
            <a:spLocks noGrp="1"/>
          </p:cNvSpPr>
          <p:nvPr>
            <p:ph idx="1"/>
          </p:nvPr>
        </p:nvSpPr>
        <p:spPr/>
        <p:txBody>
          <a:bodyPr>
            <a:normAutofit fontScale="85000" lnSpcReduction="20000"/>
          </a:bodyPr>
          <a:lstStyle/>
          <a:p>
            <a:pPr marL="0" indent="0" algn="just">
              <a:buNone/>
            </a:pPr>
            <a:r>
              <a:rPr lang="lv-LV" b="1" dirty="0" smtClean="0"/>
              <a:t>Pētījuma rezultāti un secinājumi:</a:t>
            </a:r>
          </a:p>
          <a:p>
            <a:pPr algn="just"/>
            <a:r>
              <a:rPr lang="lv-LV" dirty="0" smtClean="0"/>
              <a:t>Iekļauts saraksts ar EST </a:t>
            </a:r>
            <a:r>
              <a:rPr lang="lv-LV" dirty="0"/>
              <a:t>judikatūru pārrobežu civiltiesiskās </a:t>
            </a:r>
            <a:r>
              <a:rPr lang="lv-LV" dirty="0" smtClean="0"/>
              <a:t>sadarbības jomā (vairāk </a:t>
            </a:r>
            <a:r>
              <a:rPr lang="lv-LV" dirty="0"/>
              <a:t>nekā 260 </a:t>
            </a:r>
            <a:r>
              <a:rPr lang="lv-LV" dirty="0" smtClean="0"/>
              <a:t>lietas)</a:t>
            </a:r>
          </a:p>
          <a:p>
            <a:pPr algn="just"/>
            <a:r>
              <a:rPr lang="lv-LV" dirty="0" smtClean="0"/>
              <a:t>Izaicinājums – nozares dinamiskā attīstība, ko varētu risināt ar apmācību sistēmām un nacionālo tiesu tiesnešu sadarbības tīkliem</a:t>
            </a:r>
          </a:p>
          <a:p>
            <a:pPr algn="just"/>
            <a:r>
              <a:rPr lang="lv-LV" dirty="0" smtClean="0"/>
              <a:t>EST judikatūra nesniedz dalībvalstīm pietiekamas vadlīnijas tiesību aktu interpretācijā, līdz ar to bieži vien dalībvalstu tiesām rodas vieni un tie paši jautājumi par ES tiesību piemērošanu.</a:t>
            </a:r>
          </a:p>
          <a:p>
            <a:pPr algn="just"/>
            <a:r>
              <a:rPr lang="lv-LV" dirty="0" smtClean="0"/>
              <a:t>Prejudiciālā nolēmuma lūgumus visbiežāk iesniedz pēdējās instances tiesas.</a:t>
            </a:r>
            <a:endParaRPr lang="lv-LV" dirty="0"/>
          </a:p>
        </p:txBody>
      </p:sp>
    </p:spTree>
    <p:extLst>
      <p:ext uri="{BB962C8B-B14F-4D97-AF65-F5344CB8AC3E}">
        <p14:creationId xmlns:p14="http://schemas.microsoft.com/office/powerpoint/2010/main" val="1330578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smtClean="0"/>
              <a:t>Projekts: Eiropas Savienības Tiesa un tās judikatūra pārrobežu tiesiskās sadarbības jomā civillietās.</a:t>
            </a:r>
            <a:endParaRPr lang="lv-LV" sz="2400" dirty="0"/>
          </a:p>
        </p:txBody>
      </p:sp>
      <p:sp>
        <p:nvSpPr>
          <p:cNvPr id="3" name="Satura vietturis 2"/>
          <p:cNvSpPr>
            <a:spLocks noGrp="1"/>
          </p:cNvSpPr>
          <p:nvPr>
            <p:ph idx="1"/>
          </p:nvPr>
        </p:nvSpPr>
        <p:spPr>
          <a:xfrm>
            <a:off x="457200" y="1600200"/>
            <a:ext cx="8229600" cy="4925144"/>
          </a:xfrm>
        </p:spPr>
        <p:txBody>
          <a:bodyPr>
            <a:normAutofit fontScale="77500" lnSpcReduction="20000"/>
          </a:bodyPr>
          <a:lstStyle/>
          <a:p>
            <a:pPr algn="just"/>
            <a:r>
              <a:rPr lang="lv-LV" dirty="0"/>
              <a:t>Nacionālo tiesu tiesneši dažreiz izvairās no EST judikatūras piemērošanas starptautisko </a:t>
            </a:r>
            <a:r>
              <a:rPr lang="lv-LV" dirty="0" smtClean="0"/>
              <a:t>privāttiesību sarežģītības </a:t>
            </a:r>
            <a:r>
              <a:rPr lang="lv-LV" dirty="0"/>
              <a:t>dēļ, kā arī tādēļ, ka pareizās ES tiesību normas atrašana ir ļoti </a:t>
            </a:r>
            <a:r>
              <a:rPr lang="lv-LV" dirty="0" smtClean="0"/>
              <a:t>laikietilpīga</a:t>
            </a:r>
          </a:p>
          <a:p>
            <a:pPr algn="just"/>
            <a:r>
              <a:rPr lang="lv-LV" dirty="0"/>
              <a:t>Lietas izskatīšanas EST garums minēts kā viens no galvenajiem iemesliem, kādēļ nacionālās </a:t>
            </a:r>
            <a:r>
              <a:rPr lang="lv-LV" dirty="0" smtClean="0"/>
              <a:t>tiesas bieži </a:t>
            </a:r>
            <a:r>
              <a:rPr lang="lv-LV" dirty="0"/>
              <a:t>nolemj neiesniegt EST prejudiciālo nolēmumu </a:t>
            </a:r>
            <a:r>
              <a:rPr lang="lv-LV" dirty="0" smtClean="0"/>
              <a:t>lūgumus</a:t>
            </a:r>
          </a:p>
          <a:p>
            <a:pPr algn="just"/>
            <a:r>
              <a:rPr lang="lv-LV" dirty="0"/>
              <a:t>T</a:t>
            </a:r>
            <a:r>
              <a:rPr lang="lv-LV" dirty="0" smtClean="0"/>
              <a:t>iesneši</a:t>
            </a:r>
            <a:r>
              <a:rPr lang="lv-LV" dirty="0"/>
              <a:t>, piemērojot regulas civiltiesiskās sadarbības </a:t>
            </a:r>
            <a:r>
              <a:rPr lang="lv-LV" dirty="0" smtClean="0"/>
              <a:t>jomā, ļoti </a:t>
            </a:r>
            <a:r>
              <a:rPr lang="lv-LV" dirty="0"/>
              <a:t>reti pamato savu lēmumu nepiemērot attiecīgo EST </a:t>
            </a:r>
            <a:r>
              <a:rPr lang="lv-LV" dirty="0" smtClean="0"/>
              <a:t>judikatūru.</a:t>
            </a:r>
          </a:p>
          <a:p>
            <a:pPr algn="just"/>
            <a:r>
              <a:rPr lang="lv-LV" dirty="0" smtClean="0"/>
              <a:t>Praksē </a:t>
            </a:r>
            <a:r>
              <a:rPr lang="lv-LV" dirty="0"/>
              <a:t>pastāv problēmas attiecībā uz autonomu ES tiesību jēdzienu </a:t>
            </a:r>
            <a:r>
              <a:rPr lang="lv-LV" dirty="0" smtClean="0"/>
              <a:t>interpretāciju civiltiesiskās </a:t>
            </a:r>
            <a:r>
              <a:rPr lang="lv-LV" dirty="0"/>
              <a:t>sadarbības jomā. Ir svarīgi, ka EST veiktā autonomā interpretācija nav </a:t>
            </a:r>
            <a:r>
              <a:rPr lang="lv-LV" dirty="0" smtClean="0"/>
              <a:t>viena no </a:t>
            </a:r>
            <a:r>
              <a:rPr lang="lv-LV" dirty="0"/>
              <a:t>interpretācijas metodēm, bet gan juridisku terminu (</a:t>
            </a:r>
            <a:r>
              <a:rPr lang="lv-LV" i="1" dirty="0" err="1"/>
              <a:t>lege</a:t>
            </a:r>
            <a:r>
              <a:rPr lang="lv-LV" i="1" dirty="0"/>
              <a:t> </a:t>
            </a:r>
            <a:r>
              <a:rPr lang="lv-LV" i="1" dirty="0" err="1"/>
              <a:t>commune</a:t>
            </a:r>
            <a:r>
              <a:rPr lang="lv-LV" dirty="0"/>
              <a:t>) definēšanas veids. </a:t>
            </a:r>
          </a:p>
        </p:txBody>
      </p:sp>
    </p:spTree>
    <p:extLst>
      <p:ext uri="{BB962C8B-B14F-4D97-AF65-F5344CB8AC3E}">
        <p14:creationId xmlns:p14="http://schemas.microsoft.com/office/powerpoint/2010/main" val="1537113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2400" b="1" dirty="0" smtClean="0"/>
              <a:t>Projekts: Eiropas Savienības Tiesa un tās judikatūra pārrobežu tiesiskās sadarbības jomā civillietās.</a:t>
            </a:r>
            <a:endParaRPr lang="lv-LV" sz="2400" dirty="0"/>
          </a:p>
        </p:txBody>
      </p:sp>
      <p:sp>
        <p:nvSpPr>
          <p:cNvPr id="3" name="Satura vietturis 2"/>
          <p:cNvSpPr>
            <a:spLocks noGrp="1"/>
          </p:cNvSpPr>
          <p:nvPr>
            <p:ph idx="1"/>
          </p:nvPr>
        </p:nvSpPr>
        <p:spPr>
          <a:xfrm>
            <a:off x="457200" y="1600200"/>
            <a:ext cx="8229600" cy="4781128"/>
          </a:xfrm>
        </p:spPr>
        <p:txBody>
          <a:bodyPr>
            <a:normAutofit fontScale="77500" lnSpcReduction="20000"/>
          </a:bodyPr>
          <a:lstStyle/>
          <a:p>
            <a:pPr marL="0" indent="0">
              <a:buNone/>
            </a:pPr>
            <a:r>
              <a:rPr lang="lv-LV" dirty="0" smtClean="0"/>
              <a:t>Pētījumā apkopoti arī secinājumi par ES tiesību aktu un EST judikatūras piemērošanu noteiktās pārrobežu tiesiskās sadarbības civillietās jomās:</a:t>
            </a:r>
          </a:p>
          <a:p>
            <a:r>
              <a:rPr lang="lv-LV" dirty="0" smtClean="0"/>
              <a:t>Briseles </a:t>
            </a:r>
            <a:r>
              <a:rPr lang="lv-LV" dirty="0" err="1" smtClean="0"/>
              <a:t>Ibis</a:t>
            </a:r>
            <a:r>
              <a:rPr lang="lv-LV" dirty="0" smtClean="0"/>
              <a:t> (Briseles I) regula</a:t>
            </a:r>
          </a:p>
          <a:p>
            <a:r>
              <a:rPr lang="lv-LV" dirty="0" smtClean="0"/>
              <a:t>Kolīziju normas</a:t>
            </a:r>
          </a:p>
          <a:p>
            <a:r>
              <a:rPr lang="lv-LV" dirty="0" smtClean="0"/>
              <a:t>Pierādījumu iegūšana un dokumentu izsniegšana</a:t>
            </a:r>
          </a:p>
          <a:p>
            <a:r>
              <a:rPr lang="lv-LV" dirty="0" smtClean="0"/>
              <a:t>Maksātnespēja</a:t>
            </a:r>
          </a:p>
          <a:p>
            <a:r>
              <a:rPr lang="lv-LV" dirty="0" smtClean="0"/>
              <a:t>Ģimenes lietas</a:t>
            </a:r>
          </a:p>
          <a:p>
            <a:r>
              <a:rPr lang="lv-LV" dirty="0" smtClean="0"/>
              <a:t>Eiropas procedūras</a:t>
            </a:r>
          </a:p>
          <a:p>
            <a:pPr marL="0" indent="0">
              <a:buNone/>
            </a:pPr>
            <a:endParaRPr lang="lv-LV" dirty="0" smtClean="0"/>
          </a:p>
          <a:p>
            <a:pPr marL="0" indent="0">
              <a:buNone/>
            </a:pPr>
            <a:r>
              <a:rPr lang="lv-LV" dirty="0" smtClean="0"/>
              <a:t>Pētījumā apskatīti arī jautājumi par nacionālo administratīvo iestāžu praksi EST judikatūras piemērošanā civiltiesiskās sadarbības jomā.</a:t>
            </a:r>
            <a:endParaRPr lang="lv-LV" dirty="0"/>
          </a:p>
        </p:txBody>
      </p:sp>
    </p:spTree>
    <p:extLst>
      <p:ext uri="{BB962C8B-B14F-4D97-AF65-F5344CB8AC3E}">
        <p14:creationId xmlns:p14="http://schemas.microsoft.com/office/powerpoint/2010/main" val="2614559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1132</Words>
  <Application>Microsoft Office PowerPoint</Application>
  <PresentationFormat>Slaidrāde ekrānā (4:3)</PresentationFormat>
  <Paragraphs>73</Paragraphs>
  <Slides>14</Slides>
  <Notes>0</Notes>
  <HiddenSlides>0</HiddenSlides>
  <MMClips>0</MMClips>
  <ScaleCrop>false</ScaleCrop>
  <HeadingPairs>
    <vt:vector size="4" baseType="variant">
      <vt:variant>
        <vt:lpstr>Dizains</vt:lpstr>
      </vt:variant>
      <vt:variant>
        <vt:i4>1</vt:i4>
      </vt:variant>
      <vt:variant>
        <vt:lpstr>Slaidu virsraksti</vt:lpstr>
      </vt:variant>
      <vt:variant>
        <vt:i4>14</vt:i4>
      </vt:variant>
    </vt:vector>
  </HeadingPairs>
  <TitlesOfParts>
    <vt:vector size="15" baseType="lpstr">
      <vt:lpstr>Office tēma</vt:lpstr>
      <vt:lpstr>  Eiropas Savienības Tiesa un tās judikatūra pārrobežu tiesiskās sadarbības jomā civillietās. </vt:lpstr>
      <vt:lpstr>  Projekts: Eiropas Savienības Tiesa un tās judikatūra pārrobežu tiesiskās sadarbības jomā civillietās. </vt:lpstr>
      <vt:lpstr>Projekts: Eiropas Savienības Tiesa un tās judikatūra pārrobežu tiesiskās sadarbības jomā civillietās.</vt:lpstr>
      <vt:lpstr>Projekts: Eiropas Savienības Tiesa un tās judikatūra pārrobežu tiesiskās sadarbības jomā civillietās.</vt:lpstr>
      <vt:lpstr>Projekts: Eiropas Savienības Tiesa un tās judikatūra pārrobežu tiesiskās sadarbības jomā civillietās.</vt:lpstr>
      <vt:lpstr>Projekts: Eiropas Savienības Tiesa un tās judikatūra pārrobežu tiesiskās sadarbības jomā civillietās.</vt:lpstr>
      <vt:lpstr>Projekts: Eiropas Savienības Tiesa un tās judikatūra pārrobežu tiesiskās sadarbības jomā civillietās.</vt:lpstr>
      <vt:lpstr>Projekts: Eiropas Savienības Tiesa un tās judikatūra pārrobežu tiesiskās sadarbības jomā civillietās.</vt:lpstr>
      <vt:lpstr>Projekts: Eiropas Savienības Tiesa un tās judikatūra pārrobežu tiesiskās sadarbības jomā civillietās.</vt:lpstr>
      <vt:lpstr>Projekts: Eiropas Savienības Tiesa un tās judikatūra pārrobežu tiesiskās sadarbības jomā civillietās.</vt:lpstr>
      <vt:lpstr>Projekts: Eiropas Savienības Tiesa un tās judikatūra pārrobežu tiesiskās sadarbības jomā civillietās.</vt:lpstr>
      <vt:lpstr>Projekts: Eiropas Savienības Tiesa un tās judikatūra pārrobežu tiesiskās sadarbības jomā civillietās.</vt:lpstr>
      <vt:lpstr>Projekts: Eiropas Savienības Tiesa un tās judikatūra pārrobežu tiesiskās sadarbības jomā civillietās.</vt:lpstr>
      <vt:lpstr>PowerPoint prezentācija</vt:lpstr>
    </vt:vector>
  </TitlesOfParts>
  <Company>Tieslietu Sektors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Eiropas Savienības Tiesa un tās judikatūra pārrobežu tiesiskās sadarbības jomā civillietās.</dc:title>
  <dc:creator>Dace Pelse</dc:creator>
  <cp:lastModifiedBy>Valdis Pusvacietis</cp:lastModifiedBy>
  <cp:revision>14</cp:revision>
  <dcterms:created xsi:type="dcterms:W3CDTF">2015-09-08T12:02:03Z</dcterms:created>
  <dcterms:modified xsi:type="dcterms:W3CDTF">2015-09-09T10:32:10Z</dcterms:modified>
</cp:coreProperties>
</file>